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5" r:id="rId8"/>
    <p:sldId id="266" r:id="rId9"/>
    <p:sldId id="267" r:id="rId10"/>
    <p:sldId id="264" r:id="rId11"/>
    <p:sldId id="268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 mediu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/>
              <a:t>Faceți clic pentru editarea stilului de subtitlu al coordonatorului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82AC-2E2D-4157-B246-A67825AA1BF7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39810-377D-490D-88BB-8EC8B1E4D3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82AC-2E2D-4157-B246-A67825AA1BF7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39810-377D-490D-88BB-8EC8B1E4D3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82AC-2E2D-4157-B246-A67825AA1BF7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39810-377D-490D-88BB-8EC8B1E4D3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82AC-2E2D-4157-B246-A67825AA1BF7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39810-377D-490D-88BB-8EC8B1E4D3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82AC-2E2D-4157-B246-A67825AA1BF7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39810-377D-490D-88BB-8EC8B1E4D3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82AC-2E2D-4157-B246-A67825AA1BF7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39810-377D-490D-88BB-8EC8B1E4D3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82AC-2E2D-4157-B246-A67825AA1BF7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39810-377D-490D-88BB-8EC8B1E4D3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82AC-2E2D-4157-B246-A67825AA1BF7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39810-377D-490D-88BB-8EC8B1E4D3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82AC-2E2D-4157-B246-A67825AA1BF7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39810-377D-490D-88BB-8EC8B1E4D3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82AC-2E2D-4157-B246-A67825AA1BF7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39810-377D-490D-88BB-8EC8B1E4D3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82AC-2E2D-4157-B246-A67825AA1BF7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39810-377D-490D-88BB-8EC8B1E4D3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Faceți clic pentru a edita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882AC-2E2D-4157-B246-A67825AA1BF7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39810-377D-490D-88BB-8EC8B1E4D34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solidFill>
            <a:schemeClr val="bg2">
              <a:lumMod val="50000"/>
            </a:schemeClr>
          </a:solidFill>
          <a:ln w="762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Nucleul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cromozomii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și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acizii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nucleici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295400" y="3962400"/>
            <a:ext cx="6400800" cy="533400"/>
          </a:xfrm>
        </p:spPr>
        <p:txBody>
          <a:bodyPr>
            <a:normAutofit/>
          </a:bodyPr>
          <a:lstStyle/>
          <a:p>
            <a:r>
              <a:rPr lang="ro-RO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Recapitulare pentru BAC – Biologie vegetală și animală</a:t>
            </a:r>
            <a:endParaRPr lang="en-US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3200400" y="5638800"/>
            <a:ext cx="556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Balintoni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Mirela-Antonela</a:t>
            </a:r>
          </a:p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Colegiul Tehnic ”Constantin Brâncuși” Petrila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en-US" dirty="0" err="1"/>
              <a:t>Acizii</a:t>
            </a:r>
            <a:r>
              <a:rPr lang="en-US" dirty="0"/>
              <a:t> </a:t>
            </a:r>
            <a:r>
              <a:rPr lang="en-US" dirty="0" err="1"/>
              <a:t>nucleici</a:t>
            </a:r>
            <a:endParaRPr lang="en-US" dirty="0"/>
          </a:p>
        </p:txBody>
      </p:sp>
      <p:sp>
        <p:nvSpPr>
          <p:cNvPr id="5" name="CasetăText 4"/>
          <p:cNvSpPr txBox="1"/>
          <p:nvPr/>
        </p:nvSpPr>
        <p:spPr>
          <a:xfrm>
            <a:off x="5867400" y="5943600"/>
            <a:ext cx="3276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www.biologie12d.blogspot.com</a:t>
            </a:r>
          </a:p>
        </p:txBody>
      </p:sp>
      <p:pic>
        <p:nvPicPr>
          <p:cNvPr id="1026" name="Picture 2" descr="C:\Users\Toshiba\Pictures\poza numarul  2edit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676401"/>
            <a:ext cx="4953000" cy="41188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en-US" dirty="0" err="1"/>
              <a:t>Acizii</a:t>
            </a:r>
            <a:r>
              <a:rPr lang="en-US" dirty="0"/>
              <a:t> </a:t>
            </a:r>
            <a:r>
              <a:rPr lang="en-US" dirty="0" err="1"/>
              <a:t>nucleici</a:t>
            </a:r>
            <a:endParaRPr lang="en-US" dirty="0"/>
          </a:p>
        </p:txBody>
      </p:sp>
      <p:sp>
        <p:nvSpPr>
          <p:cNvPr id="4" name="CasetăText 3"/>
          <p:cNvSpPr txBox="1"/>
          <p:nvPr/>
        </p:nvSpPr>
        <p:spPr>
          <a:xfrm>
            <a:off x="685800" y="1752600"/>
            <a:ext cx="8001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Acidul ribonucleic (ARN)</a:t>
            </a:r>
          </a:p>
          <a:p>
            <a:endParaRPr lang="ro-RO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are o structură 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monocatenară</a:t>
            </a:r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localizat în nucleu și citoplasmă(ribozomi)</a:t>
            </a:r>
          </a:p>
          <a:p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tipuri: - </a:t>
            </a:r>
            <a:r>
              <a:rPr lang="ro-RO" sz="20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viral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materialul genetic al ribovirusurilor</a:t>
            </a:r>
          </a:p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o-RO" sz="20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celular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: - </a:t>
            </a:r>
            <a:r>
              <a:rPr lang="ro-RO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ARN mesager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(ARN m), copiază informația genetică a unei catene de ADN</a:t>
            </a:r>
          </a:p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                - </a:t>
            </a:r>
            <a:r>
              <a:rPr lang="ro-RO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ARN de transfer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(ARN t), transportă aminoacizii la ribozomi unde are loc sinteza proteinelor</a:t>
            </a:r>
          </a:p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                          -  </a:t>
            </a:r>
            <a:r>
              <a:rPr lang="ro-RO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ARN </a:t>
            </a:r>
            <a:r>
              <a:rPr lang="ro-RO" sz="20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ribozomal</a:t>
            </a:r>
            <a:r>
              <a:rPr lang="ro-RO" sz="2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ARNr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), are rol în sinteza proteinelor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  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reptunghi 1"/>
          <p:cNvSpPr/>
          <p:nvPr/>
        </p:nvSpPr>
        <p:spPr>
          <a:xfrm>
            <a:off x="838200" y="914400"/>
            <a:ext cx="699013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Temă - Fixați-vă cunoștințele cu privire la:</a:t>
            </a:r>
          </a:p>
          <a:p>
            <a:endParaRPr lang="ro-RO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o-RO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rolul și alcătuirea nucleului</a:t>
            </a:r>
          </a:p>
          <a:p>
            <a:pPr>
              <a:buFont typeface="Arial" pitchFamily="34" charset="0"/>
              <a:buChar char="•"/>
            </a:pPr>
            <a:endParaRPr lang="ro-RO" sz="2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o-RO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tipuri și alcătuirea unui cromozom</a:t>
            </a:r>
          </a:p>
          <a:p>
            <a:endParaRPr lang="ro-RO" sz="2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o-RO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rolul, compoziția chimică a acizilor nucleici, tipuri de ARN</a:t>
            </a:r>
          </a:p>
          <a:p>
            <a:endParaRPr lang="ro-RO" sz="2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o-RO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o-RO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Toshiba\Desktop\posdru\material de lucru\microsc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3810000"/>
            <a:ext cx="2133600" cy="2384137"/>
          </a:xfrm>
          <a:prstGeom prst="rect">
            <a:avLst/>
          </a:prstGeom>
          <a:noFill/>
        </p:spPr>
      </p:pic>
      <p:sp>
        <p:nvSpPr>
          <p:cNvPr id="5" name="CasetăText 4"/>
          <p:cNvSpPr txBox="1"/>
          <p:nvPr/>
        </p:nvSpPr>
        <p:spPr>
          <a:xfrm>
            <a:off x="7315200" y="6324600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www.temco.ro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en-US" dirty="0" err="1"/>
              <a:t>Nucleul</a:t>
            </a:r>
            <a:endParaRPr lang="en-US" dirty="0"/>
          </a:p>
        </p:txBody>
      </p:sp>
      <p:pic>
        <p:nvPicPr>
          <p:cNvPr id="5" name="Picture 2" descr="http://www.referatele.com/files_vechi/biologie/referat%20biologie%20-%20CELULA-PREZENTARE%20-%20proprietati%20fizice%20si%20chimice_files/image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057400"/>
            <a:ext cx="5029200" cy="3810000"/>
          </a:xfrm>
          <a:prstGeom prst="rect">
            <a:avLst/>
          </a:prstGeom>
          <a:noFill/>
        </p:spPr>
      </p:pic>
      <p:sp>
        <p:nvSpPr>
          <p:cNvPr id="6" name="CasetăText 5"/>
          <p:cNvSpPr txBox="1"/>
          <p:nvPr/>
        </p:nvSpPr>
        <p:spPr>
          <a:xfrm>
            <a:off x="6400800" y="6172200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dirty="0" err="1">
                <a:latin typeface="Times New Roman" pitchFamily="18" charset="0"/>
                <a:cs typeface="Times New Roman" pitchFamily="18" charset="0"/>
              </a:rPr>
              <a:t>www.referatele.com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00B0F0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Nucleul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asetăText 4"/>
          <p:cNvSpPr txBox="1"/>
          <p:nvPr/>
        </p:nvSpPr>
        <p:spPr>
          <a:xfrm>
            <a:off x="457200" y="1981200"/>
            <a:ext cx="82296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ține cea mai mare parte din informația genetică a  celulei, având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rol important în transmiterea caracterelor ereditare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coordonează toate procesele vitale ale celulei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este de obicei sferic, unic și situat central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alcătuire: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o-RO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înveliș nuclear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reprezentat de o membrană dublă cu pori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nucleoplasma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conține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cromatină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formată din ADN și proteine.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Fiecare fibră de cromatină reprezintă un cromozom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despiralizat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care la începutul diviziunii celulare se condensează și devine vizibil la microscop.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-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nucleoli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, corpusculi denși lipsiți de membrană proprie, conțin ADN, ARN, proteine și au rol în diviziunea celulară.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tăText 3"/>
          <p:cNvSpPr txBox="1"/>
          <p:nvPr/>
        </p:nvSpPr>
        <p:spPr>
          <a:xfrm>
            <a:off x="6096000" y="6324600"/>
            <a:ext cx="2819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www.academic.keystone.edu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u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en-US" dirty="0" err="1"/>
              <a:t>Nucleul</a:t>
            </a:r>
            <a:endParaRPr lang="en-US" dirty="0"/>
          </a:p>
        </p:txBody>
      </p:sp>
      <p:pic>
        <p:nvPicPr>
          <p:cNvPr id="1026" name="Picture 2" descr="C:\Users\Toshiba\Desktop\nucleu potosh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057400"/>
            <a:ext cx="6629400" cy="3799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o-RO" dirty="0"/>
              <a:t>Cromozomii</a:t>
            </a:r>
            <a:endParaRPr lang="en-US" dirty="0"/>
          </a:p>
        </p:txBody>
      </p:sp>
      <p:sp>
        <p:nvSpPr>
          <p:cNvPr id="4" name="CasetăText 3"/>
          <p:cNvSpPr txBox="1"/>
          <p:nvPr/>
        </p:nvSpPr>
        <p:spPr>
          <a:xfrm>
            <a:off x="762000" y="1828800"/>
            <a:ext cx="800100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o-RO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sunt structuri permanente ale celulei, conțin zestrea genetică  organismului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tipuri de cromozomi: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- tip procariot format dintr-un singur cromozom având o moleculă circulară,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bicatenară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de ADN </a:t>
            </a:r>
          </a:p>
          <a:p>
            <a:pPr algn="just"/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                     - tip </a:t>
            </a:r>
            <a:r>
              <a:rPr lang="ro-RO" sz="2000" dirty="0" err="1">
                <a:latin typeface="Times New Roman" pitchFamily="18" charset="0"/>
                <a:cs typeface="Times New Roman" pitchFamily="18" charset="0"/>
              </a:rPr>
              <a:t>eucariot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format din ADN, ARN,  proteine, lipide, etc.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eucariote, fiecare specie are un anumit număr de cromozomi, caracteristic speciei respective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un cromozom este alcătuit din 2 cromatide unite printr-un centromer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coladă stânga 5"/>
          <p:cNvSpPr/>
          <p:nvPr/>
        </p:nvSpPr>
        <p:spPr>
          <a:xfrm>
            <a:off x="838200" y="4953000"/>
            <a:ext cx="609600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CasetăText 7"/>
          <p:cNvSpPr txBox="1"/>
          <p:nvPr/>
        </p:nvSpPr>
        <p:spPr>
          <a:xfrm>
            <a:off x="1447800" y="4648200"/>
            <a:ext cx="708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celule somatice = diploide (2n),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celulele corpului au număr dublu de cromozomi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asetăText 8"/>
          <p:cNvSpPr txBox="1"/>
          <p:nvPr/>
        </p:nvSpPr>
        <p:spPr>
          <a:xfrm>
            <a:off x="1447800" y="5562600"/>
            <a:ext cx="716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celule reproducătoare = haploide (n), 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gameții au un număr de cromozomi redus la jumătate 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o-RO" dirty="0"/>
              <a:t>Cromozomii</a:t>
            </a:r>
            <a:endParaRPr lang="en-US" dirty="0"/>
          </a:p>
        </p:txBody>
      </p:sp>
      <p:pic>
        <p:nvPicPr>
          <p:cNvPr id="1026" name="Picture 2" descr="C:\Users\Toshiba\Pictures\My Scans\scan00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905000"/>
            <a:ext cx="6019800" cy="2838450"/>
          </a:xfrm>
          <a:prstGeom prst="rect">
            <a:avLst/>
          </a:prstGeom>
          <a:noFill/>
        </p:spPr>
      </p:pic>
      <p:sp>
        <p:nvSpPr>
          <p:cNvPr id="5" name="CasetăText 4"/>
          <p:cNvSpPr txBox="1"/>
          <p:nvPr/>
        </p:nvSpPr>
        <p:spPr>
          <a:xfrm>
            <a:off x="3581400" y="5791200"/>
            <a:ext cx="518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>
                <a:latin typeface="Times New Roman" pitchFamily="18" charset="0"/>
                <a:cs typeface="Times New Roman" pitchFamily="18" charset="0"/>
              </a:rPr>
              <a:t>L. Gavrilă, Manual de Biologie, Ed. Economică, 2004 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ransmiterea informatiei eredita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905000"/>
            <a:ext cx="4267200" cy="3124200"/>
          </a:xfrm>
          <a:prstGeom prst="rect">
            <a:avLst/>
          </a:prstGeom>
          <a:noFill/>
        </p:spPr>
      </p:pic>
      <p:sp>
        <p:nvSpPr>
          <p:cNvPr id="4" name="Titlu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en-US" dirty="0" err="1"/>
              <a:t>Acizii</a:t>
            </a:r>
            <a:r>
              <a:rPr lang="en-US" dirty="0"/>
              <a:t> </a:t>
            </a:r>
            <a:r>
              <a:rPr lang="en-US" dirty="0" err="1"/>
              <a:t>nucleici</a:t>
            </a:r>
            <a:endParaRPr lang="en-US" dirty="0"/>
          </a:p>
        </p:txBody>
      </p:sp>
      <p:sp>
        <p:nvSpPr>
          <p:cNvPr id="5" name="CasetăText 4"/>
          <p:cNvSpPr txBox="1"/>
          <p:nvPr/>
        </p:nvSpPr>
        <p:spPr>
          <a:xfrm>
            <a:off x="6096000" y="5638800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600" i="1" dirty="0" err="1">
                <a:latin typeface="Times New Roman" pitchFamily="18" charset="0"/>
                <a:cs typeface="Times New Roman" pitchFamily="18" charset="0"/>
              </a:rPr>
              <a:t>www.sfatulmedicului.ro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en-US" dirty="0" err="1"/>
              <a:t>Acizii</a:t>
            </a:r>
            <a:r>
              <a:rPr lang="en-US" dirty="0"/>
              <a:t> </a:t>
            </a:r>
            <a:r>
              <a:rPr lang="en-US" dirty="0" err="1"/>
              <a:t>nucleici</a:t>
            </a:r>
            <a:endParaRPr lang="en-US" dirty="0"/>
          </a:p>
        </p:txBody>
      </p:sp>
      <p:sp>
        <p:nvSpPr>
          <p:cNvPr id="4" name="CasetăText 3"/>
          <p:cNvSpPr txBox="1"/>
          <p:nvPr/>
        </p:nvSpPr>
        <p:spPr>
          <a:xfrm>
            <a:off x="609600" y="1828800"/>
            <a:ext cx="8229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o-RO" dirty="0"/>
              <a:t> 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sunt substanțe chimice macromoleculare, alcătuite din unități structurale numite </a:t>
            </a:r>
            <a:r>
              <a:rPr lang="ro-RO" dirty="0" err="1">
                <a:latin typeface="Times New Roman" pitchFamily="18" charset="0"/>
                <a:cs typeface="Times New Roman" pitchFamily="18" charset="0"/>
              </a:rPr>
              <a:t>nucleotide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o-RO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err="1">
                <a:latin typeface="Times New Roman" pitchFamily="18" charset="0"/>
                <a:cs typeface="Times New Roman" pitchFamily="18" charset="0"/>
              </a:rPr>
              <a:t>nucleotida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o-RO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bază azotată, pentoză, radical fosforic</a:t>
            </a:r>
          </a:p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ro-RO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acid dezoxiribonucleic (ADN)</a:t>
            </a:r>
          </a:p>
          <a:p>
            <a:pPr>
              <a:buFont typeface="Arial" pitchFamily="34" charset="0"/>
              <a:buChar char="•"/>
            </a:pPr>
            <a:r>
              <a:rPr lang="ro-RO" dirty="0">
                <a:latin typeface="Times New Roman" pitchFamily="18" charset="0"/>
                <a:cs typeface="Times New Roman" pitchFamily="18" charset="0"/>
              </a:rPr>
              <a:t> 2 tipuri de acizi nucleici</a:t>
            </a:r>
          </a:p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ro-RO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acid ribonucleic (ARN)</a:t>
            </a:r>
          </a:p>
          <a:p>
            <a:endParaRPr lang="ro-RO" dirty="0">
              <a:latin typeface="Times New Roman" pitchFamily="18" charset="0"/>
              <a:cs typeface="Times New Roman" pitchFamily="18" charset="0"/>
            </a:endParaRPr>
          </a:p>
          <a:p>
            <a:r>
              <a:rPr lang="ro-RO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Compoziția chimică a acizilor nucleici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coladă stânga 4"/>
          <p:cNvSpPr/>
          <p:nvPr/>
        </p:nvSpPr>
        <p:spPr>
          <a:xfrm>
            <a:off x="3200400" y="2819400"/>
            <a:ext cx="381000" cy="6096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el 5"/>
          <p:cNvGraphicFramePr>
            <a:graphicFrameLocks noGrp="1"/>
          </p:cNvGraphicFramePr>
          <p:nvPr/>
        </p:nvGraphicFramePr>
        <p:xfrm>
          <a:off x="685800" y="4267200"/>
          <a:ext cx="777240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4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6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8627"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Compus chimic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Acid  nucleic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Acid nucleic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018"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Baze azotate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ADN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ARN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5301">
                <a:tc>
                  <a:txBody>
                    <a:bodyPr/>
                    <a:lstStyle/>
                    <a:p>
                      <a:pPr algn="just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             </a:t>
                      </a:r>
                      <a:r>
                        <a:rPr lang="ro-RO" dirty="0" err="1">
                          <a:latin typeface="Times New Roman" pitchFamily="18" charset="0"/>
                          <a:cs typeface="Times New Roman" pitchFamily="18" charset="0"/>
                        </a:rPr>
                        <a:t>-purinice</a:t>
                      </a:r>
                      <a:endParaRPr lang="ro-RO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             </a:t>
                      </a:r>
                      <a:r>
                        <a:rPr lang="ro-RO" dirty="0" err="1">
                          <a:latin typeface="Times New Roman" pitchFamily="18" charset="0"/>
                          <a:cs typeface="Times New Roman" pitchFamily="18" charset="0"/>
                        </a:rPr>
                        <a:t>-pirimidinice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dirty="0" err="1">
                          <a:latin typeface="Times New Roman" pitchFamily="18" charset="0"/>
                          <a:cs typeface="Times New Roman" pitchFamily="18" charset="0"/>
                        </a:rPr>
                        <a:t>Adenina</a:t>
                      </a:r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(A),  Guanina(G)</a:t>
                      </a:r>
                    </a:p>
                    <a:p>
                      <a:pPr algn="just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dirty="0" err="1">
                          <a:latin typeface="Times New Roman" pitchFamily="18" charset="0"/>
                          <a:cs typeface="Times New Roman" pitchFamily="18" charset="0"/>
                        </a:rPr>
                        <a:t>Citozina</a:t>
                      </a:r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(C),   </a:t>
                      </a:r>
                      <a:r>
                        <a:rPr lang="ro-RO" dirty="0" err="1">
                          <a:latin typeface="Times New Roman" pitchFamily="18" charset="0"/>
                          <a:cs typeface="Times New Roman" pitchFamily="18" charset="0"/>
                        </a:rPr>
                        <a:t>Timina</a:t>
                      </a:r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(T)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dirty="0" err="1">
                          <a:latin typeface="Times New Roman" pitchFamily="18" charset="0"/>
                          <a:cs typeface="Times New Roman" pitchFamily="18" charset="0"/>
                        </a:rPr>
                        <a:t>Adenina</a:t>
                      </a:r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(A), Guanina(G)</a:t>
                      </a:r>
                    </a:p>
                    <a:p>
                      <a:pPr algn="just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dirty="0" err="1">
                          <a:latin typeface="Times New Roman" pitchFamily="18" charset="0"/>
                          <a:cs typeface="Times New Roman" pitchFamily="18" charset="0"/>
                        </a:rPr>
                        <a:t>Citozina</a:t>
                      </a:r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(C),  Uracil(U)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627"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Pentoză(glucid)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err="1">
                          <a:latin typeface="Times New Roman" pitchFamily="18" charset="0"/>
                          <a:cs typeface="Times New Roman" pitchFamily="18" charset="0"/>
                        </a:rPr>
                        <a:t>Dezoxiriboză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Riboză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627"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Acid </a:t>
                      </a:r>
                      <a:r>
                        <a:rPr lang="ro-RO" dirty="0" err="1">
                          <a:latin typeface="Times New Roman" pitchFamily="18" charset="0"/>
                          <a:cs typeface="Times New Roman" pitchFamily="18" charset="0"/>
                        </a:rPr>
                        <a:t>fofsforic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Radical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latin typeface="Times New Roman" pitchFamily="18" charset="0"/>
                          <a:cs typeface="Times New Roman" pitchFamily="18" charset="0"/>
                        </a:rPr>
                        <a:t>Radical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en-US" dirty="0" err="1"/>
              <a:t>Acizii</a:t>
            </a:r>
            <a:r>
              <a:rPr lang="en-US" dirty="0"/>
              <a:t> </a:t>
            </a:r>
            <a:r>
              <a:rPr lang="en-US" dirty="0" err="1"/>
              <a:t>nucleici</a:t>
            </a:r>
            <a:endParaRPr lang="en-US" dirty="0"/>
          </a:p>
        </p:txBody>
      </p:sp>
      <p:sp>
        <p:nvSpPr>
          <p:cNvPr id="4" name="CasetăText 3"/>
          <p:cNvSpPr txBox="1"/>
          <p:nvPr/>
        </p:nvSpPr>
        <p:spPr>
          <a:xfrm>
            <a:off x="838200" y="1752600"/>
            <a:ext cx="7848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Acidul dezoxiribonucleic (ADN)</a:t>
            </a:r>
          </a:p>
          <a:p>
            <a:pPr algn="just"/>
            <a:endParaRPr lang="ro-RO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este alcătuit din două lanțuri sau catene 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polinucleotidice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, înfășurate elicoidal în jurul unui ax comun</a:t>
            </a:r>
          </a:p>
          <a:p>
            <a:pPr algn="just">
              <a:buFont typeface="Arial" pitchFamily="34" charset="0"/>
              <a:buChar char="•"/>
            </a:pPr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nucleotidele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de pe aceeași catenă se leagă prin intermediul radicalului fosforic iar </a:t>
            </a:r>
            <a:r>
              <a:rPr lang="ro-RO" sz="2000" i="1" dirty="0" err="1">
                <a:latin typeface="Times New Roman" pitchFamily="18" charset="0"/>
                <a:cs typeface="Times New Roman" pitchFamily="18" charset="0"/>
              </a:rPr>
              <a:t>nucleotidele</a:t>
            </a: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de pe catenele alăturate prin punți de hidrogen între bazele azotate complementare A-T, C-G</a:t>
            </a:r>
          </a:p>
          <a:p>
            <a:pPr algn="just">
              <a:buFont typeface="Arial" pitchFamily="34" charset="0"/>
              <a:buChar char="•"/>
            </a:pPr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conține programul genetic al fiecărui organism</a:t>
            </a:r>
          </a:p>
          <a:p>
            <a:pPr algn="just"/>
            <a:endParaRPr lang="ro-RO" sz="20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se găsește în celulă, în nucleu (ADN nuclear), mitocondrii și cloroplaste(ADN extranuclear).</a:t>
            </a:r>
          </a:p>
          <a:p>
            <a:pPr algn="just"/>
            <a:r>
              <a:rPr lang="ro-RO" sz="2000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Metrou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Flux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558</TotalTime>
  <Words>590</Words>
  <Application>Microsoft Office PowerPoint</Application>
  <PresentationFormat>Expunere pe ecran (4:3)</PresentationFormat>
  <Paragraphs>91</Paragraphs>
  <Slides>12</Slides>
  <Notes>0</Notes>
  <HiddenSlides>0</HiddenSlides>
  <MMClips>0</MMClips>
  <ScaleCrop>false</ScaleCrop>
  <HeadingPairs>
    <vt:vector size="6" baseType="variant">
      <vt:variant>
        <vt:lpstr>Fonturi utilizate</vt:lpstr>
      </vt:variant>
      <vt:variant>
        <vt:i4>3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Temă Office</vt:lpstr>
      <vt:lpstr>Nucleul, cromozomii și acizii nucleici</vt:lpstr>
      <vt:lpstr>Nucleul</vt:lpstr>
      <vt:lpstr>Prezentare PowerPoint</vt:lpstr>
      <vt:lpstr>Nucleul</vt:lpstr>
      <vt:lpstr>Cromozomii</vt:lpstr>
      <vt:lpstr>Cromozomii</vt:lpstr>
      <vt:lpstr>Acizii nucleici</vt:lpstr>
      <vt:lpstr>Acizii nucleici</vt:lpstr>
      <vt:lpstr>Acizii nucleici</vt:lpstr>
      <vt:lpstr>Acizii nucleici</vt:lpstr>
      <vt:lpstr>Acizii nucleici</vt:lpstr>
      <vt:lpstr>Prezentare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Toshiba</dc:creator>
  <cp:lastModifiedBy>Lenovo</cp:lastModifiedBy>
  <cp:revision>59</cp:revision>
  <dcterms:created xsi:type="dcterms:W3CDTF">2014-07-19T11:21:38Z</dcterms:created>
  <dcterms:modified xsi:type="dcterms:W3CDTF">2020-05-07T19:48:28Z</dcterms:modified>
</cp:coreProperties>
</file>