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0452-2B3E-4D1D-BDB2-29E238E2B0DD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F6448-3F9B-4C0B-9F64-F796EA6A6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Țesuturile animale: muscular și nervos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90600"/>
          </a:xfrm>
        </p:spPr>
        <p:txBody>
          <a:bodyPr/>
          <a:lstStyle/>
          <a:p>
            <a:r>
              <a:rPr lang="ro-RO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Recapitulare pentru BAC – Biologie vegetală și animală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3267222" y="5791200"/>
            <a:ext cx="518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Balintoni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Mirela-Antonela</a:t>
            </a: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Colegiul  Tehnic ”Constantin Brâncuși Petrila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Transmiterea sinaptică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nervos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381000" y="2362200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Sinapsa este conexiunea structurală și funcțională între doi neuroni sau între un neuron și celule </a:t>
            </a:r>
            <a:r>
              <a:rPr lang="ro-RO" sz="24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efectoare</a:t>
            </a:r>
            <a:r>
              <a:rPr lang="ro-RO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(musculare sau glandulare).</a:t>
            </a:r>
          </a:p>
          <a:p>
            <a:pPr algn="just"/>
            <a:r>
              <a:rPr lang="ro-RO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Alcătuire:</a:t>
            </a:r>
          </a:p>
          <a:p>
            <a:pPr algn="just"/>
            <a:r>
              <a:rPr lang="ro-RO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- componenta </a:t>
            </a:r>
            <a:r>
              <a:rPr lang="ro-RO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presinaptică</a:t>
            </a:r>
            <a:r>
              <a:rPr lang="ro-RO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butonii terminali ai axonului neuronului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presinaptic</a:t>
            </a:r>
            <a:endParaRPr lang="ro-RO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- fanta (spațiu) sinaptică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spațiul dintre componenta pre și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postsinaptică</a:t>
            </a:r>
            <a:endParaRPr lang="ro-RO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- componenta </a:t>
            </a:r>
            <a:r>
              <a:rPr lang="ro-RO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postsinaptică</a:t>
            </a:r>
            <a:r>
              <a:rPr lang="ro-RO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membrana neuronului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postsinaptic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sau sarcolema fibrei musculare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posdru 137898 mirela\material de lucru\ms ProStemCell.org\sinapsa paintedit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2057400"/>
            <a:ext cx="7010400" cy="426720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5029200" y="6400800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www.ProStemCell.org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nervos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reptunghi 7"/>
          <p:cNvSpPr/>
          <p:nvPr/>
        </p:nvSpPr>
        <p:spPr>
          <a:xfrm>
            <a:off x="990600" y="1524000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Transmiterea sinaptică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50520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esut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ul muscular:</a:t>
            </a:r>
          </a:p>
          <a:p>
            <a:pPr algn="just">
              <a:buFont typeface="Wingdings" pitchFamily="2" charset="2"/>
              <a:buChar char="v"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alcătuire</a:t>
            </a:r>
          </a:p>
          <a:p>
            <a:pPr algn="just">
              <a:buNone/>
            </a:pPr>
            <a:endParaRPr lang="ro-RO" sz="3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localizare</a:t>
            </a:r>
          </a:p>
          <a:p>
            <a:pPr algn="just">
              <a:buNone/>
            </a:pPr>
            <a:endParaRPr lang="ro-RO" sz="3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tipuri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4038600" cy="41909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Țesutul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nervos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neuron: alcătuire, rol</a:t>
            </a:r>
          </a:p>
          <a:p>
            <a:pPr>
              <a:buFont typeface="Wingdings" pitchFamily="2" charset="2"/>
              <a:buChar char="Ø"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celule </a:t>
            </a:r>
            <a:r>
              <a:rPr lang="ro-RO" sz="3600" dirty="0" err="1">
                <a:latin typeface="Times New Roman" pitchFamily="18" charset="0"/>
                <a:cs typeface="Times New Roman" pitchFamily="18" charset="0"/>
              </a:rPr>
              <a:t>gliale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: rol, tipuri</a:t>
            </a:r>
          </a:p>
          <a:p>
            <a:pPr>
              <a:buFont typeface="Wingdings" pitchFamily="2" charset="2"/>
              <a:buChar char="Ø"/>
            </a:pP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sinapsa 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Temă - fixați-vă cunoștințele cu privire la: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elasticwords.files.wordpress.com/2011/06/exclamation_mark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048" y="304800"/>
            <a:ext cx="1461952" cy="146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muscular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 intră în alcătuirea mușchilor</a:t>
            </a:r>
          </a:p>
          <a:p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alcătuire:  celule alungite (fibre musculare)</a:t>
            </a: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posdru 137898 mirela\material de lucru\fibra musculara modificata paint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555368"/>
            <a:ext cx="7315200" cy="3645408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6629400" y="624840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www.nutrixion.com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clasificare:  striat,  neted, cardiac</a:t>
            </a:r>
          </a:p>
          <a:p>
            <a:pPr>
              <a:buNone/>
            </a:pPr>
            <a:endParaRPr lang="ro-RO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muscular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457200" y="2514600"/>
          <a:ext cx="8229600" cy="339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Tip de țesut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Striat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Neted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Cardiac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Localizare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schelet, organe interne (limbă,</a:t>
                      </a:r>
                      <a:r>
                        <a:rPr lang="ro-RO" baseline="0" dirty="0">
                          <a:latin typeface="Times New Roman" pitchFamily="18" charset="0"/>
                          <a:cs typeface="Times New Roman" pitchFamily="18" charset="0"/>
                        </a:rPr>
                        <a:t> faringe, laringe, etc.)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pereții organelor interne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miocard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Dimensiuni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10-12 cm lungime</a:t>
                      </a:r>
                    </a:p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0,1 mm diametru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0,5 mm lungime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Formă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cilindrică alungită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fus alungit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alungită</a:t>
                      </a:r>
                      <a:r>
                        <a:rPr lang="ro-RO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(sincițiu)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Striații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prezente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absente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prezente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Nuclei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numeroși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unul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unul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Poziția nucleilor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periferie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central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central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Țesut muscular striat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muscular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posdru 137898 mirela\material de lucru\muschi striat. 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2438400"/>
            <a:ext cx="3857625" cy="2847975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791200" y="59436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www.endocrinonews.com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Toshiba\Pictures\My Scans\scan0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286000"/>
            <a:ext cx="2362200" cy="3048000"/>
          </a:xfrm>
          <a:prstGeom prst="rect">
            <a:avLst/>
          </a:prstGeom>
          <a:noFill/>
        </p:spPr>
      </p:pic>
      <p:sp>
        <p:nvSpPr>
          <p:cNvPr id="8" name="CasetăText 7"/>
          <p:cNvSpPr txBox="1"/>
          <p:nvPr/>
        </p:nvSpPr>
        <p:spPr>
          <a:xfrm>
            <a:off x="838200" y="586740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Stelică Ene, Manual Biologie, Ed. </a:t>
            </a:r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Gimnasium</a:t>
            </a:r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, 2006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Țesut muscular neted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muscular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Toshiba\Pictures\My Scans\scan0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514600"/>
            <a:ext cx="2286000" cy="3048000"/>
          </a:xfrm>
          <a:prstGeom prst="rect">
            <a:avLst/>
          </a:prstGeom>
          <a:noFill/>
        </p:spPr>
      </p:pic>
      <p:pic>
        <p:nvPicPr>
          <p:cNvPr id="4099" name="Picture 3" descr="D:\posdru 137898 mirela\material de lucru\stomac. piantedit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2438400"/>
            <a:ext cx="4648200" cy="3287971"/>
          </a:xfrm>
          <a:prstGeom prst="rect">
            <a:avLst/>
          </a:prstGeom>
          <a:noFill/>
        </p:spPr>
      </p:pic>
      <p:sp>
        <p:nvSpPr>
          <p:cNvPr id="7" name="CasetăText 6"/>
          <p:cNvSpPr txBox="1"/>
          <p:nvPr/>
        </p:nvSpPr>
        <p:spPr>
          <a:xfrm>
            <a:off x="5562600" y="60960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www.scritub.com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asetăText 7"/>
          <p:cNvSpPr txBox="1"/>
          <p:nvPr/>
        </p:nvSpPr>
        <p:spPr>
          <a:xfrm>
            <a:off x="609600" y="601980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Stelică Ene, Manual Biologie, Ed. </a:t>
            </a:r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Gimnasium</a:t>
            </a:r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, 2006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Țesut muscular cardiac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muscular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posdru 137898 mirela\material de lucru\Inima_wwwsfatul medicului.ro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438400"/>
            <a:ext cx="3810000" cy="30480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943600" y="6019800"/>
            <a:ext cx="259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www.sfatulmedicului.ro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Toshiba\Pictures\My Scans\scan0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438400"/>
            <a:ext cx="2362200" cy="3048000"/>
          </a:xfrm>
          <a:prstGeom prst="rect">
            <a:avLst/>
          </a:prstGeom>
          <a:noFill/>
        </p:spPr>
      </p:pic>
      <p:sp>
        <p:nvSpPr>
          <p:cNvPr id="8" name="CasetăText 7"/>
          <p:cNvSpPr txBox="1"/>
          <p:nvPr/>
        </p:nvSpPr>
        <p:spPr>
          <a:xfrm>
            <a:off x="609600" y="601980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Stelică Ene, Manual Biologie, Ed. </a:t>
            </a:r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Gimnasium</a:t>
            </a:r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, 2006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Este  alcătuit din: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neuroni</a:t>
            </a:r>
          </a:p>
          <a:p>
            <a:pPr>
              <a:buNone/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- celule </a:t>
            </a:r>
            <a:r>
              <a:rPr lang="ro-RO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gliale</a:t>
            </a:r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Neuronul: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rol: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celule specializate în generarea și conducerea impulsurilor nervoase</a:t>
            </a:r>
          </a:p>
          <a:p>
            <a:pPr algn="just">
              <a:buNone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- primesc, prelucrează , memorează și transmit informații</a:t>
            </a:r>
          </a:p>
          <a:p>
            <a:pPr algn="just">
              <a:buNone/>
            </a:pP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alcătuire: - </a:t>
            </a:r>
            <a:r>
              <a:rPr lang="ro-RO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corp celular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formează substanța cenușie a sistemului nervos</a:t>
            </a:r>
          </a:p>
          <a:p>
            <a:pPr algn="just">
              <a:buNone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- </a:t>
            </a:r>
            <a:r>
              <a:rPr lang="ro-RO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prelungiri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(fibre nervoase), intră în alcătuirea nervilor și substanței albe:</a:t>
            </a:r>
          </a:p>
          <a:p>
            <a:pPr algn="just">
              <a:buNone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- </a:t>
            </a:r>
            <a:r>
              <a:rPr lang="ro-RO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dendrite ,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una sau mai multe</a:t>
            </a:r>
            <a:endParaRPr lang="ro-RO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- </a:t>
            </a:r>
            <a:r>
              <a:rPr lang="ro-RO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axon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neuronii nu se divid, locul lor este preluat de celulele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gliale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nervos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nervos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posdru 137898 mirela\material de lucru\Fără titl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600200"/>
            <a:ext cx="4876799" cy="47244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181600" y="6400800"/>
            <a:ext cx="373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M. </a:t>
            </a:r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Nedea</a:t>
            </a:r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, Scheme didactice, Ed. Polirom, 1999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Țesutul nervos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Toshiba\Pictures\My Scans\scan00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657600"/>
            <a:ext cx="5105400" cy="2743199"/>
          </a:xfrm>
          <a:prstGeom prst="rect">
            <a:avLst/>
          </a:prstGeom>
          <a:noFill/>
        </p:spPr>
      </p:pic>
      <p:sp>
        <p:nvSpPr>
          <p:cNvPr id="9" name="CasetăText 8"/>
          <p:cNvSpPr txBox="1"/>
          <p:nvPr/>
        </p:nvSpPr>
        <p:spPr>
          <a:xfrm>
            <a:off x="3505200" y="6519446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Stelică Ene, Manual de Biologie, Ed. LVS Crepuscul, 2005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asetăText 9"/>
          <p:cNvSpPr txBox="1"/>
          <p:nvPr/>
        </p:nvSpPr>
        <p:spPr>
          <a:xfrm>
            <a:off x="457200" y="1752600"/>
            <a:ext cx="8458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Celulele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gliale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mai numeroase decât neuronii, au proprietatea de a se divide</a:t>
            </a:r>
          </a:p>
          <a:p>
            <a:pPr algn="just">
              <a:buFontTx/>
              <a:buChar char="-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forme și mărimi variate</a:t>
            </a:r>
          </a:p>
          <a:p>
            <a:pPr algn="just">
              <a:buFontTx/>
              <a:buChar char="-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funcții: -  susținerea și hrănirea neuronilor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-  sinteza mielinei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-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fagocitare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neuroni distruși</a:t>
            </a:r>
          </a:p>
          <a:p>
            <a:pPr algn="just">
              <a:buFontTx/>
              <a:buChar char="-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435</Words>
  <Application>Microsoft Office PowerPoint</Application>
  <PresentationFormat>Expunere pe ecran (4:3)</PresentationFormat>
  <Paragraphs>95</Paragraphs>
  <Slides>12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Temă Office</vt:lpstr>
      <vt:lpstr>Țesuturile animale: muscular și nervos</vt:lpstr>
      <vt:lpstr>Țesutul muscular</vt:lpstr>
      <vt:lpstr>Țesutul muscular</vt:lpstr>
      <vt:lpstr>Țesutul muscular</vt:lpstr>
      <vt:lpstr>Țesutul muscular</vt:lpstr>
      <vt:lpstr>Țesutul muscular</vt:lpstr>
      <vt:lpstr>Țesutul nervos</vt:lpstr>
      <vt:lpstr>Țesutul nervos</vt:lpstr>
      <vt:lpstr>Țesutul nervos</vt:lpstr>
      <vt:lpstr>Țesutul nervos</vt:lpstr>
      <vt:lpstr>Țesutul nervos</vt:lpstr>
      <vt:lpstr>Temă - fixați-vă cunoștințele cu privire la: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Țesuturile animale: muscular și nervos</dc:title>
  <dc:creator>Toshiba</dc:creator>
  <cp:lastModifiedBy>Lenovo</cp:lastModifiedBy>
  <cp:revision>30</cp:revision>
  <dcterms:created xsi:type="dcterms:W3CDTF">2014-07-25T13:18:11Z</dcterms:created>
  <dcterms:modified xsi:type="dcterms:W3CDTF">2020-05-07T19:02:32Z</dcterms:modified>
</cp:coreProperties>
</file>