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58" r:id="rId10"/>
    <p:sldId id="266" r:id="rId11"/>
    <p:sldId id="269" r:id="rId12"/>
    <p:sldId id="270" r:id="rId13"/>
    <p:sldId id="271" r:id="rId14"/>
    <p:sldId id="272" r:id="rId15"/>
    <p:sldId id="287" r:id="rId16"/>
    <p:sldId id="289" r:id="rId17"/>
    <p:sldId id="291" r:id="rId18"/>
    <p:sldId id="290" r:id="rId19"/>
    <p:sldId id="273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FF9900"/>
    <a:srgbClr val="D99B01"/>
    <a:srgbClr val="FF66CC"/>
    <a:srgbClr val="FF67AC"/>
    <a:srgbClr val="CC0099"/>
    <a:srgbClr val="FFDC47"/>
    <a:srgbClr val="5EEC3C"/>
    <a:srgbClr val="CCCC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B8A86-3586-436A-B3FA-3FD8215A21F7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49BE6-9887-4B9B-B3DD-1CB491A1D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1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49BE6-9887-4B9B-B3DD-1CB491A1DF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2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877161"/>
            <a:ext cx="8246070" cy="138382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251505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FCF48A3-297D-4920-BA73-9F031282FE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91995"/>
            <a:ext cx="8246070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02815"/>
            <a:ext cx="8246070" cy="3206799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9540" y="433880"/>
            <a:ext cx="580279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40" y="1198559"/>
            <a:ext cx="5802790" cy="3511061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777C50-1820-421B-A14A-53B07EBE9138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4" y="891995"/>
            <a:ext cx="8246071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98752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419045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98752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419045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3487979"/>
            <a:ext cx="8246070" cy="1527051"/>
          </a:xfrm>
        </p:spPr>
        <p:txBody>
          <a:bodyPr>
            <a:normAutofit/>
          </a:bodyPr>
          <a:lstStyle/>
          <a:p>
            <a:r>
              <a:rPr lang="ro-RO" b="1" dirty="0">
                <a:solidFill>
                  <a:schemeClr val="tx1"/>
                </a:solidFill>
              </a:rPr>
              <a:t>APLICAȚII (AUTOEVALUARE)</a:t>
            </a:r>
            <a:br>
              <a:rPr lang="ro-RO" b="1" dirty="0">
                <a:solidFill>
                  <a:schemeClr val="tx1"/>
                </a:solidFill>
              </a:rPr>
            </a:br>
            <a:r>
              <a:rPr lang="ro-RO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MALADII  GENETICE UMANE</a:t>
            </a:r>
            <a:endParaRPr lang="en-US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2917" y="896741"/>
            <a:ext cx="8246071" cy="610820"/>
          </a:xfrm>
        </p:spPr>
        <p:txBody>
          <a:bodyPr>
            <a:normAutofit fontScale="90000"/>
          </a:bodyPr>
          <a:lstStyle/>
          <a:p>
            <a:pPr algn="l"/>
            <a:r>
              <a:rPr lang="ro-RO" dirty="0"/>
              <a:t>4. Asociați corect: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2425" y="1540147"/>
            <a:ext cx="3677364" cy="2137871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o-RO" dirty="0"/>
              <a:t>Galactozemia</a:t>
            </a:r>
            <a:endParaRPr lang="en-US" dirty="0"/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Fenilcetonuria</a:t>
            </a:r>
            <a:endParaRPr lang="en-US" dirty="0"/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Cretinism</a:t>
            </a:r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Hiperlipemie idiopatică</a:t>
            </a:r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Atransferinemia congenitală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3961180" y="1498069"/>
            <a:ext cx="4740395" cy="2137871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+mj-lt"/>
              <a:buAutoNum type="alphaLcParenR"/>
            </a:pPr>
            <a:r>
              <a:rPr lang="ro-RO" dirty="0"/>
              <a:t>Acumulări de trigliceride în mediul intern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Incapacitatea transformării galactozei în glucoză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Idioție fenilpiruvică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Incapacitatea sintezei hormonilor tiroidieni</a:t>
            </a:r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Acumularea fierului la nivelul miocardului</a:t>
            </a:r>
          </a:p>
          <a:p>
            <a:pPr marL="457200" indent="-457200" algn="l">
              <a:buFont typeface="+mj-lt"/>
              <a:buAutoNum type="alphaLcParenR"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11F860-BEC1-4C2C-86F7-C5FA4514AB20}"/>
              </a:ext>
            </a:extLst>
          </p:cNvPr>
          <p:cNvSpPr txBox="1"/>
          <p:nvPr/>
        </p:nvSpPr>
        <p:spPr>
          <a:xfrm>
            <a:off x="144191" y="1339188"/>
            <a:ext cx="610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B.</a:t>
            </a:r>
            <a:endParaRPr lang="en-US" dirty="0"/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0C800185-9608-4AE0-BD03-3A5368946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444072"/>
              </p:ext>
            </p:extLst>
          </p:nvPr>
        </p:nvGraphicFramePr>
        <p:xfrm>
          <a:off x="1217952" y="3875919"/>
          <a:ext cx="6096000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63473">
                  <a:extLst>
                    <a:ext uri="{9D8B030D-6E8A-4147-A177-3AD203B41FA5}">
                      <a16:colId xmlns:a16="http://schemas.microsoft.com/office/drawing/2014/main" val="390270710"/>
                    </a:ext>
                  </a:extLst>
                </a:gridCol>
                <a:gridCol w="1374345">
                  <a:extLst>
                    <a:ext uri="{9D8B030D-6E8A-4147-A177-3AD203B41FA5}">
                      <a16:colId xmlns:a16="http://schemas.microsoft.com/office/drawing/2014/main" val="1804553522"/>
                    </a:ext>
                  </a:extLst>
                </a:gridCol>
                <a:gridCol w="1221640">
                  <a:extLst>
                    <a:ext uri="{9D8B030D-6E8A-4147-A177-3AD203B41FA5}">
                      <a16:colId xmlns:a16="http://schemas.microsoft.com/office/drawing/2014/main" val="4086343157"/>
                    </a:ext>
                  </a:extLst>
                </a:gridCol>
                <a:gridCol w="1221640">
                  <a:extLst>
                    <a:ext uri="{9D8B030D-6E8A-4147-A177-3AD203B41FA5}">
                      <a16:colId xmlns:a16="http://schemas.microsoft.com/office/drawing/2014/main" val="146007143"/>
                    </a:ext>
                  </a:extLst>
                </a:gridCol>
                <a:gridCol w="1214902">
                  <a:extLst>
                    <a:ext uri="{9D8B030D-6E8A-4147-A177-3AD203B41FA5}">
                      <a16:colId xmlns:a16="http://schemas.microsoft.com/office/drawing/2014/main" val="3679733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821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5466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844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2F088-47CB-4037-9BC5-AE666595B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260" y="1350110"/>
            <a:ext cx="8539280" cy="857250"/>
          </a:xfrm>
        </p:spPr>
        <p:txBody>
          <a:bodyPr>
            <a:noAutofit/>
          </a:bodyPr>
          <a:lstStyle/>
          <a:p>
            <a:pPr algn="just"/>
            <a:r>
              <a:rPr lang="ro-RO" sz="2600" b="1" dirty="0">
                <a:solidFill>
                  <a:schemeClr val="bg1"/>
                </a:solidFill>
              </a:rPr>
              <a:t>5. Apreciați cu Fals sau Adevărat următoarele afirmații. Dacă apreciați cu fals modificați parțial afirmația astfel încât să devină adevărată. Nu se acceptă folosirea negației.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FBDD2C-D269-42B0-98A9-75101B7CCD00}"/>
              </a:ext>
            </a:extLst>
          </p:cNvPr>
          <p:cNvSpPr txBox="1"/>
          <p:nvPr/>
        </p:nvSpPr>
        <p:spPr>
          <a:xfrm>
            <a:off x="308461" y="2347391"/>
            <a:ext cx="8386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o-RO" b="1" dirty="0"/>
              <a:t>Miopatia Duchenne produce atrofierea musculară ireversibilă.</a:t>
            </a:r>
          </a:p>
          <a:p>
            <a:pPr marL="342900" indent="-342900">
              <a:buAutoNum type="arabicPeriod"/>
            </a:pPr>
            <a:r>
              <a:rPr lang="ro-RO" b="1" dirty="0"/>
              <a:t>Sindromul „cri- du-chat” este cauzat de deleția parțială a brațului scurt a cromozomului 4.</a:t>
            </a:r>
          </a:p>
          <a:p>
            <a:pPr marL="342900" indent="-342900">
              <a:buAutoNum type="arabicPeriod"/>
            </a:pPr>
            <a:r>
              <a:rPr lang="ro-RO" b="1" dirty="0"/>
              <a:t>Azoospermia este o manifestare comună sindroamelor: „dublu mascul” și Turner.</a:t>
            </a:r>
            <a:endParaRPr lang="en-US" b="1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C24739D-8271-4276-ACCE-651A337B2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215124"/>
              </p:ext>
            </p:extLst>
          </p:nvPr>
        </p:nvGraphicFramePr>
        <p:xfrm>
          <a:off x="2739540" y="3547720"/>
          <a:ext cx="6096000" cy="147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6230">
                  <a:extLst>
                    <a:ext uri="{9D8B030D-6E8A-4147-A177-3AD203B41FA5}">
                      <a16:colId xmlns:a16="http://schemas.microsoft.com/office/drawing/2014/main" val="2617791225"/>
                    </a:ext>
                  </a:extLst>
                </a:gridCol>
                <a:gridCol w="1985165">
                  <a:extLst>
                    <a:ext uri="{9D8B030D-6E8A-4147-A177-3AD203B41FA5}">
                      <a16:colId xmlns:a16="http://schemas.microsoft.com/office/drawing/2014/main" val="2617702863"/>
                    </a:ext>
                  </a:extLst>
                </a:gridCol>
                <a:gridCol w="3194605">
                  <a:extLst>
                    <a:ext uri="{9D8B030D-6E8A-4147-A177-3AD203B41FA5}">
                      <a16:colId xmlns:a16="http://schemas.microsoft.com/office/drawing/2014/main" val="2391168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o-RO" b="1" dirty="0"/>
                        <a:t>Nr. crt.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b="1" dirty="0"/>
                        <a:t>A/F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b="1" dirty="0"/>
                        <a:t>Modificare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776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629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86507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808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530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835" y="281175"/>
            <a:ext cx="5802790" cy="572644"/>
          </a:xfrm>
        </p:spPr>
        <p:txBody>
          <a:bodyPr>
            <a:normAutofit fontScale="90000"/>
          </a:bodyPr>
          <a:lstStyle/>
          <a:p>
            <a:r>
              <a:rPr lang="ro-RO" dirty="0"/>
              <a:t>6. Rezolvați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2299" y="966473"/>
            <a:ext cx="5802790" cy="3944941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o-RO" b="1" dirty="0"/>
              <a:t>1. Într-un cuplu, mama este sănătoasă, dar purtătoare a genei pentru daltonism, iar tatăl este sănătos. În momentul producerii gameților tatălui, nu are loc disjuncția heterozomilor. Stabiliți: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Genotipurile părinilor;</a:t>
            </a:r>
          </a:p>
          <a:p>
            <a:pPr marL="514350" indent="-514350" algn="just">
              <a:buAutoNum type="alphaLcParenR"/>
            </a:pPr>
            <a:r>
              <a:rPr lang="ro-RO" dirty="0"/>
              <a:t>Gameții produși de fiecare părinte;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Genotipurile și fenotipurile posibiilor descendenți;</a:t>
            </a:r>
          </a:p>
          <a:p>
            <a:pPr marL="0" indent="0" algn="just">
              <a:buNone/>
            </a:pPr>
            <a:r>
              <a:rPr lang="ro-RO" dirty="0"/>
              <a:t>Completați problema de mai sus cu o altă cerință pe care o formulați voi. Rezolvați cerința pe care ați propus-o.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286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835" y="281175"/>
            <a:ext cx="5802790" cy="572644"/>
          </a:xfrm>
        </p:spPr>
        <p:txBody>
          <a:bodyPr>
            <a:normAutofit fontScale="90000"/>
          </a:bodyPr>
          <a:lstStyle/>
          <a:p>
            <a:r>
              <a:rPr lang="ro-RO" dirty="0"/>
              <a:t>6. Rezolvați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2299" y="966473"/>
            <a:ext cx="5802790" cy="3944941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o-RO" b="1" dirty="0"/>
              <a:t>2. Un bărbat daltonist se căsătorește cu o femeie sănătoasă, dar al cărei tată era hemofilic. Stabiliți: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Genotipurile părinilor;</a:t>
            </a:r>
          </a:p>
          <a:p>
            <a:pPr marL="514350" indent="-514350" algn="just">
              <a:buAutoNum type="alphaLcParenR"/>
            </a:pPr>
            <a:r>
              <a:rPr lang="ro-RO" dirty="0"/>
              <a:t>Probabilitatea apariției unor descendenți daltoniști a respectivului cuplu;</a:t>
            </a:r>
          </a:p>
          <a:p>
            <a:pPr marL="514350" indent="-514350" algn="just">
              <a:buAutoNum type="alphaLcParenR"/>
            </a:pPr>
            <a:r>
              <a:rPr lang="ro-RO" dirty="0"/>
              <a:t>Probabilitatea cuplului de a avea băieți hemofilici.</a:t>
            </a:r>
          </a:p>
          <a:p>
            <a:pPr marL="0" indent="0" algn="just">
              <a:buNone/>
            </a:pPr>
            <a:r>
              <a:rPr lang="ro-RO" dirty="0"/>
              <a:t>Completați problema de mai sus cu o altă cerință pe care o formulați voi. Rezolvați cerința pe care ați propus-o.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497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835" y="281175"/>
            <a:ext cx="5802790" cy="572644"/>
          </a:xfrm>
        </p:spPr>
        <p:txBody>
          <a:bodyPr>
            <a:normAutofit fontScale="90000"/>
          </a:bodyPr>
          <a:lstStyle/>
          <a:p>
            <a:r>
              <a:rPr lang="ro-RO" dirty="0"/>
              <a:t>6. Rezolvați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2299" y="966473"/>
            <a:ext cx="5802790" cy="394494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o-RO" b="1" dirty="0"/>
              <a:t>3. Într-o familie există 4 copii dintre care: o fată cu daltonism, un băiat cu hemofilie și un băiat cu daltonism.  Stabiliți: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Genotipurile celor trei copii;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Genotipurile celor doi părinți;</a:t>
            </a:r>
          </a:p>
          <a:p>
            <a:pPr marL="514350" indent="-514350" algn="just">
              <a:buAutoNum type="alphaLcParenR"/>
            </a:pPr>
            <a:r>
              <a:rPr lang="ro-RO" dirty="0"/>
              <a:t>Genotipul posibil al celui de-al patrulea copil al acestei familii.</a:t>
            </a:r>
          </a:p>
          <a:p>
            <a:pPr marL="0" indent="0" algn="just">
              <a:buNone/>
            </a:pPr>
            <a:r>
              <a:rPr lang="ro-RO" dirty="0"/>
              <a:t>Completați problema de mai sus cu o altă cerință pe care o formulați voi. Rezolvați cerința pe care ați propus-o.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058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3E4AC7-0D24-4391-A6E7-32BCC0D742E3}"/>
              </a:ext>
            </a:extLst>
          </p:cNvPr>
          <p:cNvSpPr/>
          <p:nvPr/>
        </p:nvSpPr>
        <p:spPr>
          <a:xfrm>
            <a:off x="1543050" y="1333500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F29AE5-2C67-4268-B858-C5223C703542}"/>
              </a:ext>
            </a:extLst>
          </p:cNvPr>
          <p:cNvSpPr/>
          <p:nvPr/>
        </p:nvSpPr>
        <p:spPr>
          <a:xfrm>
            <a:off x="3568303" y="1316832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CA0AF-2CBC-41ED-9B88-7866D014F9F4}"/>
              </a:ext>
            </a:extLst>
          </p:cNvPr>
          <p:cNvSpPr txBox="1"/>
          <p:nvPr/>
        </p:nvSpPr>
        <p:spPr>
          <a:xfrm>
            <a:off x="2971800" y="15928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x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462196-B9BF-42E9-9DE7-7A67DB06A355}"/>
              </a:ext>
            </a:extLst>
          </p:cNvPr>
          <p:cNvSpPr txBox="1"/>
          <p:nvPr/>
        </p:nvSpPr>
        <p:spPr>
          <a:xfrm>
            <a:off x="628650" y="159281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Soțul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CDF71B-182A-4547-B8E6-EA96F8B3A3FC}"/>
              </a:ext>
            </a:extLst>
          </p:cNvPr>
          <p:cNvSpPr txBox="1"/>
          <p:nvPr/>
        </p:nvSpPr>
        <p:spPr>
          <a:xfrm>
            <a:off x="4838700" y="1592818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Soția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90A029-9AA4-4A03-B16F-2CC3CCDCA293}"/>
              </a:ext>
            </a:extLst>
          </p:cNvPr>
          <p:cNvCxnSpPr/>
          <p:nvPr/>
        </p:nvCxnSpPr>
        <p:spPr>
          <a:xfrm flipH="1">
            <a:off x="1200150" y="1962150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B52002E-20D9-4774-AE2A-B871A91743F9}"/>
              </a:ext>
            </a:extLst>
          </p:cNvPr>
          <p:cNvCxnSpPr>
            <a:cxnSpLocks/>
          </p:cNvCxnSpPr>
          <p:nvPr/>
        </p:nvCxnSpPr>
        <p:spPr>
          <a:xfrm>
            <a:off x="2311003" y="1962150"/>
            <a:ext cx="483394" cy="6286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C1ED50-36B2-4A35-9880-B85A4D67CCF9}"/>
              </a:ext>
            </a:extLst>
          </p:cNvPr>
          <p:cNvCxnSpPr/>
          <p:nvPr/>
        </p:nvCxnSpPr>
        <p:spPr>
          <a:xfrm flipH="1">
            <a:off x="3495675" y="1981200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C2EFA0-A6AE-4AA2-B700-5BF4EE42A0C6}"/>
              </a:ext>
            </a:extLst>
          </p:cNvPr>
          <p:cNvCxnSpPr>
            <a:cxnSpLocks/>
          </p:cNvCxnSpPr>
          <p:nvPr/>
        </p:nvCxnSpPr>
        <p:spPr>
          <a:xfrm>
            <a:off x="4381500" y="1995487"/>
            <a:ext cx="537864" cy="5401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42F56552-F91A-4CEB-B91B-6E2105102509}"/>
              </a:ext>
            </a:extLst>
          </p:cNvPr>
          <p:cNvSpPr/>
          <p:nvPr/>
        </p:nvSpPr>
        <p:spPr>
          <a:xfrm>
            <a:off x="914400" y="2590800"/>
            <a:ext cx="778072" cy="590551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XY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B547F7-3CC2-45B4-B433-E184CEDCB306}"/>
              </a:ext>
            </a:extLst>
          </p:cNvPr>
          <p:cNvSpPr/>
          <p:nvPr/>
        </p:nvSpPr>
        <p:spPr>
          <a:xfrm>
            <a:off x="2444949" y="2571750"/>
            <a:ext cx="438150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O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A838ECF-0C5A-40D4-B6B9-ECC6298F7417}"/>
              </a:ext>
            </a:extLst>
          </p:cNvPr>
          <p:cNvSpPr/>
          <p:nvPr/>
        </p:nvSpPr>
        <p:spPr>
          <a:xfrm>
            <a:off x="3294755" y="2571746"/>
            <a:ext cx="619722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X</a:t>
            </a:r>
            <a:r>
              <a:rPr lang="en-US" b="1" baseline="30000" dirty="0" err="1">
                <a:solidFill>
                  <a:schemeClr val="tx1"/>
                </a:solidFill>
              </a:rPr>
              <a:t>d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DAD48CC-C282-4C3D-B8FB-4F9783698873}"/>
              </a:ext>
            </a:extLst>
          </p:cNvPr>
          <p:cNvSpPr/>
          <p:nvPr/>
        </p:nvSpPr>
        <p:spPr>
          <a:xfrm>
            <a:off x="4819652" y="2571747"/>
            <a:ext cx="514350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X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424288D-ABAE-4797-90B1-A6CD798E4787}"/>
              </a:ext>
            </a:extLst>
          </p:cNvPr>
          <p:cNvCxnSpPr>
            <a:cxnSpLocks/>
            <a:stCxn id="19" idx="4"/>
          </p:cNvCxnSpPr>
          <p:nvPr/>
        </p:nvCxnSpPr>
        <p:spPr>
          <a:xfrm>
            <a:off x="1303436" y="3181351"/>
            <a:ext cx="178891" cy="761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4315F8B-CF56-4FE3-946C-481176F0F748}"/>
              </a:ext>
            </a:extLst>
          </p:cNvPr>
          <p:cNvCxnSpPr>
            <a:cxnSpLocks/>
          </p:cNvCxnSpPr>
          <p:nvPr/>
        </p:nvCxnSpPr>
        <p:spPr>
          <a:xfrm flipH="1">
            <a:off x="1543050" y="3200400"/>
            <a:ext cx="2097141" cy="742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C80C8DE-1A13-4AC3-AE9E-4C60E74B4A02}"/>
              </a:ext>
            </a:extLst>
          </p:cNvPr>
          <p:cNvCxnSpPr>
            <a:cxnSpLocks/>
          </p:cNvCxnSpPr>
          <p:nvPr/>
        </p:nvCxnSpPr>
        <p:spPr>
          <a:xfrm>
            <a:off x="1346297" y="3198019"/>
            <a:ext cx="1206403" cy="745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617E87A-F01D-43CD-A259-467CB6E98ACC}"/>
              </a:ext>
            </a:extLst>
          </p:cNvPr>
          <p:cNvCxnSpPr>
            <a:cxnSpLocks/>
          </p:cNvCxnSpPr>
          <p:nvPr/>
        </p:nvCxnSpPr>
        <p:spPr>
          <a:xfrm flipH="1">
            <a:off x="2575655" y="3119434"/>
            <a:ext cx="2230898" cy="842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041A081-3D01-4747-A6AA-490B4C87CAB6}"/>
              </a:ext>
            </a:extLst>
          </p:cNvPr>
          <p:cNvCxnSpPr>
            <a:cxnSpLocks/>
          </p:cNvCxnSpPr>
          <p:nvPr/>
        </p:nvCxnSpPr>
        <p:spPr>
          <a:xfrm>
            <a:off x="2720845" y="3195624"/>
            <a:ext cx="1055711" cy="804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EC3C5C4-17BB-4F93-B1F4-771A46A2FD36}"/>
              </a:ext>
            </a:extLst>
          </p:cNvPr>
          <p:cNvCxnSpPr>
            <a:cxnSpLocks/>
          </p:cNvCxnSpPr>
          <p:nvPr/>
        </p:nvCxnSpPr>
        <p:spPr>
          <a:xfrm>
            <a:off x="3763863" y="3119434"/>
            <a:ext cx="76349" cy="995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962D231-C1B4-46B6-94C8-E558222D9080}"/>
              </a:ext>
            </a:extLst>
          </p:cNvPr>
          <p:cNvCxnSpPr>
            <a:cxnSpLocks/>
            <a:stCxn id="20" idx="5"/>
          </p:cNvCxnSpPr>
          <p:nvPr/>
        </p:nvCxnSpPr>
        <p:spPr>
          <a:xfrm>
            <a:off x="2818933" y="3075817"/>
            <a:ext cx="2376564" cy="950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295461D-8540-487D-B90F-C7E8FD65D2D1}"/>
              </a:ext>
            </a:extLst>
          </p:cNvPr>
          <p:cNvCxnSpPr>
            <a:cxnSpLocks/>
            <a:endCxn id="55" idx="1"/>
          </p:cNvCxnSpPr>
          <p:nvPr/>
        </p:nvCxnSpPr>
        <p:spPr>
          <a:xfrm flipH="1">
            <a:off x="5272896" y="3020016"/>
            <a:ext cx="41532" cy="1005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82A82E0C-1898-4FB1-9B35-31BD3405F8C1}"/>
              </a:ext>
            </a:extLst>
          </p:cNvPr>
          <p:cNvSpPr/>
          <p:nvPr/>
        </p:nvSpPr>
        <p:spPr>
          <a:xfrm>
            <a:off x="859660" y="3962411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D2C65F4-C515-4657-BB57-93AE7E67E788}"/>
              </a:ext>
            </a:extLst>
          </p:cNvPr>
          <p:cNvSpPr/>
          <p:nvPr/>
        </p:nvSpPr>
        <p:spPr>
          <a:xfrm>
            <a:off x="2311003" y="3962411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XX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8109613-D870-4712-B5C4-1163CF3AE6B5}"/>
              </a:ext>
            </a:extLst>
          </p:cNvPr>
          <p:cNvSpPr/>
          <p:nvPr/>
        </p:nvSpPr>
        <p:spPr>
          <a:xfrm>
            <a:off x="3638025" y="3943339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ro-RO" sz="2400" b="1" dirty="0">
                <a:solidFill>
                  <a:schemeClr val="tx1"/>
                </a:solidFill>
              </a:rPr>
              <a:t>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5F4CFD3-56CE-4788-BB53-5DE9F96A23A8}"/>
              </a:ext>
            </a:extLst>
          </p:cNvPr>
          <p:cNvSpPr/>
          <p:nvPr/>
        </p:nvSpPr>
        <p:spPr>
          <a:xfrm>
            <a:off x="5091558" y="3933812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dirty="0">
                <a:solidFill>
                  <a:schemeClr val="tx1"/>
                </a:solidFill>
              </a:rPr>
              <a:t>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5835CF-C896-4D5D-9168-060F2ECC6583}"/>
              </a:ext>
            </a:extLst>
          </p:cNvPr>
          <p:cNvSpPr txBox="1"/>
          <p:nvPr/>
        </p:nvSpPr>
        <p:spPr>
          <a:xfrm>
            <a:off x="475462" y="2706485"/>
            <a:ext cx="57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g</a:t>
            </a:r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CEB1E8-70D9-4CC8-A96C-FB5CE3D47EEE}"/>
              </a:ext>
            </a:extLst>
          </p:cNvPr>
          <p:cNvSpPr txBox="1"/>
          <p:nvPr/>
        </p:nvSpPr>
        <p:spPr>
          <a:xfrm>
            <a:off x="83397" y="4103775"/>
            <a:ext cx="1121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Genotip</a:t>
            </a:r>
            <a:endParaRPr lang="en-US" sz="1400" b="1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11FE0AA-AB96-4405-8EEE-C4A333C480BA}"/>
              </a:ext>
            </a:extLst>
          </p:cNvPr>
          <p:cNvSpPr txBox="1"/>
          <p:nvPr/>
        </p:nvSpPr>
        <p:spPr>
          <a:xfrm>
            <a:off x="1922027" y="231578"/>
            <a:ext cx="23765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REZOLVĂRI:</a:t>
            </a:r>
            <a:endParaRPr 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6C709A-BD82-4472-8BFA-D15D2689AB65}"/>
              </a:ext>
            </a:extLst>
          </p:cNvPr>
          <p:cNvSpPr txBox="1"/>
          <p:nvPr/>
        </p:nvSpPr>
        <p:spPr>
          <a:xfrm>
            <a:off x="254707" y="945373"/>
            <a:ext cx="44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1.</a:t>
            </a:r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7ADE2B-BF14-47B2-BA62-87A58CFDB5AA}"/>
              </a:ext>
            </a:extLst>
          </p:cNvPr>
          <p:cNvSpPr txBox="1"/>
          <p:nvPr/>
        </p:nvSpPr>
        <p:spPr>
          <a:xfrm>
            <a:off x="2162175" y="4588668"/>
            <a:ext cx="1827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Băiat, Klinefelter, fără defecte de vedere</a:t>
            </a:r>
            <a:endParaRPr lang="en-US" sz="1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F7C972-6116-4D53-8328-34C5327270AF}"/>
              </a:ext>
            </a:extLst>
          </p:cNvPr>
          <p:cNvSpPr txBox="1"/>
          <p:nvPr/>
        </p:nvSpPr>
        <p:spPr>
          <a:xfrm>
            <a:off x="389509" y="4605347"/>
            <a:ext cx="1827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Băiat, Klinefelter, fără defecte de vedere</a:t>
            </a:r>
            <a:endParaRPr 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F78DD3-4FAB-4C95-B644-0E0323F4AF7F}"/>
              </a:ext>
            </a:extLst>
          </p:cNvPr>
          <p:cNvSpPr txBox="1"/>
          <p:nvPr/>
        </p:nvSpPr>
        <p:spPr>
          <a:xfrm>
            <a:off x="3949827" y="4573438"/>
            <a:ext cx="112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Fată, Turner daltonică</a:t>
            </a:r>
            <a:endParaRPr lang="en-US" sz="1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592AE1-E304-459E-B617-03FA7618A543}"/>
              </a:ext>
            </a:extLst>
          </p:cNvPr>
          <p:cNvSpPr txBox="1"/>
          <p:nvPr/>
        </p:nvSpPr>
        <p:spPr>
          <a:xfrm>
            <a:off x="5305928" y="4605347"/>
            <a:ext cx="112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Fată, Turner</a:t>
            </a:r>
            <a:endParaRPr 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C5A27B-DCA0-47DE-AD20-BC2F57839FA5}"/>
              </a:ext>
            </a:extLst>
          </p:cNvPr>
          <p:cNvSpPr txBox="1"/>
          <p:nvPr/>
        </p:nvSpPr>
        <p:spPr>
          <a:xfrm>
            <a:off x="242442" y="3718088"/>
            <a:ext cx="113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Descendenți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37844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3E4AC7-0D24-4391-A6E7-32BCC0D742E3}"/>
              </a:ext>
            </a:extLst>
          </p:cNvPr>
          <p:cNvSpPr/>
          <p:nvPr/>
        </p:nvSpPr>
        <p:spPr>
          <a:xfrm>
            <a:off x="1543050" y="1333500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F29AE5-2C67-4268-B858-C5223C703542}"/>
              </a:ext>
            </a:extLst>
          </p:cNvPr>
          <p:cNvSpPr/>
          <p:nvPr/>
        </p:nvSpPr>
        <p:spPr>
          <a:xfrm>
            <a:off x="3568303" y="1316832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en-US" sz="2400" b="1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CA0AF-2CBC-41ED-9B88-7866D014F9F4}"/>
              </a:ext>
            </a:extLst>
          </p:cNvPr>
          <p:cNvSpPr txBox="1"/>
          <p:nvPr/>
        </p:nvSpPr>
        <p:spPr>
          <a:xfrm>
            <a:off x="2971800" y="15928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x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462196-B9BF-42E9-9DE7-7A67DB06A355}"/>
              </a:ext>
            </a:extLst>
          </p:cNvPr>
          <p:cNvSpPr txBox="1"/>
          <p:nvPr/>
        </p:nvSpPr>
        <p:spPr>
          <a:xfrm>
            <a:off x="628650" y="159281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Soțul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CDF71B-182A-4547-B8E6-EA96F8B3A3FC}"/>
              </a:ext>
            </a:extLst>
          </p:cNvPr>
          <p:cNvSpPr txBox="1"/>
          <p:nvPr/>
        </p:nvSpPr>
        <p:spPr>
          <a:xfrm>
            <a:off x="4838700" y="1592818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Soția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90A029-9AA4-4A03-B16F-2CC3CCDCA293}"/>
              </a:ext>
            </a:extLst>
          </p:cNvPr>
          <p:cNvCxnSpPr/>
          <p:nvPr/>
        </p:nvCxnSpPr>
        <p:spPr>
          <a:xfrm flipH="1">
            <a:off x="1209675" y="1932631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B52002E-20D9-4774-AE2A-B871A91743F9}"/>
              </a:ext>
            </a:extLst>
          </p:cNvPr>
          <p:cNvCxnSpPr>
            <a:cxnSpLocks/>
          </p:cNvCxnSpPr>
          <p:nvPr/>
        </p:nvCxnSpPr>
        <p:spPr>
          <a:xfrm>
            <a:off x="2311003" y="1962150"/>
            <a:ext cx="483394" cy="6286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C1ED50-36B2-4A35-9880-B85A4D67CCF9}"/>
              </a:ext>
            </a:extLst>
          </p:cNvPr>
          <p:cNvCxnSpPr/>
          <p:nvPr/>
        </p:nvCxnSpPr>
        <p:spPr>
          <a:xfrm flipH="1">
            <a:off x="3530798" y="1981200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C2EFA0-A6AE-4AA2-B700-5BF4EE42A0C6}"/>
              </a:ext>
            </a:extLst>
          </p:cNvPr>
          <p:cNvCxnSpPr>
            <a:cxnSpLocks/>
          </p:cNvCxnSpPr>
          <p:nvPr/>
        </p:nvCxnSpPr>
        <p:spPr>
          <a:xfrm>
            <a:off x="4419295" y="1927807"/>
            <a:ext cx="599634" cy="6187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42F56552-F91A-4CEB-B91B-6E2105102509}"/>
              </a:ext>
            </a:extLst>
          </p:cNvPr>
          <p:cNvSpPr/>
          <p:nvPr/>
        </p:nvSpPr>
        <p:spPr>
          <a:xfrm>
            <a:off x="914400" y="2590800"/>
            <a:ext cx="778072" cy="590551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X</a:t>
            </a:r>
            <a:r>
              <a:rPr lang="en-US" b="1" baseline="30000" dirty="0" err="1">
                <a:solidFill>
                  <a:schemeClr val="tx1"/>
                </a:solidFill>
              </a:rPr>
              <a:t>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B547F7-3CC2-45B4-B433-E184CEDCB306}"/>
              </a:ext>
            </a:extLst>
          </p:cNvPr>
          <p:cNvSpPr/>
          <p:nvPr/>
        </p:nvSpPr>
        <p:spPr>
          <a:xfrm>
            <a:off x="2444949" y="2571750"/>
            <a:ext cx="438150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A838ECF-0C5A-40D4-B6B9-ECC6298F7417}"/>
              </a:ext>
            </a:extLst>
          </p:cNvPr>
          <p:cNvSpPr/>
          <p:nvPr/>
        </p:nvSpPr>
        <p:spPr>
          <a:xfrm>
            <a:off x="3294755" y="2571746"/>
            <a:ext cx="619722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X</a:t>
            </a:r>
            <a:r>
              <a:rPr lang="ro-RO" b="1" baseline="30000" dirty="0">
                <a:solidFill>
                  <a:schemeClr val="tx1"/>
                </a:solidFill>
              </a:rPr>
              <a:t>h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DAD48CC-C282-4C3D-B8FB-4F9783698873}"/>
              </a:ext>
            </a:extLst>
          </p:cNvPr>
          <p:cNvSpPr/>
          <p:nvPr/>
        </p:nvSpPr>
        <p:spPr>
          <a:xfrm>
            <a:off x="4819652" y="2571747"/>
            <a:ext cx="514350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X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424288D-ABAE-4797-90B1-A6CD798E4787}"/>
              </a:ext>
            </a:extLst>
          </p:cNvPr>
          <p:cNvCxnSpPr>
            <a:cxnSpLocks/>
            <a:stCxn id="19" idx="4"/>
          </p:cNvCxnSpPr>
          <p:nvPr/>
        </p:nvCxnSpPr>
        <p:spPr>
          <a:xfrm>
            <a:off x="1303436" y="3181351"/>
            <a:ext cx="178891" cy="761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4315F8B-CF56-4FE3-946C-481176F0F748}"/>
              </a:ext>
            </a:extLst>
          </p:cNvPr>
          <p:cNvCxnSpPr>
            <a:cxnSpLocks/>
          </p:cNvCxnSpPr>
          <p:nvPr/>
        </p:nvCxnSpPr>
        <p:spPr>
          <a:xfrm flipH="1">
            <a:off x="1543050" y="3200400"/>
            <a:ext cx="2097141" cy="742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C80C8DE-1A13-4AC3-AE9E-4C60E74B4A02}"/>
              </a:ext>
            </a:extLst>
          </p:cNvPr>
          <p:cNvCxnSpPr>
            <a:cxnSpLocks/>
          </p:cNvCxnSpPr>
          <p:nvPr/>
        </p:nvCxnSpPr>
        <p:spPr>
          <a:xfrm>
            <a:off x="1346297" y="3198019"/>
            <a:ext cx="1206403" cy="745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617E87A-F01D-43CD-A259-467CB6E98ACC}"/>
              </a:ext>
            </a:extLst>
          </p:cNvPr>
          <p:cNvCxnSpPr>
            <a:cxnSpLocks/>
          </p:cNvCxnSpPr>
          <p:nvPr/>
        </p:nvCxnSpPr>
        <p:spPr>
          <a:xfrm flipH="1">
            <a:off x="2575655" y="3119434"/>
            <a:ext cx="2230898" cy="842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041A081-3D01-4747-A6AA-490B4C87CAB6}"/>
              </a:ext>
            </a:extLst>
          </p:cNvPr>
          <p:cNvCxnSpPr>
            <a:cxnSpLocks/>
          </p:cNvCxnSpPr>
          <p:nvPr/>
        </p:nvCxnSpPr>
        <p:spPr>
          <a:xfrm>
            <a:off x="2720845" y="3195624"/>
            <a:ext cx="1055711" cy="804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EC3C5C4-17BB-4F93-B1F4-771A46A2FD36}"/>
              </a:ext>
            </a:extLst>
          </p:cNvPr>
          <p:cNvCxnSpPr>
            <a:cxnSpLocks/>
          </p:cNvCxnSpPr>
          <p:nvPr/>
        </p:nvCxnSpPr>
        <p:spPr>
          <a:xfrm>
            <a:off x="3763863" y="3119434"/>
            <a:ext cx="76349" cy="995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962D231-C1B4-46B6-94C8-E558222D9080}"/>
              </a:ext>
            </a:extLst>
          </p:cNvPr>
          <p:cNvCxnSpPr>
            <a:cxnSpLocks/>
            <a:stCxn id="20" idx="5"/>
          </p:cNvCxnSpPr>
          <p:nvPr/>
        </p:nvCxnSpPr>
        <p:spPr>
          <a:xfrm>
            <a:off x="2818933" y="3075817"/>
            <a:ext cx="2376564" cy="950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295461D-8540-487D-B90F-C7E8FD65D2D1}"/>
              </a:ext>
            </a:extLst>
          </p:cNvPr>
          <p:cNvCxnSpPr>
            <a:cxnSpLocks/>
            <a:endCxn id="55" idx="1"/>
          </p:cNvCxnSpPr>
          <p:nvPr/>
        </p:nvCxnSpPr>
        <p:spPr>
          <a:xfrm flipH="1">
            <a:off x="5272896" y="3020016"/>
            <a:ext cx="41532" cy="1005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82A82E0C-1898-4FB1-9B35-31BD3405F8C1}"/>
              </a:ext>
            </a:extLst>
          </p:cNvPr>
          <p:cNvSpPr/>
          <p:nvPr/>
        </p:nvSpPr>
        <p:spPr>
          <a:xfrm>
            <a:off x="859660" y="3962411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en-US" sz="2400" b="1" baseline="30000" dirty="0">
                <a:solidFill>
                  <a:schemeClr val="tx1"/>
                </a:solidFill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D2C65F4-C515-4657-BB57-93AE7E67E788}"/>
              </a:ext>
            </a:extLst>
          </p:cNvPr>
          <p:cNvSpPr/>
          <p:nvPr/>
        </p:nvSpPr>
        <p:spPr>
          <a:xfrm>
            <a:off x="2311003" y="3962411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8109613-D870-4712-B5C4-1163CF3AE6B5}"/>
              </a:ext>
            </a:extLst>
          </p:cNvPr>
          <p:cNvSpPr/>
          <p:nvPr/>
        </p:nvSpPr>
        <p:spPr>
          <a:xfrm>
            <a:off x="3638025" y="3943339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5F4CFD3-56CE-4788-BB53-5DE9F96A23A8}"/>
              </a:ext>
            </a:extLst>
          </p:cNvPr>
          <p:cNvSpPr/>
          <p:nvPr/>
        </p:nvSpPr>
        <p:spPr>
          <a:xfrm>
            <a:off x="5091558" y="3933812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5835CF-C896-4D5D-9168-060F2ECC6583}"/>
              </a:ext>
            </a:extLst>
          </p:cNvPr>
          <p:cNvSpPr txBox="1"/>
          <p:nvPr/>
        </p:nvSpPr>
        <p:spPr>
          <a:xfrm>
            <a:off x="475462" y="2706485"/>
            <a:ext cx="57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g</a:t>
            </a:r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CEB1E8-70D9-4CC8-A96C-FB5CE3D47EEE}"/>
              </a:ext>
            </a:extLst>
          </p:cNvPr>
          <p:cNvSpPr txBox="1"/>
          <p:nvPr/>
        </p:nvSpPr>
        <p:spPr>
          <a:xfrm>
            <a:off x="83397" y="4103775"/>
            <a:ext cx="1121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Genotip</a:t>
            </a:r>
            <a:endParaRPr lang="en-US" sz="1400" b="1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11FE0AA-AB96-4405-8EEE-C4A333C480BA}"/>
              </a:ext>
            </a:extLst>
          </p:cNvPr>
          <p:cNvSpPr txBox="1"/>
          <p:nvPr/>
        </p:nvSpPr>
        <p:spPr>
          <a:xfrm>
            <a:off x="1922027" y="231578"/>
            <a:ext cx="23765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REZOLVĂRI:</a:t>
            </a:r>
            <a:endParaRPr 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6C709A-BD82-4472-8BFA-D15D2689AB65}"/>
              </a:ext>
            </a:extLst>
          </p:cNvPr>
          <p:cNvSpPr txBox="1"/>
          <p:nvPr/>
        </p:nvSpPr>
        <p:spPr>
          <a:xfrm>
            <a:off x="254707" y="945373"/>
            <a:ext cx="44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2.</a:t>
            </a:r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7ADE2B-BF14-47B2-BA62-87A58CFDB5AA}"/>
              </a:ext>
            </a:extLst>
          </p:cNvPr>
          <p:cNvSpPr txBox="1"/>
          <p:nvPr/>
        </p:nvSpPr>
        <p:spPr>
          <a:xfrm>
            <a:off x="2097910" y="4577147"/>
            <a:ext cx="1540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 fără defecte de vedere</a:t>
            </a:r>
            <a:endParaRPr lang="en-US" sz="1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F7C972-6116-4D53-8328-34C5327270AF}"/>
              </a:ext>
            </a:extLst>
          </p:cNvPr>
          <p:cNvSpPr txBox="1"/>
          <p:nvPr/>
        </p:nvSpPr>
        <p:spPr>
          <a:xfrm>
            <a:off x="677247" y="4605347"/>
            <a:ext cx="1540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 sănătoasă</a:t>
            </a:r>
            <a:endParaRPr 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F78DD3-4FAB-4C95-B644-0E0323F4AF7F}"/>
              </a:ext>
            </a:extLst>
          </p:cNvPr>
          <p:cNvSpPr txBox="1"/>
          <p:nvPr/>
        </p:nvSpPr>
        <p:spPr>
          <a:xfrm>
            <a:off x="3726797" y="4573438"/>
            <a:ext cx="1350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 hemofilic</a:t>
            </a:r>
            <a:endParaRPr lang="en-US" sz="1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592AE1-E304-459E-B617-03FA7618A543}"/>
              </a:ext>
            </a:extLst>
          </p:cNvPr>
          <p:cNvSpPr txBox="1"/>
          <p:nvPr/>
        </p:nvSpPr>
        <p:spPr>
          <a:xfrm>
            <a:off x="5305928" y="4605347"/>
            <a:ext cx="1238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 sănătos</a:t>
            </a:r>
            <a:endParaRPr 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C5A27B-DCA0-47DE-AD20-BC2F57839FA5}"/>
              </a:ext>
            </a:extLst>
          </p:cNvPr>
          <p:cNvSpPr txBox="1"/>
          <p:nvPr/>
        </p:nvSpPr>
        <p:spPr>
          <a:xfrm>
            <a:off x="242442" y="3718088"/>
            <a:ext cx="113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Descendenți</a:t>
            </a:r>
            <a:endParaRPr lang="en-US" sz="1400" b="1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3FA2568-AD46-4334-A2C8-16DAE640760B}"/>
              </a:ext>
            </a:extLst>
          </p:cNvPr>
          <p:cNvSpPr/>
          <p:nvPr/>
        </p:nvSpPr>
        <p:spPr>
          <a:xfrm>
            <a:off x="5610225" y="892736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en-US" sz="2400" b="1" dirty="0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CD78AD-346C-4D52-9290-10627D00CD97}"/>
              </a:ext>
            </a:extLst>
          </p:cNvPr>
          <p:cNvSpPr txBox="1"/>
          <p:nvPr/>
        </p:nvSpPr>
        <p:spPr>
          <a:xfrm>
            <a:off x="6848475" y="883895"/>
            <a:ext cx="104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Tatăl femeii</a:t>
            </a:r>
            <a:endParaRPr lang="en-US" dirty="0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19A87D1-FE37-4421-80D4-FF801F17A06F}"/>
              </a:ext>
            </a:extLst>
          </p:cNvPr>
          <p:cNvCxnSpPr>
            <a:cxnSpLocks/>
            <a:endCxn id="4" idx="6"/>
          </p:cNvCxnSpPr>
          <p:nvPr/>
        </p:nvCxnSpPr>
        <p:spPr>
          <a:xfrm flipH="1">
            <a:off x="4806553" y="1198329"/>
            <a:ext cx="822722" cy="4328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867B712-DB35-4DBB-8DC2-E5B3D7E80973}"/>
              </a:ext>
            </a:extLst>
          </p:cNvPr>
          <p:cNvSpPr txBox="1"/>
          <p:nvPr/>
        </p:nvSpPr>
        <p:spPr>
          <a:xfrm>
            <a:off x="6085423" y="2113635"/>
            <a:ext cx="2915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b) 0% descendenți daltoniști</a:t>
            </a:r>
          </a:p>
          <a:p>
            <a:endParaRPr lang="ro-RO" dirty="0"/>
          </a:p>
          <a:p>
            <a:r>
              <a:rPr lang="ro-RO" dirty="0"/>
              <a:t>c) 50% băieți hemofilici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159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BB2550D-EAED-43E4-8F74-723597D75240}"/>
              </a:ext>
            </a:extLst>
          </p:cNvPr>
          <p:cNvSpPr/>
          <p:nvPr/>
        </p:nvSpPr>
        <p:spPr>
          <a:xfrm>
            <a:off x="1546919" y="3335275"/>
            <a:ext cx="1238250" cy="7817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d</a:t>
            </a:r>
            <a:r>
              <a:rPr lang="en-US" sz="2400" b="1" baseline="30000" dirty="0">
                <a:solidFill>
                  <a:schemeClr val="tx1"/>
                </a:solidFill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86126A4-F399-4A79-B272-D842C2360DC5}"/>
              </a:ext>
            </a:extLst>
          </p:cNvPr>
          <p:cNvCxnSpPr>
            <a:cxnSpLocks/>
          </p:cNvCxnSpPr>
          <p:nvPr/>
        </p:nvCxnSpPr>
        <p:spPr>
          <a:xfrm>
            <a:off x="601670" y="2346452"/>
            <a:ext cx="1278303" cy="1250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C8D9E869-B63B-45A6-9137-AE2F65351C3D}"/>
              </a:ext>
            </a:extLst>
          </p:cNvPr>
          <p:cNvSpPr/>
          <p:nvPr/>
        </p:nvSpPr>
        <p:spPr>
          <a:xfrm>
            <a:off x="361071" y="2309107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d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ACF731-C52E-4CF6-A8E9-45FDFC41FEDF}"/>
              </a:ext>
            </a:extLst>
          </p:cNvPr>
          <p:cNvSpPr/>
          <p:nvPr/>
        </p:nvSpPr>
        <p:spPr>
          <a:xfrm>
            <a:off x="2152440" y="2343289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F38125-4834-4487-B60F-9EB44F9A2F9B}"/>
              </a:ext>
            </a:extLst>
          </p:cNvPr>
          <p:cNvSpPr txBox="1"/>
          <p:nvPr/>
        </p:nvSpPr>
        <p:spPr>
          <a:xfrm>
            <a:off x="5500675" y="4059561"/>
            <a:ext cx="229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Băiat hemofilic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38F4DFB-9375-4B4B-9979-84A045B7F9E9}"/>
              </a:ext>
            </a:extLst>
          </p:cNvPr>
          <p:cNvCxnSpPr>
            <a:cxnSpLocks/>
          </p:cNvCxnSpPr>
          <p:nvPr/>
        </p:nvCxnSpPr>
        <p:spPr>
          <a:xfrm flipV="1">
            <a:off x="1187677" y="1716891"/>
            <a:ext cx="2336046" cy="835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C7DFCCB-A833-4171-BFE1-709060FD2FE1}"/>
              </a:ext>
            </a:extLst>
          </p:cNvPr>
          <p:cNvSpPr txBox="1"/>
          <p:nvPr/>
        </p:nvSpPr>
        <p:spPr>
          <a:xfrm>
            <a:off x="229834" y="2900411"/>
            <a:ext cx="91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mama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7934F6-6305-4980-B246-8B835ABEA4A6}"/>
              </a:ext>
            </a:extLst>
          </p:cNvPr>
          <p:cNvSpPr txBox="1"/>
          <p:nvPr/>
        </p:nvSpPr>
        <p:spPr>
          <a:xfrm>
            <a:off x="2785169" y="2886197"/>
            <a:ext cx="91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tata</a:t>
            </a:r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09FA443-9773-4B9F-B5D2-F5F9AACA7110}"/>
              </a:ext>
            </a:extLst>
          </p:cNvPr>
          <p:cNvSpPr/>
          <p:nvPr/>
        </p:nvSpPr>
        <p:spPr>
          <a:xfrm>
            <a:off x="5946345" y="3500469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 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F27538-0AC4-4F25-8E7D-E98C9227CB25}"/>
              </a:ext>
            </a:extLst>
          </p:cNvPr>
          <p:cNvSpPr txBox="1"/>
          <p:nvPr/>
        </p:nvSpPr>
        <p:spPr>
          <a:xfrm>
            <a:off x="1310462" y="4073967"/>
            <a:ext cx="2203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Fiica cu daltonism</a:t>
            </a:r>
            <a:endParaRPr lang="en-US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14286F-3E5F-42CA-8EC0-7DD1FF40527A}"/>
              </a:ext>
            </a:extLst>
          </p:cNvPr>
          <p:cNvCxnSpPr>
            <a:cxnSpLocks/>
          </p:cNvCxnSpPr>
          <p:nvPr/>
        </p:nvCxnSpPr>
        <p:spPr>
          <a:xfrm>
            <a:off x="5069576" y="2459590"/>
            <a:ext cx="1278303" cy="1250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96FC0A0-3691-4DD4-A94E-07EF87702BCA}"/>
              </a:ext>
            </a:extLst>
          </p:cNvPr>
          <p:cNvSpPr/>
          <p:nvPr/>
        </p:nvSpPr>
        <p:spPr>
          <a:xfrm>
            <a:off x="6845662" y="2385284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0887354-B71F-4462-923D-A4013B218DE3}"/>
              </a:ext>
            </a:extLst>
          </p:cNvPr>
          <p:cNvCxnSpPr>
            <a:cxnSpLocks/>
          </p:cNvCxnSpPr>
          <p:nvPr/>
        </p:nvCxnSpPr>
        <p:spPr>
          <a:xfrm flipH="1">
            <a:off x="6751118" y="2821420"/>
            <a:ext cx="789756" cy="889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2EFAAAEC-7DA2-48B3-A223-5D791BB93D89}"/>
              </a:ext>
            </a:extLst>
          </p:cNvPr>
          <p:cNvSpPr/>
          <p:nvPr/>
        </p:nvSpPr>
        <p:spPr>
          <a:xfrm>
            <a:off x="4797109" y="2425451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1D11E18-5D83-483F-86CC-C06B460CAD29}"/>
              </a:ext>
            </a:extLst>
          </p:cNvPr>
          <p:cNvSpPr txBox="1"/>
          <p:nvPr/>
        </p:nvSpPr>
        <p:spPr>
          <a:xfrm>
            <a:off x="7415608" y="3002066"/>
            <a:ext cx="91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tata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9948B2-9D53-4A37-A3C8-74C76F59B06F}"/>
              </a:ext>
            </a:extLst>
          </p:cNvPr>
          <p:cNvSpPr txBox="1"/>
          <p:nvPr/>
        </p:nvSpPr>
        <p:spPr>
          <a:xfrm>
            <a:off x="4958119" y="2980800"/>
            <a:ext cx="91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mama</a:t>
            </a:r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6038F8F-D1B3-4AA2-9703-F90FC99817D4}"/>
              </a:ext>
            </a:extLst>
          </p:cNvPr>
          <p:cNvSpPr/>
          <p:nvPr/>
        </p:nvSpPr>
        <p:spPr>
          <a:xfrm>
            <a:off x="3150697" y="1409775"/>
            <a:ext cx="1238250" cy="59891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en-US" sz="2400" b="1" baseline="30000" dirty="0">
                <a:solidFill>
                  <a:schemeClr val="tx1"/>
                </a:solidFill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27B51E2-737C-4455-BBFB-384820EB3CF2}"/>
              </a:ext>
            </a:extLst>
          </p:cNvPr>
          <p:cNvCxnSpPr>
            <a:cxnSpLocks/>
          </p:cNvCxnSpPr>
          <p:nvPr/>
        </p:nvCxnSpPr>
        <p:spPr>
          <a:xfrm flipH="1">
            <a:off x="2338089" y="2783799"/>
            <a:ext cx="275003" cy="813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6D04D6C-7DF4-4E30-99E4-0CBD95ECE52E}"/>
              </a:ext>
            </a:extLst>
          </p:cNvPr>
          <p:cNvCxnSpPr>
            <a:cxnSpLocks/>
          </p:cNvCxnSpPr>
          <p:nvPr/>
        </p:nvCxnSpPr>
        <p:spPr>
          <a:xfrm flipH="1" flipV="1">
            <a:off x="3971653" y="1881570"/>
            <a:ext cx="1242750" cy="784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34C81F62-3D93-419C-ABC9-9E161BD8C978}"/>
              </a:ext>
            </a:extLst>
          </p:cNvPr>
          <p:cNvSpPr txBox="1"/>
          <p:nvPr/>
        </p:nvSpPr>
        <p:spPr>
          <a:xfrm>
            <a:off x="3329301" y="1939775"/>
            <a:ext cx="91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mama</a:t>
            </a:r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421DC0-4F9F-48E0-9C93-397DF18A622C}"/>
              </a:ext>
            </a:extLst>
          </p:cNvPr>
          <p:cNvSpPr txBox="1"/>
          <p:nvPr/>
        </p:nvSpPr>
        <p:spPr>
          <a:xfrm>
            <a:off x="3431629" y="4590671"/>
            <a:ext cx="220393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o-RO" b="1" dirty="0"/>
              <a:t>FRAȚI</a:t>
            </a:r>
            <a:endParaRPr lang="en-US" b="1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5485E0D-3EC5-4520-AE7C-3003318BA68A}"/>
              </a:ext>
            </a:extLst>
          </p:cNvPr>
          <p:cNvCxnSpPr>
            <a:cxnSpLocks/>
            <a:stCxn id="46" idx="1"/>
          </p:cNvCxnSpPr>
          <p:nvPr/>
        </p:nvCxnSpPr>
        <p:spPr>
          <a:xfrm flipH="1" flipV="1">
            <a:off x="2166045" y="4366921"/>
            <a:ext cx="1265584" cy="408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14629BD-A2B4-498C-AFBF-F984372535C1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5635568" y="4389243"/>
            <a:ext cx="712311" cy="3860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3C5DA26E-90B4-41CC-BF4E-37C1B6E4D2AD}"/>
              </a:ext>
            </a:extLst>
          </p:cNvPr>
          <p:cNvSpPr txBox="1"/>
          <p:nvPr/>
        </p:nvSpPr>
        <p:spPr>
          <a:xfrm>
            <a:off x="254707" y="945373"/>
            <a:ext cx="44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3.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05368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3E4AC7-0D24-4391-A6E7-32BCC0D742E3}"/>
              </a:ext>
            </a:extLst>
          </p:cNvPr>
          <p:cNvSpPr/>
          <p:nvPr/>
        </p:nvSpPr>
        <p:spPr>
          <a:xfrm>
            <a:off x="1443038" y="1333260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d</a:t>
            </a:r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F29AE5-2C67-4268-B858-C5223C703542}"/>
              </a:ext>
            </a:extLst>
          </p:cNvPr>
          <p:cNvSpPr/>
          <p:nvPr/>
        </p:nvSpPr>
        <p:spPr>
          <a:xfrm>
            <a:off x="3568303" y="1316832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CA0AF-2CBC-41ED-9B88-7866D014F9F4}"/>
              </a:ext>
            </a:extLst>
          </p:cNvPr>
          <p:cNvSpPr txBox="1"/>
          <p:nvPr/>
        </p:nvSpPr>
        <p:spPr>
          <a:xfrm>
            <a:off x="2971800" y="15928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x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462196-B9BF-42E9-9DE7-7A67DB06A355}"/>
              </a:ext>
            </a:extLst>
          </p:cNvPr>
          <p:cNvSpPr txBox="1"/>
          <p:nvPr/>
        </p:nvSpPr>
        <p:spPr>
          <a:xfrm>
            <a:off x="628650" y="159281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Soția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CDF71B-182A-4547-B8E6-EA96F8B3A3FC}"/>
              </a:ext>
            </a:extLst>
          </p:cNvPr>
          <p:cNvSpPr txBox="1"/>
          <p:nvPr/>
        </p:nvSpPr>
        <p:spPr>
          <a:xfrm>
            <a:off x="4838700" y="1592818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Soțul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90A029-9AA4-4A03-B16F-2CC3CCDCA293}"/>
              </a:ext>
            </a:extLst>
          </p:cNvPr>
          <p:cNvCxnSpPr/>
          <p:nvPr/>
        </p:nvCxnSpPr>
        <p:spPr>
          <a:xfrm flipH="1">
            <a:off x="1209675" y="1932631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B52002E-20D9-4774-AE2A-B871A91743F9}"/>
              </a:ext>
            </a:extLst>
          </p:cNvPr>
          <p:cNvCxnSpPr>
            <a:cxnSpLocks/>
          </p:cNvCxnSpPr>
          <p:nvPr/>
        </p:nvCxnSpPr>
        <p:spPr>
          <a:xfrm>
            <a:off x="2311003" y="1962150"/>
            <a:ext cx="483394" cy="6286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C1ED50-36B2-4A35-9880-B85A4D67CCF9}"/>
              </a:ext>
            </a:extLst>
          </p:cNvPr>
          <p:cNvCxnSpPr/>
          <p:nvPr/>
        </p:nvCxnSpPr>
        <p:spPr>
          <a:xfrm flipH="1">
            <a:off x="3530798" y="1981200"/>
            <a:ext cx="57150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C2EFA0-A6AE-4AA2-B700-5BF4EE42A0C6}"/>
              </a:ext>
            </a:extLst>
          </p:cNvPr>
          <p:cNvCxnSpPr>
            <a:cxnSpLocks/>
          </p:cNvCxnSpPr>
          <p:nvPr/>
        </p:nvCxnSpPr>
        <p:spPr>
          <a:xfrm>
            <a:off x="4419295" y="1927807"/>
            <a:ext cx="599634" cy="6187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42F56552-F91A-4CEB-B91B-6E2105102509}"/>
              </a:ext>
            </a:extLst>
          </p:cNvPr>
          <p:cNvSpPr/>
          <p:nvPr/>
        </p:nvSpPr>
        <p:spPr>
          <a:xfrm>
            <a:off x="914400" y="2590800"/>
            <a:ext cx="778072" cy="590551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X</a:t>
            </a:r>
            <a:r>
              <a:rPr lang="en-US" b="1" baseline="30000" dirty="0" err="1">
                <a:solidFill>
                  <a:schemeClr val="tx1"/>
                </a:solidFill>
              </a:rPr>
              <a:t>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B547F7-3CC2-45B4-B433-E184CEDCB306}"/>
              </a:ext>
            </a:extLst>
          </p:cNvPr>
          <p:cNvSpPr/>
          <p:nvPr/>
        </p:nvSpPr>
        <p:spPr>
          <a:xfrm>
            <a:off x="2408113" y="2571746"/>
            <a:ext cx="601567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X</a:t>
            </a:r>
            <a:r>
              <a:rPr lang="ro-RO" b="1" baseline="30000" dirty="0">
                <a:solidFill>
                  <a:schemeClr val="tx1"/>
                </a:solidFill>
              </a:rPr>
              <a:t>h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A838ECF-0C5A-40D4-B6B9-ECC6298F7417}"/>
              </a:ext>
            </a:extLst>
          </p:cNvPr>
          <p:cNvSpPr/>
          <p:nvPr/>
        </p:nvSpPr>
        <p:spPr>
          <a:xfrm>
            <a:off x="3294755" y="2571746"/>
            <a:ext cx="619722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X</a:t>
            </a:r>
            <a:r>
              <a:rPr lang="ro-RO" b="1" baseline="30000" dirty="0">
                <a:solidFill>
                  <a:schemeClr val="tx1"/>
                </a:solidFill>
              </a:rPr>
              <a:t>d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DAD48CC-C282-4C3D-B8FB-4F9783698873}"/>
              </a:ext>
            </a:extLst>
          </p:cNvPr>
          <p:cNvSpPr/>
          <p:nvPr/>
        </p:nvSpPr>
        <p:spPr>
          <a:xfrm>
            <a:off x="4819652" y="2571747"/>
            <a:ext cx="514350" cy="59055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Y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424288D-ABAE-4797-90B1-A6CD798E4787}"/>
              </a:ext>
            </a:extLst>
          </p:cNvPr>
          <p:cNvCxnSpPr>
            <a:cxnSpLocks/>
            <a:stCxn id="19" idx="4"/>
          </p:cNvCxnSpPr>
          <p:nvPr/>
        </p:nvCxnSpPr>
        <p:spPr>
          <a:xfrm>
            <a:off x="1303436" y="3181351"/>
            <a:ext cx="178891" cy="761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4315F8B-CF56-4FE3-946C-481176F0F748}"/>
              </a:ext>
            </a:extLst>
          </p:cNvPr>
          <p:cNvCxnSpPr>
            <a:cxnSpLocks/>
          </p:cNvCxnSpPr>
          <p:nvPr/>
        </p:nvCxnSpPr>
        <p:spPr>
          <a:xfrm flipH="1">
            <a:off x="1543050" y="3200400"/>
            <a:ext cx="2097141" cy="742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C80C8DE-1A13-4AC3-AE9E-4C60E74B4A02}"/>
              </a:ext>
            </a:extLst>
          </p:cNvPr>
          <p:cNvCxnSpPr>
            <a:cxnSpLocks/>
          </p:cNvCxnSpPr>
          <p:nvPr/>
        </p:nvCxnSpPr>
        <p:spPr>
          <a:xfrm>
            <a:off x="1346297" y="3198019"/>
            <a:ext cx="1206403" cy="745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617E87A-F01D-43CD-A259-467CB6E98ACC}"/>
              </a:ext>
            </a:extLst>
          </p:cNvPr>
          <p:cNvCxnSpPr>
            <a:cxnSpLocks/>
          </p:cNvCxnSpPr>
          <p:nvPr/>
        </p:nvCxnSpPr>
        <p:spPr>
          <a:xfrm flipH="1">
            <a:off x="2575655" y="3119434"/>
            <a:ext cx="2230898" cy="842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041A081-3D01-4747-A6AA-490B4C87CAB6}"/>
              </a:ext>
            </a:extLst>
          </p:cNvPr>
          <p:cNvCxnSpPr>
            <a:cxnSpLocks/>
          </p:cNvCxnSpPr>
          <p:nvPr/>
        </p:nvCxnSpPr>
        <p:spPr>
          <a:xfrm>
            <a:off x="2720845" y="3195624"/>
            <a:ext cx="1055711" cy="804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EC3C5C4-17BB-4F93-B1F4-771A46A2FD36}"/>
              </a:ext>
            </a:extLst>
          </p:cNvPr>
          <p:cNvCxnSpPr>
            <a:cxnSpLocks/>
          </p:cNvCxnSpPr>
          <p:nvPr/>
        </p:nvCxnSpPr>
        <p:spPr>
          <a:xfrm>
            <a:off x="3763863" y="3119434"/>
            <a:ext cx="76349" cy="995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962D231-C1B4-46B6-94C8-E558222D9080}"/>
              </a:ext>
            </a:extLst>
          </p:cNvPr>
          <p:cNvCxnSpPr>
            <a:cxnSpLocks/>
            <a:stCxn id="20" idx="5"/>
          </p:cNvCxnSpPr>
          <p:nvPr/>
        </p:nvCxnSpPr>
        <p:spPr>
          <a:xfrm>
            <a:off x="2921583" y="3075813"/>
            <a:ext cx="2323169" cy="950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295461D-8540-487D-B90F-C7E8FD65D2D1}"/>
              </a:ext>
            </a:extLst>
          </p:cNvPr>
          <p:cNvCxnSpPr>
            <a:cxnSpLocks/>
            <a:endCxn id="55" idx="1"/>
          </p:cNvCxnSpPr>
          <p:nvPr/>
        </p:nvCxnSpPr>
        <p:spPr>
          <a:xfrm flipH="1">
            <a:off x="5272896" y="3020016"/>
            <a:ext cx="41532" cy="1005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82A82E0C-1898-4FB1-9B35-31BD3405F8C1}"/>
              </a:ext>
            </a:extLst>
          </p:cNvPr>
          <p:cNvSpPr/>
          <p:nvPr/>
        </p:nvSpPr>
        <p:spPr>
          <a:xfrm>
            <a:off x="859660" y="3962411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d</a:t>
            </a:r>
            <a:r>
              <a:rPr lang="en-US" sz="2400" b="1" baseline="30000" dirty="0">
                <a:solidFill>
                  <a:schemeClr val="tx1"/>
                </a:solidFill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D2C65F4-C515-4657-BB57-93AE7E67E788}"/>
              </a:ext>
            </a:extLst>
          </p:cNvPr>
          <p:cNvSpPr/>
          <p:nvPr/>
        </p:nvSpPr>
        <p:spPr>
          <a:xfrm>
            <a:off x="2311003" y="3962411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X</a:t>
            </a:r>
            <a:r>
              <a:rPr lang="en-US" sz="2400" b="1" baseline="30000" dirty="0" err="1">
                <a:solidFill>
                  <a:schemeClr val="tx1"/>
                </a:solidFill>
              </a:rPr>
              <a:t>d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8109613-D870-4712-B5C4-1163CF3AE6B5}"/>
              </a:ext>
            </a:extLst>
          </p:cNvPr>
          <p:cNvSpPr/>
          <p:nvPr/>
        </p:nvSpPr>
        <p:spPr>
          <a:xfrm>
            <a:off x="3638025" y="3943339"/>
            <a:ext cx="1238250" cy="628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</a:t>
            </a:r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d</a:t>
            </a:r>
            <a:r>
              <a:rPr lang="en-US" sz="2400" b="1" baseline="30000" dirty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5F4CFD3-56CE-4788-BB53-5DE9F96A23A8}"/>
              </a:ext>
            </a:extLst>
          </p:cNvPr>
          <p:cNvSpPr/>
          <p:nvPr/>
        </p:nvSpPr>
        <p:spPr>
          <a:xfrm>
            <a:off x="5091558" y="3933812"/>
            <a:ext cx="1238250" cy="62865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</a:t>
            </a:r>
            <a:r>
              <a:rPr lang="ro-RO" sz="2400" b="1" baseline="30000" dirty="0">
                <a:solidFill>
                  <a:schemeClr val="tx1"/>
                </a:solidFill>
              </a:rPr>
              <a:t>h </a:t>
            </a:r>
            <a:r>
              <a:rPr lang="ro-RO" sz="2400" b="1" dirty="0">
                <a:solidFill>
                  <a:schemeClr val="tx1"/>
                </a:solidFill>
              </a:rPr>
              <a:t>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5835CF-C896-4D5D-9168-060F2ECC6583}"/>
              </a:ext>
            </a:extLst>
          </p:cNvPr>
          <p:cNvSpPr txBox="1"/>
          <p:nvPr/>
        </p:nvSpPr>
        <p:spPr>
          <a:xfrm>
            <a:off x="475462" y="2706485"/>
            <a:ext cx="57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g</a:t>
            </a:r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CEB1E8-70D9-4CC8-A96C-FB5CE3D47EEE}"/>
              </a:ext>
            </a:extLst>
          </p:cNvPr>
          <p:cNvSpPr txBox="1"/>
          <p:nvPr/>
        </p:nvSpPr>
        <p:spPr>
          <a:xfrm>
            <a:off x="83397" y="4103775"/>
            <a:ext cx="1121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Genotip</a:t>
            </a:r>
            <a:endParaRPr lang="en-US" sz="1400" b="1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11FE0AA-AB96-4405-8EEE-C4A333C480BA}"/>
              </a:ext>
            </a:extLst>
          </p:cNvPr>
          <p:cNvSpPr txBox="1"/>
          <p:nvPr/>
        </p:nvSpPr>
        <p:spPr>
          <a:xfrm>
            <a:off x="1922027" y="231578"/>
            <a:ext cx="23765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REZOLVĂRI:</a:t>
            </a:r>
            <a:endParaRPr 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6C709A-BD82-4472-8BFA-D15D2689AB65}"/>
              </a:ext>
            </a:extLst>
          </p:cNvPr>
          <p:cNvSpPr txBox="1"/>
          <p:nvPr/>
        </p:nvSpPr>
        <p:spPr>
          <a:xfrm>
            <a:off x="254707" y="945373"/>
            <a:ext cx="44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3.</a:t>
            </a:r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7ADE2B-BF14-47B2-BA62-87A58CFDB5AA}"/>
              </a:ext>
            </a:extLst>
          </p:cNvPr>
          <p:cNvSpPr txBox="1"/>
          <p:nvPr/>
        </p:nvSpPr>
        <p:spPr>
          <a:xfrm>
            <a:off x="2217362" y="4618187"/>
            <a:ext cx="1420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 daltonic</a:t>
            </a:r>
            <a:endParaRPr lang="en-US" sz="1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F7C972-6116-4D53-8328-34C5327270AF}"/>
              </a:ext>
            </a:extLst>
          </p:cNvPr>
          <p:cNvSpPr txBox="1"/>
          <p:nvPr/>
        </p:nvSpPr>
        <p:spPr>
          <a:xfrm>
            <a:off x="796699" y="4605347"/>
            <a:ext cx="1420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 daltonică</a:t>
            </a:r>
            <a:endParaRPr 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F78DD3-4FAB-4C95-B644-0E0323F4AF7F}"/>
              </a:ext>
            </a:extLst>
          </p:cNvPr>
          <p:cNvSpPr txBox="1"/>
          <p:nvPr/>
        </p:nvSpPr>
        <p:spPr>
          <a:xfrm>
            <a:off x="3726797" y="4573438"/>
            <a:ext cx="1350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Fată sănătoasă  </a:t>
            </a:r>
            <a:endParaRPr lang="en-US" sz="1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592AE1-E304-459E-B617-03FA7618A543}"/>
              </a:ext>
            </a:extLst>
          </p:cNvPr>
          <p:cNvSpPr txBox="1"/>
          <p:nvPr/>
        </p:nvSpPr>
        <p:spPr>
          <a:xfrm>
            <a:off x="5305928" y="4605347"/>
            <a:ext cx="1238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Băiat hemofilic</a:t>
            </a:r>
            <a:endParaRPr 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C5A27B-DCA0-47DE-AD20-BC2F57839FA5}"/>
              </a:ext>
            </a:extLst>
          </p:cNvPr>
          <p:cNvSpPr txBox="1"/>
          <p:nvPr/>
        </p:nvSpPr>
        <p:spPr>
          <a:xfrm>
            <a:off x="242442" y="3718088"/>
            <a:ext cx="113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/>
              <a:t>Descendenți</a:t>
            </a:r>
            <a:endParaRPr lang="en-US" sz="14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67B712-DB35-4DBB-8DC2-E5B3D7E80973}"/>
              </a:ext>
            </a:extLst>
          </p:cNvPr>
          <p:cNvSpPr txBox="1"/>
          <p:nvPr/>
        </p:nvSpPr>
        <p:spPr>
          <a:xfrm>
            <a:off x="6311247" y="2087333"/>
            <a:ext cx="23583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2200" dirty="0"/>
          </a:p>
          <a:p>
            <a:r>
              <a:rPr lang="ro-RO" sz="2200" dirty="0"/>
              <a:t>c) </a:t>
            </a:r>
            <a:r>
              <a:rPr lang="en-US" sz="2200" b="1" dirty="0"/>
              <a:t>X</a:t>
            </a:r>
            <a:r>
              <a:rPr lang="ro-RO" sz="2200" b="1" baseline="30000" dirty="0"/>
              <a:t>h</a:t>
            </a:r>
            <a:r>
              <a:rPr lang="en-US" sz="2200" b="1" dirty="0"/>
              <a:t>X</a:t>
            </a:r>
            <a:r>
              <a:rPr lang="ro-RO" sz="2200" b="1" baseline="30000" dirty="0"/>
              <a:t>d</a:t>
            </a:r>
            <a:r>
              <a:rPr lang="en-US" sz="2200" b="1" baseline="30000" dirty="0"/>
              <a:t> </a:t>
            </a:r>
            <a:r>
              <a:rPr lang="ro-RO" sz="2200" b="1" baseline="30000" dirty="0"/>
              <a:t> - </a:t>
            </a:r>
            <a:r>
              <a:rPr lang="ro-RO" sz="2400" b="1" baseline="30000" dirty="0"/>
              <a:t>genotipul celui de-al patrulea copli, fată sănătoasă, dar purtătoare a gene</a:t>
            </a:r>
            <a:r>
              <a:rPr lang="en-US" sz="2400" b="1" baseline="30000" dirty="0" err="1"/>
              <a:t>lor</a:t>
            </a:r>
            <a:r>
              <a:rPr lang="ro-RO" sz="2400" b="1" baseline="30000" dirty="0"/>
              <a:t> pentru hemofilie și daltonism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969236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835" y="128470"/>
            <a:ext cx="5802790" cy="572644"/>
          </a:xfrm>
        </p:spPr>
        <p:txBody>
          <a:bodyPr>
            <a:normAutofit fontScale="90000"/>
          </a:bodyPr>
          <a:lstStyle/>
          <a:p>
            <a:r>
              <a:rPr lang="ro-RO" dirty="0"/>
              <a:t>BAREM DE EVALUARE:</a:t>
            </a: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AA1FE3C-0590-426F-8957-52B2FED7B9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939819"/>
              </p:ext>
            </p:extLst>
          </p:nvPr>
        </p:nvGraphicFramePr>
        <p:xfrm>
          <a:off x="2640187" y="721239"/>
          <a:ext cx="6108200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532">
                  <a:extLst>
                    <a:ext uri="{9D8B030D-6E8A-4147-A177-3AD203B41FA5}">
                      <a16:colId xmlns:a16="http://schemas.microsoft.com/office/drawing/2014/main" val="3469448835"/>
                    </a:ext>
                  </a:extLst>
                </a:gridCol>
                <a:gridCol w="964532">
                  <a:extLst>
                    <a:ext uri="{9D8B030D-6E8A-4147-A177-3AD203B41FA5}">
                      <a16:colId xmlns:a16="http://schemas.microsoft.com/office/drawing/2014/main" val="1977598718"/>
                    </a:ext>
                  </a:extLst>
                </a:gridCol>
                <a:gridCol w="4179136">
                  <a:extLst>
                    <a:ext uri="{9D8B030D-6E8A-4147-A177-3AD203B41FA5}">
                      <a16:colId xmlns:a16="http://schemas.microsoft.com/office/drawing/2014/main" val="2034522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Nr. crt.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Punctaj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/>
                        <a:t>Detalieri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58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10 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2 x 5p = 10 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38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 p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2p = maladia     3p = caracteristica</a:t>
                      </a:r>
                    </a:p>
                    <a:p>
                      <a:r>
                        <a:rPr lang="ro-RO" dirty="0"/>
                        <a:t>2 x (2p + 3p) = 10 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808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 p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5 x 2p = 10 p      (1d, 2d, 3c, 4b)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05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 p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lphaUcPeriod"/>
                      </a:pPr>
                      <a:r>
                        <a:rPr lang="ro-RO" dirty="0"/>
                        <a:t>4 x 2,5 p = 10 p    (1c, 2d, 3a, 4b)</a:t>
                      </a:r>
                    </a:p>
                    <a:p>
                      <a:pPr marL="342900" indent="-342900">
                        <a:buAutoNum type="alphaUcPeriod"/>
                      </a:pPr>
                      <a:r>
                        <a:rPr lang="ro-RO" dirty="0"/>
                        <a:t>5 x 2 p = 10 p  (1b, 2c, 3d, 4a, 5e)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052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 p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3 x 2p = 6 p aprecierea corectă (A, F, F)</a:t>
                      </a:r>
                    </a:p>
                    <a:p>
                      <a:r>
                        <a:rPr lang="ro-RO" dirty="0"/>
                        <a:t>2 x 2 p = 4 p modificarea afirmațiilor false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339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30 p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o-RO" dirty="0"/>
                        <a:t>10 p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o-RO" dirty="0"/>
                        <a:t>10 p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o-RO" dirty="0"/>
                        <a:t>10 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58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/>
                        <a:t>OFICIU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10 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759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049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1502815"/>
            <a:ext cx="8246070" cy="610820"/>
          </a:xfrm>
        </p:spPr>
        <p:txBody>
          <a:bodyPr>
            <a:normAutofit fontScale="90000"/>
          </a:bodyPr>
          <a:lstStyle/>
          <a:p>
            <a:pPr algn="l"/>
            <a:r>
              <a:rPr lang="ro-RO" dirty="0"/>
              <a:t>1. Completați spațiile punctate cu noțiunile științifice corespunzătoare: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888" y="2419045"/>
            <a:ext cx="8704185" cy="2443274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	În cariotipul uman se disting două tipuri de cromozomi: _____________, ce conțin gene care determină însușirile corpului și _____________, ce determină sexul individului.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39540" y="1044700"/>
            <a:ext cx="5955495" cy="572644"/>
          </a:xfrm>
        </p:spPr>
        <p:txBody>
          <a:bodyPr>
            <a:normAutofit fontScale="90000"/>
          </a:bodyPr>
          <a:lstStyle/>
          <a:p>
            <a:r>
              <a:rPr lang="ro-RO" dirty="0"/>
              <a:t>2. Numiți două maladii metabolice autozomale. Asociați fiecarei maladii numite câte o caracteristică a acesteia.</a:t>
            </a:r>
            <a:endParaRPr 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6F6F967-7E2D-465E-BB56-4CE26E17A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544544"/>
              </p:ext>
            </p:extLst>
          </p:nvPr>
        </p:nvGraphicFramePr>
        <p:xfrm>
          <a:off x="2669287" y="2571750"/>
          <a:ext cx="6096000" cy="18324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33778">
                  <a:extLst>
                    <a:ext uri="{9D8B030D-6E8A-4147-A177-3AD203B41FA5}">
                      <a16:colId xmlns:a16="http://schemas.microsoft.com/office/drawing/2014/main" val="2471525909"/>
                    </a:ext>
                  </a:extLst>
                </a:gridCol>
                <a:gridCol w="3230222">
                  <a:extLst>
                    <a:ext uri="{9D8B030D-6E8A-4147-A177-3AD203B41FA5}">
                      <a16:colId xmlns:a16="http://schemas.microsoft.com/office/drawing/2014/main" val="36255742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92318245"/>
                    </a:ext>
                  </a:extLst>
                </a:gridCol>
              </a:tblGrid>
              <a:tr h="610820">
                <a:tc>
                  <a:txBody>
                    <a:bodyPr/>
                    <a:lstStyle/>
                    <a:p>
                      <a:r>
                        <a:rPr lang="ro-RO" dirty="0"/>
                        <a:t>Nr. crt.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Maladia metabolică autozomală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o-RO" dirty="0"/>
                        <a:t>Caracteristica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631016"/>
                  </a:ext>
                </a:extLst>
              </a:tr>
              <a:tr h="610820">
                <a:tc>
                  <a:txBody>
                    <a:bodyPr/>
                    <a:lstStyle/>
                    <a:p>
                      <a:r>
                        <a:rPr lang="ro-RO" dirty="0"/>
                        <a:t>1. 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9238198"/>
                  </a:ext>
                </a:extLst>
              </a:tr>
              <a:tr h="610820">
                <a:tc>
                  <a:txBody>
                    <a:bodyPr/>
                    <a:lstStyle/>
                    <a:p>
                      <a:r>
                        <a:rPr lang="ro-RO" dirty="0"/>
                        <a:t>2.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388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3. Selectați răspunsul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AutoNum type="arabicPeriod"/>
            </a:pPr>
            <a:r>
              <a:rPr lang="ro-RO" b="1" dirty="0"/>
              <a:t>Gâtul scurt, gros și fața bătrânicioasă, sunt caracteristici ale indivizilor afectați de sindromul:</a:t>
            </a:r>
          </a:p>
          <a:p>
            <a:pPr marL="514350" indent="-514350">
              <a:buAutoNum type="alphaLcParenR"/>
            </a:pPr>
            <a:r>
              <a:rPr lang="ro-RO" dirty="0"/>
              <a:t>Klinefelter</a:t>
            </a:r>
          </a:p>
          <a:p>
            <a:pPr marL="514350" indent="-514350">
              <a:buAutoNum type="alphaLcParenR"/>
            </a:pPr>
            <a:r>
              <a:rPr lang="ro-RO" dirty="0"/>
              <a:t>Down</a:t>
            </a:r>
          </a:p>
          <a:p>
            <a:pPr marL="514350" indent="-514350">
              <a:buAutoNum type="alphaLcParenR"/>
            </a:pPr>
            <a:r>
              <a:rPr lang="ro-RO" dirty="0"/>
              <a:t>Patau</a:t>
            </a:r>
          </a:p>
          <a:p>
            <a:pPr marL="514350" indent="-514350">
              <a:buAutoNum type="alphaLcParenR"/>
            </a:pPr>
            <a:r>
              <a:rPr lang="ro-RO" dirty="0"/>
              <a:t>Turner</a:t>
            </a:r>
          </a:p>
          <a:p>
            <a:endParaRPr lang="ro-RO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312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3. Selectați răspunsul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o-RO" b="1" dirty="0"/>
              <a:t>2. Anemia falciformă:</a:t>
            </a:r>
          </a:p>
          <a:p>
            <a:pPr marL="514350" indent="-514350">
              <a:buAutoNum type="alphaLcParenR"/>
            </a:pPr>
            <a:r>
              <a:rPr lang="ro-RO" dirty="0"/>
              <a:t>Este o maladie metabolică heterozomală</a:t>
            </a:r>
          </a:p>
          <a:p>
            <a:pPr marL="514350" indent="-514350">
              <a:buAutoNum type="alphaLcParenR"/>
            </a:pPr>
            <a:r>
              <a:rPr lang="ro-RO" dirty="0"/>
              <a:t>Este datorată absenței factorilor care determină coagularea</a:t>
            </a:r>
          </a:p>
          <a:p>
            <a:pPr marL="514350" indent="-514350">
              <a:buAutoNum type="alphaLcParenR"/>
            </a:pPr>
            <a:r>
              <a:rPr lang="ro-RO" dirty="0"/>
              <a:t>Presupune sinteza unei hemoglobine de tip fetal</a:t>
            </a:r>
          </a:p>
          <a:p>
            <a:pPr marL="514350" indent="-514350">
              <a:buAutoNum type="alphaLcParenR"/>
            </a:pPr>
            <a:r>
              <a:rPr lang="ro-RO" dirty="0"/>
              <a:t>Poate determina agregarea hematiilor și obstrucționarea vaselor de sânge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888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3. Selectați răspunsul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o-RO" b="1" dirty="0"/>
              <a:t>3. Nu este o caracteristică a indivizilor afectați de sindromul Down:</a:t>
            </a:r>
          </a:p>
          <a:p>
            <a:pPr marL="514350" indent="-514350">
              <a:buAutoNum type="alphaLcParenR"/>
            </a:pPr>
            <a:r>
              <a:rPr lang="ro-RO" dirty="0"/>
              <a:t>Epicantus</a:t>
            </a:r>
          </a:p>
          <a:p>
            <a:pPr marL="514350" indent="-514350">
              <a:buAutoNum type="alphaLcParenR"/>
            </a:pPr>
            <a:r>
              <a:rPr lang="ro-RO" dirty="0"/>
              <a:t>Ochii oblici</a:t>
            </a:r>
          </a:p>
          <a:p>
            <a:pPr marL="514350" indent="-514350">
              <a:buAutoNum type="alphaLcParenR"/>
            </a:pPr>
            <a:r>
              <a:rPr lang="ro-RO" dirty="0"/>
              <a:t>Dezvoltarea anormală a laringelui</a:t>
            </a:r>
          </a:p>
          <a:p>
            <a:pPr marL="514350" indent="-514350">
              <a:buAutoNum type="alphaLcParenR"/>
            </a:pPr>
            <a:r>
              <a:rPr lang="ro-RO" dirty="0"/>
              <a:t>Degetele scurte îndoite in pumn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42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3. Selectați răspunsul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o-RO" b="1" dirty="0"/>
              <a:t>4. Nondisjuncția heterozomilor este cauza unor maladii genetice ce afectează indivizi care au ca și manifestări:</a:t>
            </a:r>
          </a:p>
          <a:p>
            <a:pPr marL="514350" indent="-514350">
              <a:buAutoNum type="alphaLcParenR"/>
            </a:pPr>
            <a:r>
              <a:rPr lang="ro-RO" dirty="0"/>
              <a:t>Aspectul mongoloid</a:t>
            </a:r>
          </a:p>
          <a:p>
            <a:pPr marL="514350" indent="-514350">
              <a:buAutoNum type="alphaLcParenR"/>
            </a:pPr>
            <a:r>
              <a:rPr lang="ro-RO" dirty="0"/>
              <a:t>Microcefalie și țipete caracteristice</a:t>
            </a:r>
          </a:p>
          <a:p>
            <a:pPr marL="514350" indent="-514350">
              <a:buAutoNum type="alphaLcParenR"/>
            </a:pPr>
            <a:r>
              <a:rPr lang="ro-RO" dirty="0"/>
              <a:t>Hipertelorism caracteristic băieților</a:t>
            </a:r>
          </a:p>
          <a:p>
            <a:pPr marL="514350" indent="-514350">
              <a:buAutoNum type="alphaLcParenR"/>
            </a:pPr>
            <a:r>
              <a:rPr lang="ro-RO" dirty="0"/>
              <a:t>Macrocefalie și agresivitate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822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2D0-F06C-4353-AB87-955FF6ED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3. Selectați răspunsul corect: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F919-A27D-47A0-AD40-3144AE470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o-RO" b="1" dirty="0"/>
              <a:t>5. Este o enzimopatie:</a:t>
            </a:r>
          </a:p>
          <a:p>
            <a:pPr marL="514350" indent="-514350">
              <a:buAutoNum type="alphaLcParenR"/>
            </a:pPr>
            <a:r>
              <a:rPr lang="ro-RO" dirty="0"/>
              <a:t>Talasemia</a:t>
            </a:r>
          </a:p>
          <a:p>
            <a:pPr marL="514350" indent="-514350">
              <a:buAutoNum type="alphaLcParenR"/>
            </a:pPr>
            <a:r>
              <a:rPr lang="ro-RO" dirty="0"/>
              <a:t>Albinismul</a:t>
            </a:r>
          </a:p>
          <a:p>
            <a:pPr marL="514350" indent="-514350">
              <a:buAutoNum type="alphaLcParenR"/>
            </a:pPr>
            <a:r>
              <a:rPr lang="ro-RO" dirty="0"/>
              <a:t>Daltonismul</a:t>
            </a:r>
          </a:p>
          <a:p>
            <a:pPr marL="514350" indent="-514350">
              <a:buAutoNum type="alphaLcParenR"/>
            </a:pPr>
            <a:r>
              <a:rPr lang="ro-RO" dirty="0"/>
              <a:t>Hipercromatoza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33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4" y="1197405"/>
            <a:ext cx="8246071" cy="610820"/>
          </a:xfrm>
        </p:spPr>
        <p:txBody>
          <a:bodyPr>
            <a:normAutofit fontScale="90000"/>
          </a:bodyPr>
          <a:lstStyle/>
          <a:p>
            <a:pPr algn="l"/>
            <a:r>
              <a:rPr lang="ro-RO" dirty="0"/>
              <a:t>4. Asociați corect: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/>
              <a:t>Maladia genetică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 algn="l">
              <a:buFont typeface="+mj-lt"/>
              <a:buAutoNum type="arabicPeriod"/>
            </a:pPr>
            <a:r>
              <a:rPr lang="ro-RO" dirty="0"/>
              <a:t>Sindrom Turner</a:t>
            </a:r>
            <a:endParaRPr lang="en-US" dirty="0"/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Sindrom Klinefelter</a:t>
            </a:r>
            <a:endParaRPr lang="en-US" dirty="0"/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Sindrom „Triplu X”</a:t>
            </a:r>
          </a:p>
          <a:p>
            <a:pPr marL="457200" indent="-457200" algn="l">
              <a:buFont typeface="+mj-lt"/>
              <a:buAutoNum type="arabicPeriod"/>
            </a:pPr>
            <a:r>
              <a:rPr lang="ro-RO" dirty="0"/>
              <a:t>Sindrom dublu mascul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o-RO" dirty="0"/>
              <a:t>Genotip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5488230" y="2419045"/>
            <a:ext cx="3125545" cy="2137871"/>
          </a:xfrm>
        </p:spPr>
        <p:txBody>
          <a:bodyPr/>
          <a:lstStyle/>
          <a:p>
            <a:pPr marL="457200" indent="-457200" algn="l">
              <a:buFont typeface="+mj-lt"/>
              <a:buAutoNum type="alphaLcParenR"/>
            </a:pPr>
            <a:r>
              <a:rPr lang="ro-RO" dirty="0"/>
              <a:t>2n = 44 +XXX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2n = 44 +XXYY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2n = 44 + 0X</a:t>
            </a:r>
            <a:endParaRPr lang="en-US" dirty="0"/>
          </a:p>
          <a:p>
            <a:pPr marL="457200" indent="-457200" algn="l">
              <a:buFont typeface="+mj-lt"/>
              <a:buAutoNum type="alphaLcParenR"/>
            </a:pPr>
            <a:r>
              <a:rPr lang="ro-RO" dirty="0"/>
              <a:t>2n = 44 +XXY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11F860-BEC1-4C2C-86F7-C5FA4514AB20}"/>
              </a:ext>
            </a:extLst>
          </p:cNvPr>
          <p:cNvSpPr txBox="1"/>
          <p:nvPr/>
        </p:nvSpPr>
        <p:spPr>
          <a:xfrm>
            <a:off x="448964" y="1828727"/>
            <a:ext cx="610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A.</a:t>
            </a:r>
            <a:endParaRPr lang="en-US" dirty="0"/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0C800185-9608-4AE0-BD03-3A5368946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189054"/>
              </p:ext>
            </p:extLst>
          </p:nvPr>
        </p:nvGraphicFramePr>
        <p:xfrm>
          <a:off x="1365195" y="4246756"/>
          <a:ext cx="6096000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9027071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80455352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08634315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46007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821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5466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</TotalTime>
  <Words>933</Words>
  <Application>Microsoft Office PowerPoint</Application>
  <PresentationFormat>On-screen Show (16:9)</PresentationFormat>
  <Paragraphs>219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APLICAȚII (AUTOEVALUARE) MALADII  GENETICE UMANE</vt:lpstr>
      <vt:lpstr>1. Completați spațiile punctate cu noțiunile științifice corespunzătoare:</vt:lpstr>
      <vt:lpstr>2. Numiți două maladii metabolice autozomale. Asociați fiecarei maladii numite câte o caracteristică a acesteia.</vt:lpstr>
      <vt:lpstr>3. Selectați răspunsul corect:</vt:lpstr>
      <vt:lpstr>3. Selectați răspunsul corect:</vt:lpstr>
      <vt:lpstr>3. Selectați răspunsul corect:</vt:lpstr>
      <vt:lpstr>3. Selectați răspunsul corect:</vt:lpstr>
      <vt:lpstr>3. Selectați răspunsul corect:</vt:lpstr>
      <vt:lpstr>4. Asociați corect:</vt:lpstr>
      <vt:lpstr>4. Asociați corect:</vt:lpstr>
      <vt:lpstr>5. Apreciați cu Fals sau Adevărat următoarele afirmații. Dacă apreciați cu fals modificați parțial afirmația astfel încât să devină adevărată. Nu se acceptă folosirea negației.</vt:lpstr>
      <vt:lpstr>6. Rezolvați corect:</vt:lpstr>
      <vt:lpstr>6. Rezolvați corect:</vt:lpstr>
      <vt:lpstr>6. Rezolvați corect:</vt:lpstr>
      <vt:lpstr>PowerPoint Presentation</vt:lpstr>
      <vt:lpstr>PowerPoint Presentation</vt:lpstr>
      <vt:lpstr>PowerPoint Presentation</vt:lpstr>
      <vt:lpstr>PowerPoint Presentation</vt:lpstr>
      <vt:lpstr>BAREM DE EVALUARE: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154</cp:revision>
  <dcterms:created xsi:type="dcterms:W3CDTF">2013-08-21T19:17:07Z</dcterms:created>
  <dcterms:modified xsi:type="dcterms:W3CDTF">2020-04-03T08:55:46Z</dcterms:modified>
</cp:coreProperties>
</file>