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sldIdLst>
    <p:sldId id="256" r:id="rId2"/>
    <p:sldId id="257" r:id="rId3"/>
    <p:sldId id="260" r:id="rId4"/>
    <p:sldId id="262" r:id="rId5"/>
    <p:sldId id="261" r:id="rId6"/>
    <p:sldId id="259" r:id="rId7"/>
    <p:sldId id="263" r:id="rId8"/>
    <p:sldId id="265" r:id="rId9"/>
    <p:sldId id="266" r:id="rId10"/>
    <p:sldId id="289" r:id="rId11"/>
    <p:sldId id="290" r:id="rId12"/>
    <p:sldId id="267" r:id="rId13"/>
    <p:sldId id="264" r:id="rId14"/>
    <p:sldId id="268" r:id="rId15"/>
    <p:sldId id="269" r:id="rId16"/>
    <p:sldId id="270" r:id="rId17"/>
    <p:sldId id="285" r:id="rId18"/>
    <p:sldId id="286" r:id="rId19"/>
    <p:sldId id="272" r:id="rId20"/>
    <p:sldId id="273" r:id="rId21"/>
    <p:sldId id="275" r:id="rId22"/>
    <p:sldId id="276" r:id="rId23"/>
    <p:sldId id="277" r:id="rId24"/>
    <p:sldId id="279" r:id="rId25"/>
    <p:sldId id="280" r:id="rId26"/>
    <p:sldId id="281" r:id="rId27"/>
    <p:sldId id="282" r:id="rId28"/>
    <p:sldId id="283" r:id="rId29"/>
    <p:sldId id="284" r:id="rId30"/>
    <p:sldId id="258" r:id="rId31"/>
    <p:sldId id="287" r:id="rId32"/>
    <p:sldId id="288"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F46"/>
    <a:srgbClr val="FF8225"/>
    <a:srgbClr val="FF2549"/>
    <a:srgbClr val="5DD5FF"/>
    <a:srgbClr val="FF0D97"/>
    <a:srgbClr val="0000CC"/>
    <a:srgbClr val="003635"/>
    <a:srgbClr val="9EFF29"/>
    <a:srgbClr val="C80064"/>
    <a:srgbClr val="C33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816" y="66"/>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5E96B8-0EA8-4D35-9508-95AE6FD3723B}"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F6AFF6B3-3F98-4D70-B0F4-4DC9B461F3A7}">
      <dgm:prSet phldrT="[Text]" custT="1"/>
      <dgm:spPr>
        <a:solidFill>
          <a:schemeClr val="accent5">
            <a:lumMod val="75000"/>
          </a:schemeClr>
        </a:solidFill>
      </dgm:spPr>
      <dgm:t>
        <a:bodyPr/>
        <a:lstStyle/>
        <a:p>
          <a:r>
            <a:rPr lang="ro-RO" sz="2000" b="1" dirty="0">
              <a:solidFill>
                <a:schemeClr val="tx1"/>
              </a:solidFill>
            </a:rPr>
            <a:t>GENOMICE</a:t>
          </a:r>
          <a:r>
            <a:rPr lang="ro-RO" sz="1700" b="1" dirty="0"/>
            <a:t> </a:t>
          </a:r>
          <a:endParaRPr lang="en-US" sz="1700" b="1" dirty="0"/>
        </a:p>
      </dgm:t>
    </dgm:pt>
    <dgm:pt modelId="{8882F080-8FD2-47E9-AFC3-4F511D12D032}" type="parTrans" cxnId="{51EE5A88-590C-4226-959C-1543A604C520}">
      <dgm:prSet/>
      <dgm:spPr/>
      <dgm:t>
        <a:bodyPr/>
        <a:lstStyle/>
        <a:p>
          <a:endParaRPr lang="en-US"/>
        </a:p>
      </dgm:t>
    </dgm:pt>
    <dgm:pt modelId="{52AD1E19-B796-4B60-BBFA-14159F526971}" type="sibTrans" cxnId="{51EE5A88-590C-4226-959C-1543A604C520}">
      <dgm:prSet/>
      <dgm:spPr/>
      <dgm:t>
        <a:bodyPr/>
        <a:lstStyle/>
        <a:p>
          <a:endParaRPr lang="en-US"/>
        </a:p>
      </dgm:t>
    </dgm:pt>
    <dgm:pt modelId="{43C16298-60BC-4600-B411-75F2755A27CD}">
      <dgm:prSet phldrT="[Text]"/>
      <dgm:spPr/>
      <dgm:t>
        <a:bodyPr/>
        <a:lstStyle/>
        <a:p>
          <a:r>
            <a:rPr lang="ro-RO" dirty="0"/>
            <a:t>ANEUPLOIDII: 2n </a:t>
          </a:r>
          <a:r>
            <a:rPr lang="ro-RO" dirty="0">
              <a:latin typeface="Calibri" panose="020F0502020204030204" pitchFamily="34" charset="0"/>
              <a:cs typeface="Calibri" panose="020F0502020204030204" pitchFamily="34" charset="0"/>
            </a:rPr>
            <a:t>→ 2n+1, 2n-1, 2n+2, 2n -2</a:t>
          </a:r>
          <a:endParaRPr lang="en-US" dirty="0"/>
        </a:p>
      </dgm:t>
    </dgm:pt>
    <dgm:pt modelId="{6E6299B7-DDBA-42C2-A05F-656EA50D68DE}" type="parTrans" cxnId="{8FDB1555-1DC0-4767-8D76-4766BEBAF673}">
      <dgm:prSet/>
      <dgm:spPr/>
      <dgm:t>
        <a:bodyPr/>
        <a:lstStyle/>
        <a:p>
          <a:endParaRPr lang="en-US"/>
        </a:p>
      </dgm:t>
    </dgm:pt>
    <dgm:pt modelId="{D66A9575-E1AC-438B-9909-EDF1B9BC41A2}" type="sibTrans" cxnId="{8FDB1555-1DC0-4767-8D76-4766BEBAF673}">
      <dgm:prSet/>
      <dgm:spPr/>
      <dgm:t>
        <a:bodyPr/>
        <a:lstStyle/>
        <a:p>
          <a:endParaRPr lang="en-US"/>
        </a:p>
      </dgm:t>
    </dgm:pt>
    <dgm:pt modelId="{CCCE06D7-F534-41E1-9667-6DD66D74441C}">
      <dgm:prSet phldrT="[Text]" custT="1"/>
      <dgm:spPr>
        <a:solidFill>
          <a:schemeClr val="accent5">
            <a:lumMod val="75000"/>
          </a:schemeClr>
        </a:solidFill>
      </dgm:spPr>
      <dgm:t>
        <a:bodyPr/>
        <a:lstStyle/>
        <a:p>
          <a:r>
            <a:rPr lang="ro-RO" sz="2000" b="1" dirty="0">
              <a:solidFill>
                <a:schemeClr val="tx1"/>
              </a:solidFill>
            </a:rPr>
            <a:t>CROMOZOMALE</a:t>
          </a:r>
          <a:endParaRPr lang="en-US" sz="2000" b="1" dirty="0">
            <a:solidFill>
              <a:schemeClr val="tx1"/>
            </a:solidFill>
          </a:endParaRPr>
        </a:p>
      </dgm:t>
    </dgm:pt>
    <dgm:pt modelId="{1D437BE0-1016-43CC-B8FD-1113DD678523}" type="parTrans" cxnId="{1B31CF76-2233-4B1E-8884-6D7765E9A7AB}">
      <dgm:prSet/>
      <dgm:spPr/>
      <dgm:t>
        <a:bodyPr/>
        <a:lstStyle/>
        <a:p>
          <a:endParaRPr lang="en-US"/>
        </a:p>
      </dgm:t>
    </dgm:pt>
    <dgm:pt modelId="{75DC09C1-BB2E-4841-BA6A-7A70AAEFE34E}" type="sibTrans" cxnId="{1B31CF76-2233-4B1E-8884-6D7765E9A7AB}">
      <dgm:prSet/>
      <dgm:spPr/>
      <dgm:t>
        <a:bodyPr/>
        <a:lstStyle/>
        <a:p>
          <a:endParaRPr lang="en-US"/>
        </a:p>
      </dgm:t>
    </dgm:pt>
    <dgm:pt modelId="{9C4E1CCD-B97D-401A-BEA7-CCC8AB749D1E}">
      <dgm:prSet phldrT="[Text]"/>
      <dgm:spPr/>
      <dgm:t>
        <a:bodyPr/>
        <a:lstStyle/>
        <a:p>
          <a:r>
            <a:rPr lang="ro-RO" dirty="0"/>
            <a:t>Restructurări cromozomale: deleții, inversii, translocații</a:t>
          </a:r>
          <a:endParaRPr lang="en-US" dirty="0"/>
        </a:p>
      </dgm:t>
    </dgm:pt>
    <dgm:pt modelId="{37799159-CFA9-4BEC-8B2A-F8628D467EA0}" type="parTrans" cxnId="{384AF3FF-92C2-499F-A764-238C5B092598}">
      <dgm:prSet/>
      <dgm:spPr/>
      <dgm:t>
        <a:bodyPr/>
        <a:lstStyle/>
        <a:p>
          <a:endParaRPr lang="en-US"/>
        </a:p>
      </dgm:t>
    </dgm:pt>
    <dgm:pt modelId="{6C1B8D64-0783-48CC-8A5D-B7E27973BE0B}" type="sibTrans" cxnId="{384AF3FF-92C2-499F-A764-238C5B092598}">
      <dgm:prSet/>
      <dgm:spPr/>
      <dgm:t>
        <a:bodyPr/>
        <a:lstStyle/>
        <a:p>
          <a:endParaRPr lang="en-US"/>
        </a:p>
      </dgm:t>
    </dgm:pt>
    <dgm:pt modelId="{A3CADE85-62DF-4245-AB33-7EF7A5F1BF30}">
      <dgm:prSet phldrT="[Text]" custT="1"/>
      <dgm:spPr>
        <a:solidFill>
          <a:schemeClr val="accent5">
            <a:lumMod val="75000"/>
          </a:schemeClr>
        </a:solidFill>
      </dgm:spPr>
      <dgm:t>
        <a:bodyPr/>
        <a:lstStyle/>
        <a:p>
          <a:r>
            <a:rPr lang="ro-RO" sz="2000" b="1" dirty="0">
              <a:solidFill>
                <a:schemeClr val="tx1"/>
              </a:solidFill>
            </a:rPr>
            <a:t>GENICE</a:t>
          </a:r>
          <a:endParaRPr lang="en-US" sz="2000" b="1" dirty="0">
            <a:solidFill>
              <a:schemeClr val="tx1"/>
            </a:solidFill>
          </a:endParaRPr>
        </a:p>
      </dgm:t>
    </dgm:pt>
    <dgm:pt modelId="{518CD612-691D-4B06-A62B-58A2798520FC}" type="parTrans" cxnId="{001AE1CB-FE5A-406C-902E-922DE208969B}">
      <dgm:prSet/>
      <dgm:spPr/>
      <dgm:t>
        <a:bodyPr/>
        <a:lstStyle/>
        <a:p>
          <a:endParaRPr lang="en-US"/>
        </a:p>
      </dgm:t>
    </dgm:pt>
    <dgm:pt modelId="{4228F116-B599-4AC5-AE57-E6A5334032C5}" type="sibTrans" cxnId="{001AE1CB-FE5A-406C-902E-922DE208969B}">
      <dgm:prSet/>
      <dgm:spPr/>
      <dgm:t>
        <a:bodyPr/>
        <a:lstStyle/>
        <a:p>
          <a:endParaRPr lang="en-US"/>
        </a:p>
      </dgm:t>
    </dgm:pt>
    <dgm:pt modelId="{4E49C6AD-59AF-4EDC-A7CD-622A20B0DFA2}">
      <dgm:prSet phldrT="[Text]"/>
      <dgm:spPr/>
      <dgm:t>
        <a:bodyPr/>
        <a:lstStyle/>
        <a:p>
          <a:r>
            <a:rPr lang="ro-RO" dirty="0"/>
            <a:t>Modifică informația genetică a unei singure gene</a:t>
          </a:r>
          <a:endParaRPr lang="en-US" dirty="0"/>
        </a:p>
      </dgm:t>
    </dgm:pt>
    <dgm:pt modelId="{0445CE28-B65C-4770-A76E-B9B7832F8A98}" type="parTrans" cxnId="{2AB0E717-A222-4B74-AC59-9C29BFC3DFBA}">
      <dgm:prSet/>
      <dgm:spPr/>
      <dgm:t>
        <a:bodyPr/>
        <a:lstStyle/>
        <a:p>
          <a:endParaRPr lang="en-US"/>
        </a:p>
      </dgm:t>
    </dgm:pt>
    <dgm:pt modelId="{FD14458D-2599-4B25-B1CE-0ED74F47DB90}" type="sibTrans" cxnId="{2AB0E717-A222-4B74-AC59-9C29BFC3DFBA}">
      <dgm:prSet/>
      <dgm:spPr/>
      <dgm:t>
        <a:bodyPr/>
        <a:lstStyle/>
        <a:p>
          <a:endParaRPr lang="en-US"/>
        </a:p>
      </dgm:t>
    </dgm:pt>
    <dgm:pt modelId="{D4EFC6AA-EB55-408C-A5FF-89298E84F8B3}">
      <dgm:prSet phldrT="[Text]"/>
      <dgm:spPr/>
      <dgm:t>
        <a:bodyPr/>
        <a:lstStyle/>
        <a:p>
          <a:r>
            <a:rPr lang="ro-RO" dirty="0"/>
            <a:t>Mutația punctiformă – afectează o singură pereche de nucleotide</a:t>
          </a:r>
          <a:endParaRPr lang="en-US" dirty="0"/>
        </a:p>
      </dgm:t>
    </dgm:pt>
    <dgm:pt modelId="{63852F4B-B637-4E48-95AD-4A94AEF933CE}" type="parTrans" cxnId="{B8628077-528F-4874-811D-A5095CE2ACD8}">
      <dgm:prSet/>
      <dgm:spPr/>
      <dgm:t>
        <a:bodyPr/>
        <a:lstStyle/>
        <a:p>
          <a:endParaRPr lang="en-US"/>
        </a:p>
      </dgm:t>
    </dgm:pt>
    <dgm:pt modelId="{12090A39-B763-4A03-95AA-942AF28754CC}" type="sibTrans" cxnId="{B8628077-528F-4874-811D-A5095CE2ACD8}">
      <dgm:prSet/>
      <dgm:spPr/>
      <dgm:t>
        <a:bodyPr/>
        <a:lstStyle/>
        <a:p>
          <a:endParaRPr lang="en-US"/>
        </a:p>
      </dgm:t>
    </dgm:pt>
    <dgm:pt modelId="{84510B59-42A3-4CF9-9182-1EB5781D7A78}">
      <dgm:prSet phldrT="[Text]"/>
      <dgm:spPr/>
      <dgm:t>
        <a:bodyPr/>
        <a:lstStyle/>
        <a:p>
          <a:r>
            <a:rPr lang="ro-RO" dirty="0"/>
            <a:t>POLIPLOIDII : 2n </a:t>
          </a:r>
          <a:r>
            <a:rPr lang="ro-RO" dirty="0">
              <a:latin typeface="Calibri" panose="020F0502020204030204" pitchFamily="34" charset="0"/>
              <a:cs typeface="Calibri" panose="020F0502020204030204" pitchFamily="34" charset="0"/>
            </a:rPr>
            <a:t>→ 3x, 4x, 5x (letale)</a:t>
          </a:r>
          <a:endParaRPr lang="en-US" dirty="0"/>
        </a:p>
      </dgm:t>
    </dgm:pt>
    <dgm:pt modelId="{7C9E5F30-7BD8-495F-8A36-5B3AF0B68999}" type="sibTrans" cxnId="{A0989142-3497-4E43-A119-487C294AAD7A}">
      <dgm:prSet/>
      <dgm:spPr/>
      <dgm:t>
        <a:bodyPr/>
        <a:lstStyle/>
        <a:p>
          <a:endParaRPr lang="en-US"/>
        </a:p>
      </dgm:t>
    </dgm:pt>
    <dgm:pt modelId="{16CAEBA8-769E-452B-9A49-94A09F8361D1}" type="parTrans" cxnId="{A0989142-3497-4E43-A119-487C294AAD7A}">
      <dgm:prSet/>
      <dgm:spPr/>
      <dgm:t>
        <a:bodyPr/>
        <a:lstStyle/>
        <a:p>
          <a:endParaRPr lang="en-US"/>
        </a:p>
      </dgm:t>
    </dgm:pt>
    <dgm:pt modelId="{9B5EAE90-F673-41E9-9B0C-5DAEF42E0526}">
      <dgm:prSet phldrT="[Text]"/>
      <dgm:spPr/>
      <dgm:t>
        <a:bodyPr/>
        <a:lstStyle/>
        <a:p>
          <a:r>
            <a:rPr lang="ro-RO" dirty="0"/>
            <a:t>Afectează numărul cromozomilor</a:t>
          </a:r>
          <a:endParaRPr lang="en-US" dirty="0"/>
        </a:p>
      </dgm:t>
    </dgm:pt>
    <dgm:pt modelId="{F422B53E-B0A9-40E5-A629-6CFBAC48A25F}" type="parTrans" cxnId="{2066C7FA-BC01-4063-ADE0-A5F7E9A43C0E}">
      <dgm:prSet/>
      <dgm:spPr/>
      <dgm:t>
        <a:bodyPr/>
        <a:lstStyle/>
        <a:p>
          <a:endParaRPr lang="en-US"/>
        </a:p>
      </dgm:t>
    </dgm:pt>
    <dgm:pt modelId="{0B126350-16C7-4031-8A7B-039B90197803}" type="sibTrans" cxnId="{2066C7FA-BC01-4063-ADE0-A5F7E9A43C0E}">
      <dgm:prSet/>
      <dgm:spPr/>
      <dgm:t>
        <a:bodyPr/>
        <a:lstStyle/>
        <a:p>
          <a:endParaRPr lang="en-US"/>
        </a:p>
      </dgm:t>
    </dgm:pt>
    <dgm:pt modelId="{B7F07003-0D7F-4DFD-99F1-34D187FF6E26}" type="pres">
      <dgm:prSet presAssocID="{155E96B8-0EA8-4D35-9508-95AE6FD3723B}" presName="linearFlow" presStyleCnt="0">
        <dgm:presLayoutVars>
          <dgm:dir/>
          <dgm:animLvl val="lvl"/>
          <dgm:resizeHandles val="exact"/>
        </dgm:presLayoutVars>
      </dgm:prSet>
      <dgm:spPr/>
    </dgm:pt>
    <dgm:pt modelId="{5FD9C8EC-21EA-4DBD-A0A5-F4A3284295F6}" type="pres">
      <dgm:prSet presAssocID="{F6AFF6B3-3F98-4D70-B0F4-4DC9B461F3A7}" presName="composite" presStyleCnt="0"/>
      <dgm:spPr/>
    </dgm:pt>
    <dgm:pt modelId="{5B568B02-9374-4C14-BB53-A543FA40C312}" type="pres">
      <dgm:prSet presAssocID="{F6AFF6B3-3F98-4D70-B0F4-4DC9B461F3A7}" presName="parentText" presStyleLbl="alignNode1" presStyleIdx="0" presStyleCnt="3" custScaleX="189565" custScaleY="96384">
        <dgm:presLayoutVars>
          <dgm:chMax val="1"/>
          <dgm:bulletEnabled val="1"/>
        </dgm:presLayoutVars>
      </dgm:prSet>
      <dgm:spPr/>
    </dgm:pt>
    <dgm:pt modelId="{DBD744E5-6C58-42CC-BA9A-EE7657CF329E}" type="pres">
      <dgm:prSet presAssocID="{F6AFF6B3-3F98-4D70-B0F4-4DC9B461F3A7}" presName="descendantText" presStyleLbl="alignAcc1" presStyleIdx="0" presStyleCnt="3" custScaleX="86903" custScaleY="105690" custLinFactNeighborX="691" custLinFactNeighborY="11448">
        <dgm:presLayoutVars>
          <dgm:bulletEnabled val="1"/>
        </dgm:presLayoutVars>
      </dgm:prSet>
      <dgm:spPr/>
    </dgm:pt>
    <dgm:pt modelId="{B41C751C-5107-4C10-B6DD-FBAA5CACE7E2}" type="pres">
      <dgm:prSet presAssocID="{52AD1E19-B796-4B60-BBFA-14159F526971}" presName="sp" presStyleCnt="0"/>
      <dgm:spPr/>
    </dgm:pt>
    <dgm:pt modelId="{CAB9F862-82CF-4DC6-97FB-B900E2A67E15}" type="pres">
      <dgm:prSet presAssocID="{CCCE06D7-F534-41E1-9667-6DD66D74441C}" presName="composite" presStyleCnt="0"/>
      <dgm:spPr/>
    </dgm:pt>
    <dgm:pt modelId="{93029997-5903-4CBE-A4DF-5EDB831883DD}" type="pres">
      <dgm:prSet presAssocID="{CCCE06D7-F534-41E1-9667-6DD66D74441C}" presName="parentText" presStyleLbl="alignNode1" presStyleIdx="1" presStyleCnt="3" custScaleX="174967">
        <dgm:presLayoutVars>
          <dgm:chMax val="1"/>
          <dgm:bulletEnabled val="1"/>
        </dgm:presLayoutVars>
      </dgm:prSet>
      <dgm:spPr/>
    </dgm:pt>
    <dgm:pt modelId="{14E6BBAA-97EE-4AD5-8CF3-80C788C1D9C6}" type="pres">
      <dgm:prSet presAssocID="{CCCE06D7-F534-41E1-9667-6DD66D74441C}" presName="descendantText" presStyleLbl="alignAcc1" presStyleIdx="1" presStyleCnt="3" custScaleX="79666" custLinFactNeighborX="-2583" custLinFactNeighborY="12809">
        <dgm:presLayoutVars>
          <dgm:bulletEnabled val="1"/>
        </dgm:presLayoutVars>
      </dgm:prSet>
      <dgm:spPr/>
    </dgm:pt>
    <dgm:pt modelId="{1E93E9BA-9A85-4822-B23E-2EE0FBFE8AD2}" type="pres">
      <dgm:prSet presAssocID="{75DC09C1-BB2E-4841-BA6A-7A70AAEFE34E}" presName="sp" presStyleCnt="0"/>
      <dgm:spPr/>
    </dgm:pt>
    <dgm:pt modelId="{01E48E12-98EC-4BDD-AB93-E23B088356E7}" type="pres">
      <dgm:prSet presAssocID="{A3CADE85-62DF-4245-AB33-7EF7A5F1BF30}" presName="composite" presStyleCnt="0"/>
      <dgm:spPr/>
    </dgm:pt>
    <dgm:pt modelId="{710687CC-47CC-4442-9B42-F2584BBBD4F7}" type="pres">
      <dgm:prSet presAssocID="{A3CADE85-62DF-4245-AB33-7EF7A5F1BF30}" presName="parentText" presStyleLbl="alignNode1" presStyleIdx="2" presStyleCnt="3" custScaleX="171655">
        <dgm:presLayoutVars>
          <dgm:chMax val="1"/>
          <dgm:bulletEnabled val="1"/>
        </dgm:presLayoutVars>
      </dgm:prSet>
      <dgm:spPr/>
    </dgm:pt>
    <dgm:pt modelId="{04619354-057E-4D70-9EDB-DA1E022E7690}" type="pres">
      <dgm:prSet presAssocID="{A3CADE85-62DF-4245-AB33-7EF7A5F1BF30}" presName="descendantText" presStyleLbl="alignAcc1" presStyleIdx="2" presStyleCnt="3" custScaleX="88797" custLinFactNeighborX="1193" custLinFactNeighborY="7165">
        <dgm:presLayoutVars>
          <dgm:bulletEnabled val="1"/>
        </dgm:presLayoutVars>
      </dgm:prSet>
      <dgm:spPr/>
    </dgm:pt>
  </dgm:ptLst>
  <dgm:cxnLst>
    <dgm:cxn modelId="{2AB0E717-A222-4B74-AC59-9C29BFC3DFBA}" srcId="{A3CADE85-62DF-4245-AB33-7EF7A5F1BF30}" destId="{4E49C6AD-59AF-4EDC-A7CD-622A20B0DFA2}" srcOrd="0" destOrd="0" parTransId="{0445CE28-B65C-4770-A76E-B9B7832F8A98}" sibTransId="{FD14458D-2599-4B25-B1CE-0ED74F47DB90}"/>
    <dgm:cxn modelId="{CA56511C-DB27-4D1D-9EB2-FE1CA864DB23}" type="presOf" srcId="{D4EFC6AA-EB55-408C-A5FF-89298E84F8B3}" destId="{04619354-057E-4D70-9EDB-DA1E022E7690}" srcOrd="0" destOrd="1" presId="urn:microsoft.com/office/officeart/2005/8/layout/chevron2"/>
    <dgm:cxn modelId="{82C8FD2A-F7B7-46F9-BF95-57B96096C629}" type="presOf" srcId="{4E49C6AD-59AF-4EDC-A7CD-622A20B0DFA2}" destId="{04619354-057E-4D70-9EDB-DA1E022E7690}" srcOrd="0" destOrd="0" presId="urn:microsoft.com/office/officeart/2005/8/layout/chevron2"/>
    <dgm:cxn modelId="{CBEB8B3E-6894-467F-AFD3-666B67EFEADA}" type="presOf" srcId="{9C4E1CCD-B97D-401A-BEA7-CCC8AB749D1E}" destId="{14E6BBAA-97EE-4AD5-8CF3-80C788C1D9C6}" srcOrd="0" destOrd="0" presId="urn:microsoft.com/office/officeart/2005/8/layout/chevron2"/>
    <dgm:cxn modelId="{A0989142-3497-4E43-A119-487C294AAD7A}" srcId="{F6AFF6B3-3F98-4D70-B0F4-4DC9B461F3A7}" destId="{84510B59-42A3-4CF9-9182-1EB5781D7A78}" srcOrd="1" destOrd="0" parTransId="{16CAEBA8-769E-452B-9A49-94A09F8361D1}" sibTransId="{7C9E5F30-7BD8-495F-8A36-5B3AF0B68999}"/>
    <dgm:cxn modelId="{29B6D745-4301-4F24-BC80-2846ED1B1724}" type="presOf" srcId="{9B5EAE90-F673-41E9-9B0C-5DAEF42E0526}" destId="{DBD744E5-6C58-42CC-BA9A-EE7657CF329E}" srcOrd="0" destOrd="0" presId="urn:microsoft.com/office/officeart/2005/8/layout/chevron2"/>
    <dgm:cxn modelId="{C1599468-936B-4957-8352-5EA5D7B80532}" type="presOf" srcId="{43C16298-60BC-4600-B411-75F2755A27CD}" destId="{DBD744E5-6C58-42CC-BA9A-EE7657CF329E}" srcOrd="0" destOrd="2" presId="urn:microsoft.com/office/officeart/2005/8/layout/chevron2"/>
    <dgm:cxn modelId="{8FDB1555-1DC0-4767-8D76-4766BEBAF673}" srcId="{F6AFF6B3-3F98-4D70-B0F4-4DC9B461F3A7}" destId="{43C16298-60BC-4600-B411-75F2755A27CD}" srcOrd="2" destOrd="0" parTransId="{6E6299B7-DDBA-42C2-A05F-656EA50D68DE}" sibTransId="{D66A9575-E1AC-438B-9909-EDF1B9BC41A2}"/>
    <dgm:cxn modelId="{1B31CF76-2233-4B1E-8884-6D7765E9A7AB}" srcId="{155E96B8-0EA8-4D35-9508-95AE6FD3723B}" destId="{CCCE06D7-F534-41E1-9667-6DD66D74441C}" srcOrd="1" destOrd="0" parTransId="{1D437BE0-1016-43CC-B8FD-1113DD678523}" sibTransId="{75DC09C1-BB2E-4841-BA6A-7A70AAEFE34E}"/>
    <dgm:cxn modelId="{B8628077-528F-4874-811D-A5095CE2ACD8}" srcId="{A3CADE85-62DF-4245-AB33-7EF7A5F1BF30}" destId="{D4EFC6AA-EB55-408C-A5FF-89298E84F8B3}" srcOrd="1" destOrd="0" parTransId="{63852F4B-B637-4E48-95AD-4A94AEF933CE}" sibTransId="{12090A39-B763-4A03-95AA-942AF28754CC}"/>
    <dgm:cxn modelId="{69B4B37E-E74D-4601-AA3B-8ADA535D58AE}" type="presOf" srcId="{CCCE06D7-F534-41E1-9667-6DD66D74441C}" destId="{93029997-5903-4CBE-A4DF-5EDB831883DD}" srcOrd="0" destOrd="0" presId="urn:microsoft.com/office/officeart/2005/8/layout/chevron2"/>
    <dgm:cxn modelId="{51EE5A88-590C-4226-959C-1543A604C520}" srcId="{155E96B8-0EA8-4D35-9508-95AE6FD3723B}" destId="{F6AFF6B3-3F98-4D70-B0F4-4DC9B461F3A7}" srcOrd="0" destOrd="0" parTransId="{8882F080-8FD2-47E9-AFC3-4F511D12D032}" sibTransId="{52AD1E19-B796-4B60-BBFA-14159F526971}"/>
    <dgm:cxn modelId="{79EEEEAD-ADAA-46F5-9265-1F96235BBB4A}" type="presOf" srcId="{F6AFF6B3-3F98-4D70-B0F4-4DC9B461F3A7}" destId="{5B568B02-9374-4C14-BB53-A543FA40C312}" srcOrd="0" destOrd="0" presId="urn:microsoft.com/office/officeart/2005/8/layout/chevron2"/>
    <dgm:cxn modelId="{1F19F2BF-8B35-40A2-8B7E-5249884A69CC}" type="presOf" srcId="{84510B59-42A3-4CF9-9182-1EB5781D7A78}" destId="{DBD744E5-6C58-42CC-BA9A-EE7657CF329E}" srcOrd="0" destOrd="1" presId="urn:microsoft.com/office/officeart/2005/8/layout/chevron2"/>
    <dgm:cxn modelId="{001AE1CB-FE5A-406C-902E-922DE208969B}" srcId="{155E96B8-0EA8-4D35-9508-95AE6FD3723B}" destId="{A3CADE85-62DF-4245-AB33-7EF7A5F1BF30}" srcOrd="2" destOrd="0" parTransId="{518CD612-691D-4B06-A62B-58A2798520FC}" sibTransId="{4228F116-B599-4AC5-AE57-E6A5334032C5}"/>
    <dgm:cxn modelId="{18292CD9-DBF3-4A7F-BD4E-6B87CEE5D4B7}" type="presOf" srcId="{155E96B8-0EA8-4D35-9508-95AE6FD3723B}" destId="{B7F07003-0D7F-4DFD-99F1-34D187FF6E26}" srcOrd="0" destOrd="0" presId="urn:microsoft.com/office/officeart/2005/8/layout/chevron2"/>
    <dgm:cxn modelId="{F7BB73F5-8F70-4A3A-87D1-6FD51D7A0413}" type="presOf" srcId="{A3CADE85-62DF-4245-AB33-7EF7A5F1BF30}" destId="{710687CC-47CC-4442-9B42-F2584BBBD4F7}" srcOrd="0" destOrd="0" presId="urn:microsoft.com/office/officeart/2005/8/layout/chevron2"/>
    <dgm:cxn modelId="{2066C7FA-BC01-4063-ADE0-A5F7E9A43C0E}" srcId="{F6AFF6B3-3F98-4D70-B0F4-4DC9B461F3A7}" destId="{9B5EAE90-F673-41E9-9B0C-5DAEF42E0526}" srcOrd="0" destOrd="0" parTransId="{F422B53E-B0A9-40E5-A629-6CFBAC48A25F}" sibTransId="{0B126350-16C7-4031-8A7B-039B90197803}"/>
    <dgm:cxn modelId="{384AF3FF-92C2-499F-A764-238C5B092598}" srcId="{CCCE06D7-F534-41E1-9667-6DD66D74441C}" destId="{9C4E1CCD-B97D-401A-BEA7-CCC8AB749D1E}" srcOrd="0" destOrd="0" parTransId="{37799159-CFA9-4BEC-8B2A-F8628D467EA0}" sibTransId="{6C1B8D64-0783-48CC-8A5D-B7E27973BE0B}"/>
    <dgm:cxn modelId="{CE7EB4E2-FB31-4CF7-9306-5867381F6AF6}" type="presParOf" srcId="{B7F07003-0D7F-4DFD-99F1-34D187FF6E26}" destId="{5FD9C8EC-21EA-4DBD-A0A5-F4A3284295F6}" srcOrd="0" destOrd="0" presId="urn:microsoft.com/office/officeart/2005/8/layout/chevron2"/>
    <dgm:cxn modelId="{8B2E8568-1FF6-48B9-823D-A5E25F716991}" type="presParOf" srcId="{5FD9C8EC-21EA-4DBD-A0A5-F4A3284295F6}" destId="{5B568B02-9374-4C14-BB53-A543FA40C312}" srcOrd="0" destOrd="0" presId="urn:microsoft.com/office/officeart/2005/8/layout/chevron2"/>
    <dgm:cxn modelId="{2B22DE21-803F-43E9-B8DD-011D235B9F71}" type="presParOf" srcId="{5FD9C8EC-21EA-4DBD-A0A5-F4A3284295F6}" destId="{DBD744E5-6C58-42CC-BA9A-EE7657CF329E}" srcOrd="1" destOrd="0" presId="urn:microsoft.com/office/officeart/2005/8/layout/chevron2"/>
    <dgm:cxn modelId="{25807168-2105-427F-AF20-BAD50141E9A2}" type="presParOf" srcId="{B7F07003-0D7F-4DFD-99F1-34D187FF6E26}" destId="{B41C751C-5107-4C10-B6DD-FBAA5CACE7E2}" srcOrd="1" destOrd="0" presId="urn:microsoft.com/office/officeart/2005/8/layout/chevron2"/>
    <dgm:cxn modelId="{9A2BC1FD-DC10-4AA2-95D3-7048251650C3}" type="presParOf" srcId="{B7F07003-0D7F-4DFD-99F1-34D187FF6E26}" destId="{CAB9F862-82CF-4DC6-97FB-B900E2A67E15}" srcOrd="2" destOrd="0" presId="urn:microsoft.com/office/officeart/2005/8/layout/chevron2"/>
    <dgm:cxn modelId="{BC3BCAC5-DCFA-4EFD-9AE4-D1A69E4D0241}" type="presParOf" srcId="{CAB9F862-82CF-4DC6-97FB-B900E2A67E15}" destId="{93029997-5903-4CBE-A4DF-5EDB831883DD}" srcOrd="0" destOrd="0" presId="urn:microsoft.com/office/officeart/2005/8/layout/chevron2"/>
    <dgm:cxn modelId="{F6E8548F-B322-4D92-ABBA-1C1A0D43E5BC}" type="presParOf" srcId="{CAB9F862-82CF-4DC6-97FB-B900E2A67E15}" destId="{14E6BBAA-97EE-4AD5-8CF3-80C788C1D9C6}" srcOrd="1" destOrd="0" presId="urn:microsoft.com/office/officeart/2005/8/layout/chevron2"/>
    <dgm:cxn modelId="{BB833CCA-383F-45AE-8B65-2B85295960B9}" type="presParOf" srcId="{B7F07003-0D7F-4DFD-99F1-34D187FF6E26}" destId="{1E93E9BA-9A85-4822-B23E-2EE0FBFE8AD2}" srcOrd="3" destOrd="0" presId="urn:microsoft.com/office/officeart/2005/8/layout/chevron2"/>
    <dgm:cxn modelId="{A25290AA-67AF-4BD3-AD94-6F5F1892435D}" type="presParOf" srcId="{B7F07003-0D7F-4DFD-99F1-34D187FF6E26}" destId="{01E48E12-98EC-4BDD-AB93-E23B088356E7}" srcOrd="4" destOrd="0" presId="urn:microsoft.com/office/officeart/2005/8/layout/chevron2"/>
    <dgm:cxn modelId="{6CD70EE2-59F4-4517-AEDD-8579BA068783}" type="presParOf" srcId="{01E48E12-98EC-4BDD-AB93-E23B088356E7}" destId="{710687CC-47CC-4442-9B42-F2584BBBD4F7}" srcOrd="0" destOrd="0" presId="urn:microsoft.com/office/officeart/2005/8/layout/chevron2"/>
    <dgm:cxn modelId="{9DB5A956-F62A-43E0-8E56-253CC7955F9E}" type="presParOf" srcId="{01E48E12-98EC-4BDD-AB93-E23B088356E7}" destId="{04619354-057E-4D70-9EDB-DA1E022E769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2362B5-6B29-4AF8-BFF0-6DE2C4CCF40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52E4CD5-FAD0-4BA1-A9F1-411DB6B9CFB6}">
      <dgm:prSet phldrT="[Text]"/>
      <dgm:spPr>
        <a:solidFill>
          <a:schemeClr val="accent5">
            <a:lumMod val="60000"/>
            <a:lumOff val="40000"/>
          </a:schemeClr>
        </a:solidFill>
      </dgm:spPr>
      <dgm:t>
        <a:bodyPr/>
        <a:lstStyle/>
        <a:p>
          <a:r>
            <a:rPr lang="en-US" b="1" dirty="0">
              <a:solidFill>
                <a:schemeClr val="tx1"/>
              </a:solidFill>
            </a:rPr>
            <a:t>MINERAL</a:t>
          </a:r>
          <a:endParaRPr lang="en-US" dirty="0">
            <a:solidFill>
              <a:schemeClr val="tx1"/>
            </a:solidFill>
          </a:endParaRPr>
        </a:p>
      </dgm:t>
    </dgm:pt>
    <dgm:pt modelId="{857AE834-53FF-44F4-8DDE-972900417DBE}" type="parTrans" cxnId="{040393C6-B97C-4553-919C-9A0A09BDFDB5}">
      <dgm:prSet/>
      <dgm:spPr/>
      <dgm:t>
        <a:bodyPr/>
        <a:lstStyle/>
        <a:p>
          <a:endParaRPr lang="en-US"/>
        </a:p>
      </dgm:t>
    </dgm:pt>
    <dgm:pt modelId="{A49001D6-D90D-490C-8822-AD0C6F8E70C5}" type="sibTrans" cxnId="{040393C6-B97C-4553-919C-9A0A09BDFDB5}">
      <dgm:prSet/>
      <dgm:spPr/>
      <dgm:t>
        <a:bodyPr/>
        <a:lstStyle/>
        <a:p>
          <a:endParaRPr lang="en-US"/>
        </a:p>
      </dgm:t>
    </dgm:pt>
    <dgm:pt modelId="{7CE34BC7-5978-443F-BA13-6933C4CC00D4}">
      <dgm:prSet phldrT="[Text]" custT="1"/>
      <dgm:spPr/>
      <dgm:t>
        <a:bodyPr/>
        <a:lstStyle/>
        <a:p>
          <a:r>
            <a:rPr lang="en-US" sz="1600" b="1" dirty="0" err="1"/>
            <a:t>Hemocromatoză</a:t>
          </a:r>
          <a:r>
            <a:rPr lang="ro-RO" sz="1600" b="1" dirty="0"/>
            <a:t>- </a:t>
          </a:r>
          <a:r>
            <a:rPr lang="en-US" sz="1600" dirty="0"/>
            <a:t>-</a:t>
          </a:r>
          <a:r>
            <a:rPr lang="en-US" sz="1600" dirty="0" err="1"/>
            <a:t>acumularea</a:t>
          </a:r>
          <a:r>
            <a:rPr lang="en-US" sz="1600" dirty="0"/>
            <a:t>  Fe</a:t>
          </a:r>
          <a:r>
            <a:rPr lang="en-US" sz="1600" baseline="30000" dirty="0"/>
            <a:t>2+</a:t>
          </a:r>
          <a:r>
            <a:rPr lang="en-US" sz="1600" dirty="0"/>
            <a:t> la </a:t>
          </a:r>
          <a:r>
            <a:rPr lang="en-US" sz="1600" dirty="0" err="1"/>
            <a:t>nivelul</a:t>
          </a:r>
          <a:r>
            <a:rPr lang="en-US" sz="1600" dirty="0"/>
            <a:t> </a:t>
          </a:r>
          <a:r>
            <a:rPr lang="en-US" sz="1600" dirty="0" err="1"/>
            <a:t>pielii</a:t>
          </a:r>
          <a:r>
            <a:rPr lang="en-US" sz="1600" dirty="0"/>
            <a:t>, </a:t>
          </a:r>
          <a:r>
            <a:rPr lang="en-US" sz="1600" dirty="0" err="1"/>
            <a:t>glandelor</a:t>
          </a:r>
          <a:r>
            <a:rPr lang="en-US" sz="1600" dirty="0"/>
            <a:t> endocrine, </a:t>
          </a:r>
          <a:r>
            <a:rPr lang="en-US" sz="1600" dirty="0" err="1"/>
            <a:t>epiteliului</a:t>
          </a:r>
          <a:r>
            <a:rPr lang="en-US" sz="1600" dirty="0"/>
            <a:t> intestinal →</a:t>
          </a:r>
          <a:r>
            <a:rPr lang="en-US" sz="1600" dirty="0" err="1"/>
            <a:t>afectează</a:t>
          </a:r>
          <a:r>
            <a:rPr lang="en-US" sz="1600" dirty="0"/>
            <a:t> </a:t>
          </a:r>
          <a:r>
            <a:rPr lang="en-US" sz="1600" dirty="0" err="1"/>
            <a:t>absorbția</a:t>
          </a:r>
          <a:r>
            <a:rPr lang="en-US" sz="1600" dirty="0"/>
            <a:t> </a:t>
          </a:r>
          <a:r>
            <a:rPr lang="en-US" sz="1600" dirty="0" err="1"/>
            <a:t>intestinală</a:t>
          </a:r>
          <a:endParaRPr lang="en-US" sz="1600" dirty="0"/>
        </a:p>
      </dgm:t>
    </dgm:pt>
    <dgm:pt modelId="{A513C593-7FAF-4347-A9ED-8052010424BD}" type="parTrans" cxnId="{B8E6423A-5694-48DE-B2FF-C3760BD64503}">
      <dgm:prSet/>
      <dgm:spPr/>
      <dgm:t>
        <a:bodyPr/>
        <a:lstStyle/>
        <a:p>
          <a:endParaRPr lang="en-US"/>
        </a:p>
      </dgm:t>
    </dgm:pt>
    <dgm:pt modelId="{75376169-5A27-4B7B-B72E-EC80EB361FD2}" type="sibTrans" cxnId="{B8E6423A-5694-48DE-B2FF-C3760BD64503}">
      <dgm:prSet/>
      <dgm:spPr/>
      <dgm:t>
        <a:bodyPr/>
        <a:lstStyle/>
        <a:p>
          <a:endParaRPr lang="en-US"/>
        </a:p>
      </dgm:t>
    </dgm:pt>
    <dgm:pt modelId="{F8C9DE14-ADC9-4215-BC3C-43679DA4E55C}">
      <dgm:prSet phldrT="[Text]" custT="1"/>
      <dgm:spPr/>
      <dgm:t>
        <a:bodyPr/>
        <a:lstStyle/>
        <a:p>
          <a:r>
            <a:rPr lang="en-US" sz="1600" b="1" dirty="0" err="1"/>
            <a:t>Atransferinemia</a:t>
          </a:r>
          <a:r>
            <a:rPr lang="en-US" sz="1600" b="1" dirty="0"/>
            <a:t> </a:t>
          </a:r>
          <a:r>
            <a:rPr lang="en-US" sz="1600" b="1" dirty="0" err="1"/>
            <a:t>congenitală</a:t>
          </a:r>
          <a:r>
            <a:rPr lang="ro-RO" sz="1600" b="1" dirty="0"/>
            <a:t> - </a:t>
          </a:r>
          <a:r>
            <a:rPr lang="en-US" sz="1600" dirty="0"/>
            <a:t> </a:t>
          </a:r>
          <a:r>
            <a:rPr lang="en-US" sz="1600" dirty="0" err="1"/>
            <a:t>acumularea</a:t>
          </a:r>
          <a:r>
            <a:rPr lang="en-US" sz="1600" dirty="0"/>
            <a:t>  Fe</a:t>
          </a:r>
          <a:r>
            <a:rPr lang="en-US" sz="1600" baseline="30000" dirty="0"/>
            <a:t>2+</a:t>
          </a:r>
          <a:r>
            <a:rPr lang="en-US" sz="1600" dirty="0"/>
            <a:t> </a:t>
          </a:r>
          <a:r>
            <a:rPr lang="en-US" sz="1600" dirty="0" err="1"/>
            <a:t>în</a:t>
          </a:r>
          <a:r>
            <a:rPr lang="en-US" sz="1600" dirty="0"/>
            <a:t> plasma </a:t>
          </a:r>
          <a:r>
            <a:rPr lang="en-US" sz="1600" dirty="0" err="1"/>
            <a:t>sangvină</a:t>
          </a:r>
          <a:r>
            <a:rPr lang="en-US" sz="1600" dirty="0"/>
            <a:t>, </a:t>
          </a:r>
          <a:r>
            <a:rPr lang="en-US" sz="1600" dirty="0" err="1"/>
            <a:t>miocard</a:t>
          </a:r>
          <a:r>
            <a:rPr lang="en-US" sz="1600" dirty="0"/>
            <a:t>, </a:t>
          </a:r>
          <a:r>
            <a:rPr lang="en-US" sz="1600" dirty="0" err="1"/>
            <a:t>rinichi</a:t>
          </a:r>
          <a:r>
            <a:rPr lang="en-US" sz="1600" dirty="0"/>
            <a:t> </a:t>
          </a:r>
          <a:r>
            <a:rPr lang="en-US" sz="1600" dirty="0" err="1"/>
            <a:t>etc</a:t>
          </a:r>
          <a:endParaRPr lang="en-US" sz="1600" dirty="0"/>
        </a:p>
      </dgm:t>
    </dgm:pt>
    <dgm:pt modelId="{58A2B68E-2713-4D3C-9A4F-9EABD29FF35E}" type="parTrans" cxnId="{56557CE4-C5AB-44CC-B393-E16001D9BA11}">
      <dgm:prSet/>
      <dgm:spPr/>
      <dgm:t>
        <a:bodyPr/>
        <a:lstStyle/>
        <a:p>
          <a:endParaRPr lang="en-US"/>
        </a:p>
      </dgm:t>
    </dgm:pt>
    <dgm:pt modelId="{EF2DDA9C-DF59-4B0A-AB09-0A3A53180138}" type="sibTrans" cxnId="{56557CE4-C5AB-44CC-B393-E16001D9BA11}">
      <dgm:prSet/>
      <dgm:spPr/>
      <dgm:t>
        <a:bodyPr/>
        <a:lstStyle/>
        <a:p>
          <a:endParaRPr lang="en-US"/>
        </a:p>
      </dgm:t>
    </dgm:pt>
    <dgm:pt modelId="{B5149572-3E6D-4AF2-B001-6338710167FC}">
      <dgm:prSet phldrT="[Text]"/>
      <dgm:spPr>
        <a:solidFill>
          <a:schemeClr val="accent5">
            <a:lumMod val="60000"/>
            <a:lumOff val="40000"/>
          </a:schemeClr>
        </a:solidFill>
      </dgm:spPr>
      <dgm:t>
        <a:bodyPr/>
        <a:lstStyle/>
        <a:p>
          <a:r>
            <a:rPr lang="en-US" b="1" dirty="0">
              <a:solidFill>
                <a:schemeClr val="tx1"/>
              </a:solidFill>
            </a:rPr>
            <a:t>LIPIDIC</a:t>
          </a:r>
          <a:endParaRPr lang="en-US" dirty="0">
            <a:solidFill>
              <a:schemeClr val="tx1"/>
            </a:solidFill>
          </a:endParaRPr>
        </a:p>
      </dgm:t>
    </dgm:pt>
    <dgm:pt modelId="{AD373838-D429-42AA-819C-E166B4372993}" type="parTrans" cxnId="{C87374E1-4286-4B6B-B62D-CD2C551F5ABC}">
      <dgm:prSet/>
      <dgm:spPr/>
      <dgm:t>
        <a:bodyPr/>
        <a:lstStyle/>
        <a:p>
          <a:endParaRPr lang="en-US"/>
        </a:p>
      </dgm:t>
    </dgm:pt>
    <dgm:pt modelId="{0D881A43-D67C-4455-A492-105CE0A6C8D7}" type="sibTrans" cxnId="{C87374E1-4286-4B6B-B62D-CD2C551F5ABC}">
      <dgm:prSet/>
      <dgm:spPr/>
      <dgm:t>
        <a:bodyPr/>
        <a:lstStyle/>
        <a:p>
          <a:endParaRPr lang="en-US"/>
        </a:p>
      </dgm:t>
    </dgm:pt>
    <dgm:pt modelId="{56197069-88DA-477B-A3A3-4D909B2A9240}">
      <dgm:prSet phldrT="[Text]" custT="1"/>
      <dgm:spPr/>
      <dgm:t>
        <a:bodyPr/>
        <a:lstStyle/>
        <a:p>
          <a:r>
            <a:rPr lang="en-US" sz="1400" b="1" dirty="0" err="1"/>
            <a:t>Hiperlipemia</a:t>
          </a:r>
          <a:r>
            <a:rPr lang="en-US" sz="1400" b="1" dirty="0"/>
            <a:t> </a:t>
          </a:r>
          <a:r>
            <a:rPr lang="en-US" sz="1400" b="1" dirty="0" err="1"/>
            <a:t>idiopatică</a:t>
          </a:r>
          <a:r>
            <a:rPr lang="ro-RO" sz="1400" b="1" dirty="0"/>
            <a:t> -</a:t>
          </a:r>
          <a:r>
            <a:rPr lang="en-US" sz="1400" b="1" dirty="0"/>
            <a:t>- </a:t>
          </a:r>
          <a:r>
            <a:rPr lang="en-US" sz="1400" dirty="0" err="1"/>
            <a:t>cauzată</a:t>
          </a:r>
          <a:r>
            <a:rPr lang="en-US" sz="1400" dirty="0"/>
            <a:t> de </a:t>
          </a:r>
          <a:r>
            <a:rPr lang="en-US" sz="1400" dirty="0" err="1"/>
            <a:t>mutația</a:t>
          </a:r>
          <a:r>
            <a:rPr lang="en-US" sz="1400" dirty="0"/>
            <a:t> </a:t>
          </a:r>
          <a:r>
            <a:rPr lang="en-US" sz="1400" dirty="0" err="1"/>
            <a:t>genei</a:t>
          </a:r>
          <a:r>
            <a:rPr lang="en-US" sz="1400" dirty="0"/>
            <a:t> </a:t>
          </a:r>
          <a:r>
            <a:rPr lang="en-US" sz="1400" dirty="0" err="1"/>
            <a:t>ce</a:t>
          </a:r>
          <a:r>
            <a:rPr lang="en-US" sz="1400" dirty="0"/>
            <a:t> </a:t>
          </a:r>
          <a:r>
            <a:rPr lang="en-US" sz="1400" dirty="0" err="1"/>
            <a:t>determină</a:t>
          </a:r>
          <a:r>
            <a:rPr lang="en-US" sz="1400" dirty="0"/>
            <a:t> </a:t>
          </a:r>
          <a:r>
            <a:rPr lang="en-US" sz="1400" dirty="0" err="1"/>
            <a:t>sinteza</a:t>
          </a:r>
          <a:r>
            <a:rPr lang="en-US" sz="1400" dirty="0"/>
            <a:t> </a:t>
          </a:r>
          <a:r>
            <a:rPr lang="en-US" sz="1400" dirty="0" err="1"/>
            <a:t>enzimei</a:t>
          </a:r>
          <a:r>
            <a:rPr lang="en-US" sz="1400" dirty="0"/>
            <a:t> </a:t>
          </a:r>
          <a:r>
            <a:rPr lang="en-US" sz="1400" b="1" i="1" dirty="0" err="1"/>
            <a:t>lipoproteinlipaza</a:t>
          </a:r>
          <a:endParaRPr lang="en-US" sz="1400" dirty="0"/>
        </a:p>
      </dgm:t>
    </dgm:pt>
    <dgm:pt modelId="{7E7BC891-0F9F-4B67-9AF8-AF982446E03C}" type="parTrans" cxnId="{2ADFC988-DEB3-4FF4-80E1-6F288B849672}">
      <dgm:prSet/>
      <dgm:spPr/>
      <dgm:t>
        <a:bodyPr/>
        <a:lstStyle/>
        <a:p>
          <a:endParaRPr lang="en-US"/>
        </a:p>
      </dgm:t>
    </dgm:pt>
    <dgm:pt modelId="{8123F4E6-B8D7-433D-A11F-1BACDB20FA41}" type="sibTrans" cxnId="{2ADFC988-DEB3-4FF4-80E1-6F288B849672}">
      <dgm:prSet/>
      <dgm:spPr/>
      <dgm:t>
        <a:bodyPr/>
        <a:lstStyle/>
        <a:p>
          <a:endParaRPr lang="en-US"/>
        </a:p>
      </dgm:t>
    </dgm:pt>
    <dgm:pt modelId="{239248F2-1033-4FA3-9E29-AEE32CFB6A3F}">
      <dgm:prSet phldrT="[Text]" custT="1"/>
      <dgm:spPr/>
      <dgm:t>
        <a:bodyPr/>
        <a:lstStyle/>
        <a:p>
          <a:r>
            <a:rPr lang="en-US" sz="1400" b="1" dirty="0" err="1"/>
            <a:t>Hipercolesterolemia</a:t>
          </a:r>
          <a:r>
            <a:rPr lang="ro-RO" sz="1400" b="1" dirty="0"/>
            <a:t>- </a:t>
          </a:r>
          <a:r>
            <a:rPr lang="en-US" sz="1400" dirty="0"/>
            <a:t>-</a:t>
          </a:r>
          <a:r>
            <a:rPr lang="en-US" sz="1400" dirty="0" err="1"/>
            <a:t>cauzată</a:t>
          </a:r>
          <a:r>
            <a:rPr lang="en-US" sz="1400" dirty="0"/>
            <a:t> de </a:t>
          </a:r>
          <a:r>
            <a:rPr lang="en-US" sz="1400" dirty="0" err="1"/>
            <a:t>mutația</a:t>
          </a:r>
          <a:r>
            <a:rPr lang="en-US" sz="1400" dirty="0"/>
            <a:t> </a:t>
          </a:r>
          <a:r>
            <a:rPr lang="en-US" sz="1400" dirty="0" err="1"/>
            <a:t>genei</a:t>
          </a:r>
          <a:r>
            <a:rPr lang="en-US" sz="1400" dirty="0"/>
            <a:t> </a:t>
          </a:r>
          <a:r>
            <a:rPr lang="en-US" sz="1400" dirty="0" err="1"/>
            <a:t>ce</a:t>
          </a:r>
          <a:r>
            <a:rPr lang="en-US" sz="1400" dirty="0"/>
            <a:t> </a:t>
          </a:r>
          <a:r>
            <a:rPr lang="en-US" sz="1400" dirty="0" err="1"/>
            <a:t>determină</a:t>
          </a:r>
          <a:r>
            <a:rPr lang="en-US" sz="1400" dirty="0"/>
            <a:t> </a:t>
          </a:r>
          <a:r>
            <a:rPr lang="en-US" sz="1400" dirty="0" err="1"/>
            <a:t>sinteza</a:t>
          </a:r>
          <a:r>
            <a:rPr lang="en-US" sz="1400" dirty="0"/>
            <a:t> </a:t>
          </a:r>
          <a:r>
            <a:rPr lang="en-US" sz="1400" dirty="0" err="1"/>
            <a:t>enzimei</a:t>
          </a:r>
          <a:r>
            <a:rPr lang="en-US" sz="1400" dirty="0"/>
            <a:t> implicate </a:t>
          </a:r>
          <a:r>
            <a:rPr lang="en-US" sz="1400" dirty="0" err="1"/>
            <a:t>în</a:t>
          </a:r>
          <a:r>
            <a:rPr lang="en-US" sz="1400" dirty="0"/>
            <a:t> </a:t>
          </a:r>
          <a:r>
            <a:rPr lang="en-US" sz="1400" dirty="0" err="1"/>
            <a:t>degradarea</a:t>
          </a:r>
          <a:r>
            <a:rPr lang="en-US" sz="1400" dirty="0"/>
            <a:t> </a:t>
          </a:r>
          <a:r>
            <a:rPr lang="en-US" sz="1400" dirty="0" err="1"/>
            <a:t>colesterolului</a:t>
          </a:r>
          <a:endParaRPr lang="en-US" sz="1400" dirty="0"/>
        </a:p>
      </dgm:t>
    </dgm:pt>
    <dgm:pt modelId="{74BD49DE-8692-4811-987B-8A13A9A930C3}" type="parTrans" cxnId="{A9F767B1-AE6B-4EA1-ACF9-F3F0B2BA4022}">
      <dgm:prSet/>
      <dgm:spPr/>
      <dgm:t>
        <a:bodyPr/>
        <a:lstStyle/>
        <a:p>
          <a:endParaRPr lang="en-US"/>
        </a:p>
      </dgm:t>
    </dgm:pt>
    <dgm:pt modelId="{88612F4F-5FD7-49A3-9F45-1F6BD972372F}" type="sibTrans" cxnId="{A9F767B1-AE6B-4EA1-ACF9-F3F0B2BA4022}">
      <dgm:prSet/>
      <dgm:spPr/>
      <dgm:t>
        <a:bodyPr/>
        <a:lstStyle/>
        <a:p>
          <a:endParaRPr lang="en-US"/>
        </a:p>
      </dgm:t>
    </dgm:pt>
    <dgm:pt modelId="{0158BB9A-0FBF-44B4-B8BF-C69978379116}">
      <dgm:prSet phldrT="[Text]"/>
      <dgm:spPr>
        <a:solidFill>
          <a:schemeClr val="accent5">
            <a:lumMod val="60000"/>
            <a:lumOff val="40000"/>
          </a:schemeClr>
        </a:solidFill>
      </dgm:spPr>
      <dgm:t>
        <a:bodyPr/>
        <a:lstStyle/>
        <a:p>
          <a:r>
            <a:rPr lang="ro-RO" b="1" dirty="0">
              <a:solidFill>
                <a:schemeClr val="tx1"/>
              </a:solidFill>
            </a:rPr>
            <a:t>GLUCIDIC</a:t>
          </a:r>
          <a:endParaRPr lang="en-US" b="1" dirty="0">
            <a:solidFill>
              <a:schemeClr val="tx1"/>
            </a:solidFill>
          </a:endParaRPr>
        </a:p>
      </dgm:t>
    </dgm:pt>
    <dgm:pt modelId="{38BDBE7F-60BC-4D88-B484-8BA6E0663ADF}" type="parTrans" cxnId="{AEF0398D-247C-43FE-83CC-06F110B3A617}">
      <dgm:prSet/>
      <dgm:spPr/>
      <dgm:t>
        <a:bodyPr/>
        <a:lstStyle/>
        <a:p>
          <a:endParaRPr lang="en-US"/>
        </a:p>
      </dgm:t>
    </dgm:pt>
    <dgm:pt modelId="{4951B408-FEB0-46FA-B3F7-126F884FB554}" type="sibTrans" cxnId="{AEF0398D-247C-43FE-83CC-06F110B3A617}">
      <dgm:prSet/>
      <dgm:spPr/>
      <dgm:t>
        <a:bodyPr/>
        <a:lstStyle/>
        <a:p>
          <a:endParaRPr lang="en-US"/>
        </a:p>
      </dgm:t>
    </dgm:pt>
    <dgm:pt modelId="{75A34590-ABE2-495E-BF0E-B8D6842E13C9}">
      <dgm:prSet phldrT="[Text]" custT="1"/>
      <dgm:spPr/>
      <dgm:t>
        <a:bodyPr/>
        <a:lstStyle/>
        <a:p>
          <a:r>
            <a:rPr lang="en-US" sz="1600" dirty="0" err="1"/>
            <a:t>Cauzate</a:t>
          </a:r>
          <a:r>
            <a:rPr lang="en-US" sz="1600" dirty="0"/>
            <a:t> de </a:t>
          </a:r>
          <a:r>
            <a:rPr lang="en-US" sz="1600" dirty="0" err="1"/>
            <a:t>mutația</a:t>
          </a:r>
          <a:r>
            <a:rPr lang="en-US" sz="1600" dirty="0"/>
            <a:t> </a:t>
          </a:r>
          <a:r>
            <a:rPr lang="en-US" sz="1600" dirty="0" err="1"/>
            <a:t>unor</a:t>
          </a:r>
          <a:r>
            <a:rPr lang="en-US" sz="1600" dirty="0"/>
            <a:t> gene </a:t>
          </a:r>
          <a:r>
            <a:rPr lang="en-US" sz="1600" dirty="0" err="1"/>
            <a:t>ce</a:t>
          </a:r>
          <a:r>
            <a:rPr lang="en-US" sz="1600" dirty="0"/>
            <a:t> </a:t>
          </a:r>
          <a:r>
            <a:rPr lang="en-US" sz="1600" dirty="0" err="1"/>
            <a:t>determină</a:t>
          </a:r>
          <a:r>
            <a:rPr lang="en-US" sz="1600" dirty="0"/>
            <a:t> </a:t>
          </a:r>
          <a:r>
            <a:rPr lang="en-US" sz="1600" dirty="0" err="1"/>
            <a:t>sinteza</a:t>
          </a:r>
          <a:r>
            <a:rPr lang="en-US" sz="1600" dirty="0"/>
            <a:t> </a:t>
          </a:r>
          <a:r>
            <a:rPr lang="en-US" sz="1600" dirty="0" err="1"/>
            <a:t>unor</a:t>
          </a:r>
          <a:r>
            <a:rPr lang="en-US" sz="1600" dirty="0"/>
            <a:t> </a:t>
          </a:r>
          <a:r>
            <a:rPr lang="en-US" sz="1600" dirty="0" err="1"/>
            <a:t>enzime</a:t>
          </a:r>
          <a:r>
            <a:rPr lang="en-US" sz="1600" dirty="0"/>
            <a:t> implicate </a:t>
          </a:r>
          <a:r>
            <a:rPr lang="en-US" sz="1600" dirty="0" err="1"/>
            <a:t>în</a:t>
          </a:r>
          <a:r>
            <a:rPr lang="en-US" sz="1600" dirty="0"/>
            <a:t>:</a:t>
          </a:r>
        </a:p>
      </dgm:t>
    </dgm:pt>
    <dgm:pt modelId="{0BC5F380-28D1-484B-A3B7-9033BF685BF6}" type="parTrans" cxnId="{44510D38-5CBA-45D0-AD6C-5B86213A6D19}">
      <dgm:prSet/>
      <dgm:spPr/>
      <dgm:t>
        <a:bodyPr/>
        <a:lstStyle/>
        <a:p>
          <a:endParaRPr lang="en-US"/>
        </a:p>
      </dgm:t>
    </dgm:pt>
    <dgm:pt modelId="{58BAC4EC-AEE2-4FD4-B485-BE7EA28BACC5}" type="sibTrans" cxnId="{44510D38-5CBA-45D0-AD6C-5B86213A6D19}">
      <dgm:prSet/>
      <dgm:spPr/>
      <dgm:t>
        <a:bodyPr/>
        <a:lstStyle/>
        <a:p>
          <a:endParaRPr lang="en-US"/>
        </a:p>
      </dgm:t>
    </dgm:pt>
    <dgm:pt modelId="{5CB9F5CB-490A-44BB-B31B-4199644BE6E5}">
      <dgm:prSet custT="1"/>
      <dgm:spPr/>
      <dgm:t>
        <a:bodyPr/>
        <a:lstStyle/>
        <a:p>
          <a:r>
            <a:rPr lang="en-US" sz="1400" b="1" i="1" dirty="0"/>
            <a:t>-</a:t>
          </a:r>
          <a:r>
            <a:rPr lang="en-US" sz="1400" dirty="0" err="1"/>
            <a:t>bolnavii</a:t>
          </a:r>
          <a:r>
            <a:rPr lang="en-US" sz="1400" dirty="0"/>
            <a:t> </a:t>
          </a:r>
          <a:r>
            <a:rPr lang="en-US" sz="1400" dirty="0" err="1"/>
            <a:t>acumulează</a:t>
          </a:r>
          <a:r>
            <a:rPr lang="en-US" sz="1400" dirty="0"/>
            <a:t> </a:t>
          </a:r>
          <a:r>
            <a:rPr lang="en-US" sz="1400" dirty="0" err="1"/>
            <a:t>în</a:t>
          </a:r>
          <a:r>
            <a:rPr lang="en-US" sz="1400" dirty="0"/>
            <a:t> </a:t>
          </a:r>
          <a:r>
            <a:rPr lang="en-US" sz="1400" dirty="0" err="1"/>
            <a:t>mediul</a:t>
          </a:r>
          <a:r>
            <a:rPr lang="en-US" sz="1400" dirty="0"/>
            <a:t> intern </a:t>
          </a:r>
          <a:r>
            <a:rPr lang="en-US" sz="1400" dirty="0" err="1"/>
            <a:t>cantități</a:t>
          </a:r>
          <a:r>
            <a:rPr lang="en-US" sz="1400" dirty="0"/>
            <a:t> </a:t>
          </a:r>
          <a:r>
            <a:rPr lang="en-US" sz="1400" dirty="0" err="1"/>
            <a:t>mari</a:t>
          </a:r>
          <a:r>
            <a:rPr lang="en-US" sz="1400" dirty="0"/>
            <a:t> de </a:t>
          </a:r>
          <a:r>
            <a:rPr lang="en-US" sz="1400" dirty="0" err="1"/>
            <a:t>trigliceride</a:t>
          </a:r>
          <a:r>
            <a:rPr lang="en-US" sz="1400" dirty="0"/>
            <a:t>.</a:t>
          </a:r>
        </a:p>
      </dgm:t>
    </dgm:pt>
    <dgm:pt modelId="{35E8396E-D9D5-4F6B-9C3C-0F8CE2C15385}" type="parTrans" cxnId="{88BFDCA2-E501-42CD-9AD0-E137BB387BCC}">
      <dgm:prSet/>
      <dgm:spPr/>
      <dgm:t>
        <a:bodyPr/>
        <a:lstStyle/>
        <a:p>
          <a:endParaRPr lang="en-US"/>
        </a:p>
      </dgm:t>
    </dgm:pt>
    <dgm:pt modelId="{73891600-9187-48CE-9A04-216E6B02784A}" type="sibTrans" cxnId="{88BFDCA2-E501-42CD-9AD0-E137BB387BCC}">
      <dgm:prSet/>
      <dgm:spPr/>
      <dgm:t>
        <a:bodyPr/>
        <a:lstStyle/>
        <a:p>
          <a:endParaRPr lang="en-US"/>
        </a:p>
      </dgm:t>
    </dgm:pt>
    <dgm:pt modelId="{F6561BE1-DB95-4B3E-B51A-4A38AC10F759}">
      <dgm:prSet custT="1"/>
      <dgm:spPr/>
      <dgm:t>
        <a:bodyPr/>
        <a:lstStyle/>
        <a:p>
          <a:r>
            <a:rPr lang="en-US" sz="1400" dirty="0"/>
            <a:t>-</a:t>
          </a:r>
          <a:r>
            <a:rPr lang="en-US" sz="1400" dirty="0" err="1"/>
            <a:t>formarea</a:t>
          </a:r>
          <a:r>
            <a:rPr lang="en-US" sz="1400" dirty="0"/>
            <a:t> </a:t>
          </a:r>
          <a:r>
            <a:rPr lang="en-US" sz="1400" dirty="0" err="1"/>
            <a:t>unor</a:t>
          </a:r>
          <a:r>
            <a:rPr lang="en-US" sz="1400" dirty="0"/>
            <a:t> </a:t>
          </a:r>
          <a:r>
            <a:rPr lang="en-US" sz="1400" dirty="0" err="1"/>
            <a:t>depozite</a:t>
          </a:r>
          <a:r>
            <a:rPr lang="en-US" sz="1400" dirty="0"/>
            <a:t> </a:t>
          </a:r>
          <a:r>
            <a:rPr lang="en-US" sz="1400" dirty="0" err="1"/>
            <a:t>impresionante</a:t>
          </a:r>
          <a:r>
            <a:rPr lang="en-US" sz="1400" dirty="0"/>
            <a:t> de </a:t>
          </a:r>
          <a:r>
            <a:rPr lang="en-US" sz="1400" dirty="0" err="1"/>
            <a:t>colesterol</a:t>
          </a:r>
          <a:r>
            <a:rPr lang="en-US" sz="1400" dirty="0"/>
            <a:t> </a:t>
          </a:r>
          <a:r>
            <a:rPr lang="en-US" sz="1400" dirty="0" err="1"/>
            <a:t>și</a:t>
          </a:r>
          <a:r>
            <a:rPr lang="en-US" sz="1400" dirty="0"/>
            <a:t> </a:t>
          </a:r>
          <a:r>
            <a:rPr lang="en-US" sz="1400" dirty="0" err="1"/>
            <a:t>fosfolipide</a:t>
          </a:r>
          <a:endParaRPr lang="en-US" sz="1400" dirty="0"/>
        </a:p>
      </dgm:t>
    </dgm:pt>
    <dgm:pt modelId="{C7FA0610-E9C0-4F48-8349-7F02E6EE8A79}" type="parTrans" cxnId="{BA0F4E0E-B3D5-4071-88AA-056EC5439043}">
      <dgm:prSet/>
      <dgm:spPr/>
      <dgm:t>
        <a:bodyPr/>
        <a:lstStyle/>
        <a:p>
          <a:endParaRPr lang="en-US"/>
        </a:p>
      </dgm:t>
    </dgm:pt>
    <dgm:pt modelId="{2CBE56D7-A017-4912-B78D-6AE2AFAB99B9}" type="sibTrans" cxnId="{BA0F4E0E-B3D5-4071-88AA-056EC5439043}">
      <dgm:prSet/>
      <dgm:spPr/>
      <dgm:t>
        <a:bodyPr/>
        <a:lstStyle/>
        <a:p>
          <a:endParaRPr lang="en-US"/>
        </a:p>
      </dgm:t>
    </dgm:pt>
    <dgm:pt modelId="{2C94E182-D48D-4D38-BECD-AE452389CCAF}">
      <dgm:prSet custT="1"/>
      <dgm:spPr/>
      <dgm:t>
        <a:bodyPr/>
        <a:lstStyle/>
        <a:p>
          <a:pPr>
            <a:buFont typeface="Symbol" panose="05050102010706020507" pitchFamily="18" charset="2"/>
            <a:buChar char=""/>
          </a:pPr>
          <a:r>
            <a:rPr lang="en-US" sz="1600" b="1" dirty="0" err="1"/>
            <a:t>Gluconeogeneză</a:t>
          </a:r>
          <a:r>
            <a:rPr lang="en-US" sz="1600" b="1" dirty="0"/>
            <a:t> </a:t>
          </a:r>
          <a:r>
            <a:rPr lang="en-US" sz="1600" dirty="0"/>
            <a:t>(</a:t>
          </a:r>
          <a:r>
            <a:rPr lang="en-US" sz="1600" dirty="0" err="1"/>
            <a:t>sinteza</a:t>
          </a:r>
          <a:r>
            <a:rPr lang="en-US" sz="1600" dirty="0"/>
            <a:t> de </a:t>
          </a:r>
          <a:r>
            <a:rPr lang="en-US" sz="1600" dirty="0" err="1"/>
            <a:t>glucoză</a:t>
          </a:r>
          <a:r>
            <a:rPr lang="en-US" sz="1600" dirty="0"/>
            <a:t> din </a:t>
          </a:r>
          <a:r>
            <a:rPr lang="en-US" sz="1600" dirty="0" err="1"/>
            <a:t>precursori</a:t>
          </a:r>
          <a:r>
            <a:rPr lang="en-US" sz="1600" dirty="0"/>
            <a:t> </a:t>
          </a:r>
          <a:r>
            <a:rPr lang="en-US" sz="1600" dirty="0" err="1"/>
            <a:t>neglucidici</a:t>
          </a:r>
          <a:r>
            <a:rPr lang="en-US" sz="1600" dirty="0"/>
            <a:t>)</a:t>
          </a:r>
        </a:p>
      </dgm:t>
    </dgm:pt>
    <dgm:pt modelId="{FDA32049-D1A2-4BF1-A833-AE6AD3084AC9}" type="parTrans" cxnId="{FBB4CA81-C86A-46FD-9CDB-0B06DAA954A5}">
      <dgm:prSet/>
      <dgm:spPr/>
      <dgm:t>
        <a:bodyPr/>
        <a:lstStyle/>
        <a:p>
          <a:endParaRPr lang="en-US"/>
        </a:p>
      </dgm:t>
    </dgm:pt>
    <dgm:pt modelId="{9DF50945-5A63-4CA5-9E15-9F2EAB5D7033}" type="sibTrans" cxnId="{FBB4CA81-C86A-46FD-9CDB-0B06DAA954A5}">
      <dgm:prSet/>
      <dgm:spPr/>
      <dgm:t>
        <a:bodyPr/>
        <a:lstStyle/>
        <a:p>
          <a:endParaRPr lang="en-US"/>
        </a:p>
      </dgm:t>
    </dgm:pt>
    <dgm:pt modelId="{88C17856-E80F-4B6B-BF36-92A6E5DCD581}">
      <dgm:prSet custT="1"/>
      <dgm:spPr/>
      <dgm:t>
        <a:bodyPr/>
        <a:lstStyle/>
        <a:p>
          <a:pPr>
            <a:buFont typeface="Symbol" panose="05050102010706020507" pitchFamily="18" charset="2"/>
            <a:buChar char=""/>
          </a:pPr>
          <a:r>
            <a:rPr lang="en-US" sz="1600" b="1" dirty="0" err="1"/>
            <a:t>Glicoliza</a:t>
          </a:r>
          <a:r>
            <a:rPr lang="en-US" sz="1600" dirty="0"/>
            <a:t> (</a:t>
          </a:r>
          <a:r>
            <a:rPr lang="en-US" sz="1600" dirty="0" err="1"/>
            <a:t>hidroliza</a:t>
          </a:r>
          <a:r>
            <a:rPr lang="en-US" sz="1600" dirty="0"/>
            <a:t> </a:t>
          </a:r>
          <a:r>
            <a:rPr lang="en-US" sz="1600" dirty="0" err="1"/>
            <a:t>glucidelor</a:t>
          </a:r>
          <a:r>
            <a:rPr lang="en-US" sz="1600" dirty="0"/>
            <a:t> </a:t>
          </a:r>
          <a:r>
            <a:rPr lang="en-US" sz="1600" dirty="0" err="1"/>
            <a:t>în</a:t>
          </a:r>
          <a:r>
            <a:rPr lang="en-US" sz="1600" dirty="0"/>
            <a:t> </a:t>
          </a:r>
          <a:r>
            <a:rPr lang="en-US" sz="1600" dirty="0" err="1"/>
            <a:t>scop</a:t>
          </a:r>
          <a:r>
            <a:rPr lang="en-US" sz="1600" dirty="0"/>
            <a:t> energetic)</a:t>
          </a:r>
        </a:p>
      </dgm:t>
    </dgm:pt>
    <dgm:pt modelId="{ED536430-3A98-4B80-8E87-10EDCFDDE808}" type="parTrans" cxnId="{ACEAE81D-54DB-4772-80F7-A505BF6B1CBF}">
      <dgm:prSet/>
      <dgm:spPr/>
      <dgm:t>
        <a:bodyPr/>
        <a:lstStyle/>
        <a:p>
          <a:endParaRPr lang="en-US"/>
        </a:p>
      </dgm:t>
    </dgm:pt>
    <dgm:pt modelId="{D24F088B-4477-4853-8BB0-482F5C554E27}" type="sibTrans" cxnId="{ACEAE81D-54DB-4772-80F7-A505BF6B1CBF}">
      <dgm:prSet/>
      <dgm:spPr/>
      <dgm:t>
        <a:bodyPr/>
        <a:lstStyle/>
        <a:p>
          <a:endParaRPr lang="en-US"/>
        </a:p>
      </dgm:t>
    </dgm:pt>
    <dgm:pt modelId="{4271807B-207E-4E87-8DAB-77333B33EEF1}" type="pres">
      <dgm:prSet presAssocID="{A82362B5-6B29-4AF8-BFF0-6DE2C4CCF406}" presName="Name0" presStyleCnt="0">
        <dgm:presLayoutVars>
          <dgm:dir/>
          <dgm:animLvl val="lvl"/>
          <dgm:resizeHandles val="exact"/>
        </dgm:presLayoutVars>
      </dgm:prSet>
      <dgm:spPr/>
    </dgm:pt>
    <dgm:pt modelId="{4C94A72D-42FD-4494-A825-ECE0C593B1F0}" type="pres">
      <dgm:prSet presAssocID="{152E4CD5-FAD0-4BA1-A9F1-411DB6B9CFB6}" presName="linNode" presStyleCnt="0"/>
      <dgm:spPr/>
    </dgm:pt>
    <dgm:pt modelId="{4DE6836C-0F77-487F-AEFB-E2D6F36E0919}" type="pres">
      <dgm:prSet presAssocID="{152E4CD5-FAD0-4BA1-A9F1-411DB6B9CFB6}" presName="parentText" presStyleLbl="node1" presStyleIdx="0" presStyleCnt="3" custScaleX="64106" custScaleY="66894" custLinFactNeighborX="-781" custLinFactNeighborY="0">
        <dgm:presLayoutVars>
          <dgm:chMax val="1"/>
          <dgm:bulletEnabled val="1"/>
        </dgm:presLayoutVars>
      </dgm:prSet>
      <dgm:spPr/>
    </dgm:pt>
    <dgm:pt modelId="{8ED7B34B-EFCA-408A-9860-D8CC2528E64C}" type="pres">
      <dgm:prSet presAssocID="{152E4CD5-FAD0-4BA1-A9F1-411DB6B9CFB6}" presName="descendantText" presStyleLbl="alignAccFollowNode1" presStyleIdx="0" presStyleCnt="3" custScaleY="95636" custLinFactNeighborX="-6510" custLinFactNeighborY="1125">
        <dgm:presLayoutVars>
          <dgm:bulletEnabled val="1"/>
        </dgm:presLayoutVars>
      </dgm:prSet>
      <dgm:spPr/>
    </dgm:pt>
    <dgm:pt modelId="{8135408F-4E2E-4D76-93E9-B24346027227}" type="pres">
      <dgm:prSet presAssocID="{A49001D6-D90D-490C-8822-AD0C6F8E70C5}" presName="sp" presStyleCnt="0"/>
      <dgm:spPr/>
    </dgm:pt>
    <dgm:pt modelId="{6076D3F2-F21A-475B-AE23-1260E2D2B949}" type="pres">
      <dgm:prSet presAssocID="{B5149572-3E6D-4AF2-B001-6338710167FC}" presName="linNode" presStyleCnt="0"/>
      <dgm:spPr/>
    </dgm:pt>
    <dgm:pt modelId="{314994C9-750E-4BDA-95C7-E1BE99901A06}" type="pres">
      <dgm:prSet presAssocID="{B5149572-3E6D-4AF2-B001-6338710167FC}" presName="parentText" presStyleLbl="node1" presStyleIdx="1" presStyleCnt="3" custScaleX="63559" custScaleY="74459">
        <dgm:presLayoutVars>
          <dgm:chMax val="1"/>
          <dgm:bulletEnabled val="1"/>
        </dgm:presLayoutVars>
      </dgm:prSet>
      <dgm:spPr/>
    </dgm:pt>
    <dgm:pt modelId="{5EAAD7C0-A6D2-4A77-8DA0-31B1A3E0382B}" type="pres">
      <dgm:prSet presAssocID="{B5149572-3E6D-4AF2-B001-6338710167FC}" presName="descendantText" presStyleLbl="alignAccFollowNode1" presStyleIdx="1" presStyleCnt="3">
        <dgm:presLayoutVars>
          <dgm:bulletEnabled val="1"/>
        </dgm:presLayoutVars>
      </dgm:prSet>
      <dgm:spPr/>
    </dgm:pt>
    <dgm:pt modelId="{E13126F0-7D00-47F7-BC1A-28E5B9D98F05}" type="pres">
      <dgm:prSet presAssocID="{0D881A43-D67C-4455-A492-105CE0A6C8D7}" presName="sp" presStyleCnt="0"/>
      <dgm:spPr/>
    </dgm:pt>
    <dgm:pt modelId="{38CDD9C2-F8A0-4535-8641-10C80CC9761C}" type="pres">
      <dgm:prSet presAssocID="{0158BB9A-0FBF-44B4-B8BF-C69978379116}" presName="linNode" presStyleCnt="0"/>
      <dgm:spPr/>
    </dgm:pt>
    <dgm:pt modelId="{0431F5C8-25B9-4D74-89B5-60BCB7676C7F}" type="pres">
      <dgm:prSet presAssocID="{0158BB9A-0FBF-44B4-B8BF-C69978379116}" presName="parentText" presStyleLbl="node1" presStyleIdx="2" presStyleCnt="3" custScaleX="65409" custScaleY="76459">
        <dgm:presLayoutVars>
          <dgm:chMax val="1"/>
          <dgm:bulletEnabled val="1"/>
        </dgm:presLayoutVars>
      </dgm:prSet>
      <dgm:spPr/>
    </dgm:pt>
    <dgm:pt modelId="{A575A056-C52D-4EFF-AF39-110A5307542E}" type="pres">
      <dgm:prSet presAssocID="{0158BB9A-0FBF-44B4-B8BF-C69978379116}" presName="descendantText" presStyleLbl="alignAccFollowNode1" presStyleIdx="2" presStyleCnt="3" custScaleY="40268">
        <dgm:presLayoutVars>
          <dgm:bulletEnabled val="1"/>
        </dgm:presLayoutVars>
      </dgm:prSet>
      <dgm:spPr/>
    </dgm:pt>
  </dgm:ptLst>
  <dgm:cxnLst>
    <dgm:cxn modelId="{F9DEFC0C-FB94-4D5A-A4E7-0BD898553C0F}" type="presOf" srcId="{56197069-88DA-477B-A3A3-4D909B2A9240}" destId="{5EAAD7C0-A6D2-4A77-8DA0-31B1A3E0382B}" srcOrd="0" destOrd="0" presId="urn:microsoft.com/office/officeart/2005/8/layout/vList5"/>
    <dgm:cxn modelId="{BA0F4E0E-B3D5-4071-88AA-056EC5439043}" srcId="{B5149572-3E6D-4AF2-B001-6338710167FC}" destId="{F6561BE1-DB95-4B3E-B51A-4A38AC10F759}" srcOrd="3" destOrd="0" parTransId="{C7FA0610-E9C0-4F48-8349-7F02E6EE8A79}" sibTransId="{2CBE56D7-A017-4912-B78D-6AE2AFAB99B9}"/>
    <dgm:cxn modelId="{ACEAE81D-54DB-4772-80F7-A505BF6B1CBF}" srcId="{75A34590-ABE2-495E-BF0E-B8D6842E13C9}" destId="{88C17856-E80F-4B6B-BF36-92A6E5DCD581}" srcOrd="1" destOrd="0" parTransId="{ED536430-3A98-4B80-8E87-10EDCFDDE808}" sibTransId="{D24F088B-4477-4853-8BB0-482F5C554E27}"/>
    <dgm:cxn modelId="{EA015B1E-DCFA-4BFE-86D6-FB4AA1DEBCC7}" type="presOf" srcId="{A82362B5-6B29-4AF8-BFF0-6DE2C4CCF406}" destId="{4271807B-207E-4E87-8DAB-77333B33EEF1}" srcOrd="0" destOrd="0" presId="urn:microsoft.com/office/officeart/2005/8/layout/vList5"/>
    <dgm:cxn modelId="{44510D38-5CBA-45D0-AD6C-5B86213A6D19}" srcId="{0158BB9A-0FBF-44B4-B8BF-C69978379116}" destId="{75A34590-ABE2-495E-BF0E-B8D6842E13C9}" srcOrd="0" destOrd="0" parTransId="{0BC5F380-28D1-484B-A3B7-9033BF685BF6}" sibTransId="{58BAC4EC-AEE2-4FD4-B485-BE7EA28BACC5}"/>
    <dgm:cxn modelId="{7EF0183A-CFD9-4579-92B6-52C337753370}" type="presOf" srcId="{239248F2-1033-4FA3-9E29-AEE32CFB6A3F}" destId="{5EAAD7C0-A6D2-4A77-8DA0-31B1A3E0382B}" srcOrd="0" destOrd="2" presId="urn:microsoft.com/office/officeart/2005/8/layout/vList5"/>
    <dgm:cxn modelId="{B8E6423A-5694-48DE-B2FF-C3760BD64503}" srcId="{152E4CD5-FAD0-4BA1-A9F1-411DB6B9CFB6}" destId="{7CE34BC7-5978-443F-BA13-6933C4CC00D4}" srcOrd="0" destOrd="0" parTransId="{A513C593-7FAF-4347-A9ED-8052010424BD}" sibTransId="{75376169-5A27-4B7B-B72E-EC80EB361FD2}"/>
    <dgm:cxn modelId="{5913C448-1CD2-4069-B861-51910307F0D2}" type="presOf" srcId="{88C17856-E80F-4B6B-BF36-92A6E5DCD581}" destId="{A575A056-C52D-4EFF-AF39-110A5307542E}" srcOrd="0" destOrd="2" presId="urn:microsoft.com/office/officeart/2005/8/layout/vList5"/>
    <dgm:cxn modelId="{07B7A36F-6D09-4430-A0E2-250FC79C86B5}" type="presOf" srcId="{152E4CD5-FAD0-4BA1-A9F1-411DB6B9CFB6}" destId="{4DE6836C-0F77-487F-AEFB-E2D6F36E0919}" srcOrd="0" destOrd="0" presId="urn:microsoft.com/office/officeart/2005/8/layout/vList5"/>
    <dgm:cxn modelId="{6F50EF51-B252-4931-84A7-8DBE1C784D9D}" type="presOf" srcId="{0158BB9A-0FBF-44B4-B8BF-C69978379116}" destId="{0431F5C8-25B9-4D74-89B5-60BCB7676C7F}" srcOrd="0" destOrd="0" presId="urn:microsoft.com/office/officeart/2005/8/layout/vList5"/>
    <dgm:cxn modelId="{C9CA2474-9842-4477-951F-CE95EC7AEFC5}" type="presOf" srcId="{F6561BE1-DB95-4B3E-B51A-4A38AC10F759}" destId="{5EAAD7C0-A6D2-4A77-8DA0-31B1A3E0382B}" srcOrd="0" destOrd="3" presId="urn:microsoft.com/office/officeart/2005/8/layout/vList5"/>
    <dgm:cxn modelId="{22A19255-DED1-4257-AFE5-671C0AA68E3B}" type="presOf" srcId="{7CE34BC7-5978-443F-BA13-6933C4CC00D4}" destId="{8ED7B34B-EFCA-408A-9860-D8CC2528E64C}" srcOrd="0" destOrd="0" presId="urn:microsoft.com/office/officeart/2005/8/layout/vList5"/>
    <dgm:cxn modelId="{E5E1F277-94F8-445B-AD14-E46A7EEF4353}" type="presOf" srcId="{2C94E182-D48D-4D38-BECD-AE452389CCAF}" destId="{A575A056-C52D-4EFF-AF39-110A5307542E}" srcOrd="0" destOrd="1" presId="urn:microsoft.com/office/officeart/2005/8/layout/vList5"/>
    <dgm:cxn modelId="{FBB4CA81-C86A-46FD-9CDB-0B06DAA954A5}" srcId="{75A34590-ABE2-495E-BF0E-B8D6842E13C9}" destId="{2C94E182-D48D-4D38-BECD-AE452389CCAF}" srcOrd="0" destOrd="0" parTransId="{FDA32049-D1A2-4BF1-A833-AE6AD3084AC9}" sibTransId="{9DF50945-5A63-4CA5-9E15-9F2EAB5D7033}"/>
    <dgm:cxn modelId="{2ADFC988-DEB3-4FF4-80E1-6F288B849672}" srcId="{B5149572-3E6D-4AF2-B001-6338710167FC}" destId="{56197069-88DA-477B-A3A3-4D909B2A9240}" srcOrd="0" destOrd="0" parTransId="{7E7BC891-0F9F-4B67-9AF8-AF982446E03C}" sibTransId="{8123F4E6-B8D7-433D-A11F-1BACDB20FA41}"/>
    <dgm:cxn modelId="{AEF0398D-247C-43FE-83CC-06F110B3A617}" srcId="{A82362B5-6B29-4AF8-BFF0-6DE2C4CCF406}" destId="{0158BB9A-0FBF-44B4-B8BF-C69978379116}" srcOrd="2" destOrd="0" parTransId="{38BDBE7F-60BC-4D88-B484-8BA6E0663ADF}" sibTransId="{4951B408-FEB0-46FA-B3F7-126F884FB554}"/>
    <dgm:cxn modelId="{88BFDCA2-E501-42CD-9AD0-E137BB387BCC}" srcId="{B5149572-3E6D-4AF2-B001-6338710167FC}" destId="{5CB9F5CB-490A-44BB-B31B-4199644BE6E5}" srcOrd="1" destOrd="0" parTransId="{35E8396E-D9D5-4F6B-9C3C-0F8CE2C15385}" sibTransId="{73891600-9187-48CE-9A04-216E6B02784A}"/>
    <dgm:cxn modelId="{62BF91A8-572B-4FCE-8476-8E0A1D77CB90}" type="presOf" srcId="{F8C9DE14-ADC9-4215-BC3C-43679DA4E55C}" destId="{8ED7B34B-EFCA-408A-9860-D8CC2528E64C}" srcOrd="0" destOrd="1" presId="urn:microsoft.com/office/officeart/2005/8/layout/vList5"/>
    <dgm:cxn modelId="{63FC4BAE-E32F-4AEB-819C-E5016F325AC2}" type="presOf" srcId="{5CB9F5CB-490A-44BB-B31B-4199644BE6E5}" destId="{5EAAD7C0-A6D2-4A77-8DA0-31B1A3E0382B}" srcOrd="0" destOrd="1" presId="urn:microsoft.com/office/officeart/2005/8/layout/vList5"/>
    <dgm:cxn modelId="{A9F767B1-AE6B-4EA1-ACF9-F3F0B2BA4022}" srcId="{B5149572-3E6D-4AF2-B001-6338710167FC}" destId="{239248F2-1033-4FA3-9E29-AEE32CFB6A3F}" srcOrd="2" destOrd="0" parTransId="{74BD49DE-8692-4811-987B-8A13A9A930C3}" sibTransId="{88612F4F-5FD7-49A3-9F45-1F6BD972372F}"/>
    <dgm:cxn modelId="{1EB2F1BB-F6BC-4090-8603-FF79E37CA19B}" type="presOf" srcId="{B5149572-3E6D-4AF2-B001-6338710167FC}" destId="{314994C9-750E-4BDA-95C7-E1BE99901A06}" srcOrd="0" destOrd="0" presId="urn:microsoft.com/office/officeart/2005/8/layout/vList5"/>
    <dgm:cxn modelId="{729FAFBF-F79E-4609-8847-0BDAAA39377A}" type="presOf" srcId="{75A34590-ABE2-495E-BF0E-B8D6842E13C9}" destId="{A575A056-C52D-4EFF-AF39-110A5307542E}" srcOrd="0" destOrd="0" presId="urn:microsoft.com/office/officeart/2005/8/layout/vList5"/>
    <dgm:cxn modelId="{040393C6-B97C-4553-919C-9A0A09BDFDB5}" srcId="{A82362B5-6B29-4AF8-BFF0-6DE2C4CCF406}" destId="{152E4CD5-FAD0-4BA1-A9F1-411DB6B9CFB6}" srcOrd="0" destOrd="0" parTransId="{857AE834-53FF-44F4-8DDE-972900417DBE}" sibTransId="{A49001D6-D90D-490C-8822-AD0C6F8E70C5}"/>
    <dgm:cxn modelId="{C87374E1-4286-4B6B-B62D-CD2C551F5ABC}" srcId="{A82362B5-6B29-4AF8-BFF0-6DE2C4CCF406}" destId="{B5149572-3E6D-4AF2-B001-6338710167FC}" srcOrd="1" destOrd="0" parTransId="{AD373838-D429-42AA-819C-E166B4372993}" sibTransId="{0D881A43-D67C-4455-A492-105CE0A6C8D7}"/>
    <dgm:cxn modelId="{56557CE4-C5AB-44CC-B393-E16001D9BA11}" srcId="{152E4CD5-FAD0-4BA1-A9F1-411DB6B9CFB6}" destId="{F8C9DE14-ADC9-4215-BC3C-43679DA4E55C}" srcOrd="1" destOrd="0" parTransId="{58A2B68E-2713-4D3C-9A4F-9EABD29FF35E}" sibTransId="{EF2DDA9C-DF59-4B0A-AB09-0A3A53180138}"/>
    <dgm:cxn modelId="{38593126-55C8-4634-8CD2-A570AD2DBD21}" type="presParOf" srcId="{4271807B-207E-4E87-8DAB-77333B33EEF1}" destId="{4C94A72D-42FD-4494-A825-ECE0C593B1F0}" srcOrd="0" destOrd="0" presId="urn:microsoft.com/office/officeart/2005/8/layout/vList5"/>
    <dgm:cxn modelId="{52999D0E-DD42-46D6-B937-9C899CE7FA6F}" type="presParOf" srcId="{4C94A72D-42FD-4494-A825-ECE0C593B1F0}" destId="{4DE6836C-0F77-487F-AEFB-E2D6F36E0919}" srcOrd="0" destOrd="0" presId="urn:microsoft.com/office/officeart/2005/8/layout/vList5"/>
    <dgm:cxn modelId="{2DECD003-591D-4D49-9060-9A6536215F5E}" type="presParOf" srcId="{4C94A72D-42FD-4494-A825-ECE0C593B1F0}" destId="{8ED7B34B-EFCA-408A-9860-D8CC2528E64C}" srcOrd="1" destOrd="0" presId="urn:microsoft.com/office/officeart/2005/8/layout/vList5"/>
    <dgm:cxn modelId="{9D553109-6A23-4092-ABC0-5C09C65D1E68}" type="presParOf" srcId="{4271807B-207E-4E87-8DAB-77333B33EEF1}" destId="{8135408F-4E2E-4D76-93E9-B24346027227}" srcOrd="1" destOrd="0" presId="urn:microsoft.com/office/officeart/2005/8/layout/vList5"/>
    <dgm:cxn modelId="{B02A7203-7DF9-48DE-80C5-42ADA0446115}" type="presParOf" srcId="{4271807B-207E-4E87-8DAB-77333B33EEF1}" destId="{6076D3F2-F21A-475B-AE23-1260E2D2B949}" srcOrd="2" destOrd="0" presId="urn:microsoft.com/office/officeart/2005/8/layout/vList5"/>
    <dgm:cxn modelId="{C88F7AA4-1CD3-4B10-BB1D-26BA8999A5C9}" type="presParOf" srcId="{6076D3F2-F21A-475B-AE23-1260E2D2B949}" destId="{314994C9-750E-4BDA-95C7-E1BE99901A06}" srcOrd="0" destOrd="0" presId="urn:microsoft.com/office/officeart/2005/8/layout/vList5"/>
    <dgm:cxn modelId="{C1E6E448-046D-4277-AF79-5C9495EBD767}" type="presParOf" srcId="{6076D3F2-F21A-475B-AE23-1260E2D2B949}" destId="{5EAAD7C0-A6D2-4A77-8DA0-31B1A3E0382B}" srcOrd="1" destOrd="0" presId="urn:microsoft.com/office/officeart/2005/8/layout/vList5"/>
    <dgm:cxn modelId="{C9335D71-AA72-4664-8675-2642533915A3}" type="presParOf" srcId="{4271807B-207E-4E87-8DAB-77333B33EEF1}" destId="{E13126F0-7D00-47F7-BC1A-28E5B9D98F05}" srcOrd="3" destOrd="0" presId="urn:microsoft.com/office/officeart/2005/8/layout/vList5"/>
    <dgm:cxn modelId="{DAA30911-B13F-41C1-81AE-66EE1BB6030F}" type="presParOf" srcId="{4271807B-207E-4E87-8DAB-77333B33EEF1}" destId="{38CDD9C2-F8A0-4535-8641-10C80CC9761C}" srcOrd="4" destOrd="0" presId="urn:microsoft.com/office/officeart/2005/8/layout/vList5"/>
    <dgm:cxn modelId="{8A16EF9B-A42B-412B-B5EF-8EBB60FA6873}" type="presParOf" srcId="{38CDD9C2-F8A0-4535-8641-10C80CC9761C}" destId="{0431F5C8-25B9-4D74-89B5-60BCB7676C7F}" srcOrd="0" destOrd="0" presId="urn:microsoft.com/office/officeart/2005/8/layout/vList5"/>
    <dgm:cxn modelId="{87953213-53A5-4123-B7DB-25F1568259F7}" type="presParOf" srcId="{38CDD9C2-F8A0-4535-8641-10C80CC9761C}" destId="{A575A056-C52D-4EFF-AF39-110A5307542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568B02-9374-4C14-BB53-A543FA40C312}">
      <dsp:nvSpPr>
        <dsp:cNvPr id="0" name=""/>
        <dsp:cNvSpPr/>
      </dsp:nvSpPr>
      <dsp:spPr>
        <a:xfrm rot="5400000">
          <a:off x="214630" y="33223"/>
          <a:ext cx="1266453" cy="1743575"/>
        </a:xfrm>
        <a:prstGeom prst="chevron">
          <a:avLst/>
        </a:prstGeom>
        <a:solidFill>
          <a:schemeClr val="accent5">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b="1" kern="1200" dirty="0">
              <a:solidFill>
                <a:schemeClr val="tx1"/>
              </a:solidFill>
            </a:rPr>
            <a:t>GENOMICE</a:t>
          </a:r>
          <a:r>
            <a:rPr lang="ro-RO" sz="1700" b="1" kern="1200" dirty="0"/>
            <a:t> </a:t>
          </a:r>
          <a:endParaRPr lang="en-US" sz="1700" b="1" kern="1200" dirty="0"/>
        </a:p>
      </dsp:txBody>
      <dsp:txXfrm rot="-5400000">
        <a:off x="-23931" y="271784"/>
        <a:ext cx="1743575" cy="1266453"/>
      </dsp:txXfrm>
    </dsp:sp>
    <dsp:sp modelId="{DBD744E5-6C58-42CC-BA9A-EE7657CF329E}">
      <dsp:nvSpPr>
        <dsp:cNvPr id="0" name=""/>
        <dsp:cNvSpPr/>
      </dsp:nvSpPr>
      <dsp:spPr>
        <a:xfrm rot="5400000">
          <a:off x="3355318" y="-1369983"/>
          <a:ext cx="937033" cy="437311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o-RO" sz="1600" kern="1200" dirty="0"/>
            <a:t>Afectează numărul cromozomilor</a:t>
          </a:r>
          <a:endParaRPr lang="en-US" sz="1600" kern="1200" dirty="0"/>
        </a:p>
        <a:p>
          <a:pPr marL="171450" lvl="1" indent="-171450" algn="l" defTabSz="711200">
            <a:lnSpc>
              <a:spcPct val="90000"/>
            </a:lnSpc>
            <a:spcBef>
              <a:spcPct val="0"/>
            </a:spcBef>
            <a:spcAft>
              <a:spcPct val="15000"/>
            </a:spcAft>
            <a:buChar char="•"/>
          </a:pPr>
          <a:r>
            <a:rPr lang="ro-RO" sz="1600" kern="1200" dirty="0"/>
            <a:t>POLIPLOIDII : 2n </a:t>
          </a:r>
          <a:r>
            <a:rPr lang="ro-RO" sz="1600" kern="1200" dirty="0">
              <a:latin typeface="Calibri" panose="020F0502020204030204" pitchFamily="34" charset="0"/>
              <a:cs typeface="Calibri" panose="020F0502020204030204" pitchFamily="34" charset="0"/>
            </a:rPr>
            <a:t>→ 3x, 4x, 5x (letale)</a:t>
          </a:r>
          <a:endParaRPr lang="en-US" sz="1600" kern="1200" dirty="0"/>
        </a:p>
        <a:p>
          <a:pPr marL="171450" lvl="1" indent="-171450" algn="l" defTabSz="711200">
            <a:lnSpc>
              <a:spcPct val="90000"/>
            </a:lnSpc>
            <a:spcBef>
              <a:spcPct val="0"/>
            </a:spcBef>
            <a:spcAft>
              <a:spcPct val="15000"/>
            </a:spcAft>
            <a:buChar char="•"/>
          </a:pPr>
          <a:r>
            <a:rPr lang="ro-RO" sz="1600" kern="1200" dirty="0"/>
            <a:t>ANEUPLOIDII: 2n </a:t>
          </a:r>
          <a:r>
            <a:rPr lang="ro-RO" sz="1600" kern="1200" dirty="0">
              <a:latin typeface="Calibri" panose="020F0502020204030204" pitchFamily="34" charset="0"/>
              <a:cs typeface="Calibri" panose="020F0502020204030204" pitchFamily="34" charset="0"/>
            </a:rPr>
            <a:t>→ 2n+1, 2n-1, 2n+2, 2n -2</a:t>
          </a:r>
          <a:endParaRPr lang="en-US" sz="1600" kern="1200" dirty="0"/>
        </a:p>
      </dsp:txBody>
      <dsp:txXfrm rot="-5400000">
        <a:off x="1637278" y="393799"/>
        <a:ext cx="4327371" cy="845549"/>
      </dsp:txXfrm>
    </dsp:sp>
    <dsp:sp modelId="{93029997-5903-4CBE-A4DF-5EDB831883DD}">
      <dsp:nvSpPr>
        <dsp:cNvPr id="0" name=""/>
        <dsp:cNvSpPr/>
      </dsp:nvSpPr>
      <dsp:spPr>
        <a:xfrm rot="5400000">
          <a:off x="123739" y="1195110"/>
          <a:ext cx="1313967" cy="1609306"/>
        </a:xfrm>
        <a:prstGeom prst="chevron">
          <a:avLst/>
        </a:prstGeom>
        <a:solidFill>
          <a:schemeClr val="accent5">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b="1" kern="1200" dirty="0">
              <a:solidFill>
                <a:schemeClr val="tx1"/>
              </a:solidFill>
            </a:rPr>
            <a:t>CROMOZOMALE</a:t>
          </a:r>
          <a:endParaRPr lang="en-US" sz="2000" b="1" kern="1200" dirty="0">
            <a:solidFill>
              <a:schemeClr val="tx1"/>
            </a:solidFill>
          </a:endParaRPr>
        </a:p>
      </dsp:txBody>
      <dsp:txXfrm rot="-5400000">
        <a:off x="-23930" y="1342779"/>
        <a:ext cx="1609306" cy="1313967"/>
      </dsp:txXfrm>
    </dsp:sp>
    <dsp:sp modelId="{14E6BBAA-97EE-4AD5-8CF3-80C788C1D9C6}">
      <dsp:nvSpPr>
        <dsp:cNvPr id="0" name=""/>
        <dsp:cNvSpPr/>
      </dsp:nvSpPr>
      <dsp:spPr>
        <a:xfrm rot="5400000">
          <a:off x="3074971" y="-20487"/>
          <a:ext cx="854078" cy="379941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o-RO" sz="1600" kern="1200" dirty="0"/>
            <a:t>Restructurări cromozomale: deleții, inversii, translocații</a:t>
          </a:r>
          <a:endParaRPr lang="en-US" sz="1600" kern="1200" dirty="0"/>
        </a:p>
      </dsp:txBody>
      <dsp:txXfrm rot="-5400000">
        <a:off x="1602306" y="1493872"/>
        <a:ext cx="3757717" cy="770692"/>
      </dsp:txXfrm>
    </dsp:sp>
    <dsp:sp modelId="{710687CC-47CC-4442-9B42-F2584BBBD4F7}">
      <dsp:nvSpPr>
        <dsp:cNvPr id="0" name=""/>
        <dsp:cNvSpPr/>
      </dsp:nvSpPr>
      <dsp:spPr>
        <a:xfrm rot="5400000">
          <a:off x="108508" y="2328851"/>
          <a:ext cx="1313967" cy="1578843"/>
        </a:xfrm>
        <a:prstGeom prst="chevron">
          <a:avLst/>
        </a:prstGeom>
        <a:solidFill>
          <a:schemeClr val="accent5">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b="1" kern="1200" dirty="0">
              <a:solidFill>
                <a:schemeClr val="tx1"/>
              </a:solidFill>
            </a:rPr>
            <a:t>GENICE</a:t>
          </a:r>
          <a:endParaRPr lang="en-US" sz="2000" b="1" kern="1200" dirty="0">
            <a:solidFill>
              <a:schemeClr val="tx1"/>
            </a:solidFill>
          </a:endParaRPr>
        </a:p>
      </dsp:txBody>
      <dsp:txXfrm rot="-5400000">
        <a:off x="-23930" y="2461289"/>
        <a:ext cx="1578843" cy="1313967"/>
      </dsp:txXfrm>
    </dsp:sp>
    <dsp:sp modelId="{04619354-057E-4D70-9EDB-DA1E022E7690}">
      <dsp:nvSpPr>
        <dsp:cNvPr id="0" name=""/>
        <dsp:cNvSpPr/>
      </dsp:nvSpPr>
      <dsp:spPr>
        <a:xfrm rot="5400000">
          <a:off x="3331683" y="699991"/>
          <a:ext cx="854078" cy="44990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o-RO" sz="1600" kern="1200" dirty="0"/>
            <a:t>Modifică informația genetică a unei singure gene</a:t>
          </a:r>
          <a:endParaRPr lang="en-US" sz="1600" kern="1200" dirty="0"/>
        </a:p>
        <a:p>
          <a:pPr marL="171450" lvl="1" indent="-171450" algn="l" defTabSz="711200">
            <a:lnSpc>
              <a:spcPct val="90000"/>
            </a:lnSpc>
            <a:spcBef>
              <a:spcPct val="0"/>
            </a:spcBef>
            <a:spcAft>
              <a:spcPct val="15000"/>
            </a:spcAft>
            <a:buChar char="•"/>
          </a:pPr>
          <a:r>
            <a:rPr lang="ro-RO" sz="1600" kern="1200" dirty="0"/>
            <a:t>Mutația punctiformă – afectează o singură pereche de nucleotide</a:t>
          </a:r>
          <a:endParaRPr lang="en-US" sz="1600" kern="1200" dirty="0"/>
        </a:p>
      </dsp:txBody>
      <dsp:txXfrm rot="-5400000">
        <a:off x="1509191" y="2564177"/>
        <a:ext cx="4457371" cy="7706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7B34B-EFCA-408A-9860-D8CC2528E64C}">
      <dsp:nvSpPr>
        <dsp:cNvPr id="0" name=""/>
        <dsp:cNvSpPr/>
      </dsp:nvSpPr>
      <dsp:spPr>
        <a:xfrm rot="5400000">
          <a:off x="4320189" y="-1987809"/>
          <a:ext cx="1474088" cy="54894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a:t>Hemocromatoză</a:t>
          </a:r>
          <a:r>
            <a:rPr lang="ro-RO" sz="1600" b="1" kern="1200" dirty="0"/>
            <a:t>- </a:t>
          </a:r>
          <a:r>
            <a:rPr lang="en-US" sz="1600" kern="1200" dirty="0"/>
            <a:t>-</a:t>
          </a:r>
          <a:r>
            <a:rPr lang="en-US" sz="1600" kern="1200" dirty="0" err="1"/>
            <a:t>acumularea</a:t>
          </a:r>
          <a:r>
            <a:rPr lang="en-US" sz="1600" kern="1200" dirty="0"/>
            <a:t>  Fe</a:t>
          </a:r>
          <a:r>
            <a:rPr lang="en-US" sz="1600" kern="1200" baseline="30000" dirty="0"/>
            <a:t>2+</a:t>
          </a:r>
          <a:r>
            <a:rPr lang="en-US" sz="1600" kern="1200" dirty="0"/>
            <a:t> la </a:t>
          </a:r>
          <a:r>
            <a:rPr lang="en-US" sz="1600" kern="1200" dirty="0" err="1"/>
            <a:t>nivelul</a:t>
          </a:r>
          <a:r>
            <a:rPr lang="en-US" sz="1600" kern="1200" dirty="0"/>
            <a:t> </a:t>
          </a:r>
          <a:r>
            <a:rPr lang="en-US" sz="1600" kern="1200" dirty="0" err="1"/>
            <a:t>pielii</a:t>
          </a:r>
          <a:r>
            <a:rPr lang="en-US" sz="1600" kern="1200" dirty="0"/>
            <a:t>, </a:t>
          </a:r>
          <a:r>
            <a:rPr lang="en-US" sz="1600" kern="1200" dirty="0" err="1"/>
            <a:t>glandelor</a:t>
          </a:r>
          <a:r>
            <a:rPr lang="en-US" sz="1600" kern="1200" dirty="0"/>
            <a:t> endocrine, </a:t>
          </a:r>
          <a:r>
            <a:rPr lang="en-US" sz="1600" kern="1200" dirty="0" err="1"/>
            <a:t>epiteliului</a:t>
          </a:r>
          <a:r>
            <a:rPr lang="en-US" sz="1600" kern="1200" dirty="0"/>
            <a:t> intestinal →</a:t>
          </a:r>
          <a:r>
            <a:rPr lang="en-US" sz="1600" kern="1200" dirty="0" err="1"/>
            <a:t>afectează</a:t>
          </a:r>
          <a:r>
            <a:rPr lang="en-US" sz="1600" kern="1200" dirty="0"/>
            <a:t> </a:t>
          </a:r>
          <a:r>
            <a:rPr lang="en-US" sz="1600" kern="1200" dirty="0" err="1"/>
            <a:t>absorbția</a:t>
          </a:r>
          <a:r>
            <a:rPr lang="en-US" sz="1600" kern="1200" dirty="0"/>
            <a:t> </a:t>
          </a:r>
          <a:r>
            <a:rPr lang="en-US" sz="1600" kern="1200" dirty="0" err="1"/>
            <a:t>intestinală</a:t>
          </a:r>
          <a:endParaRPr lang="en-US" sz="1600" kern="1200" dirty="0"/>
        </a:p>
        <a:p>
          <a:pPr marL="171450" lvl="1" indent="-171450" algn="l" defTabSz="711200">
            <a:lnSpc>
              <a:spcPct val="90000"/>
            </a:lnSpc>
            <a:spcBef>
              <a:spcPct val="0"/>
            </a:spcBef>
            <a:spcAft>
              <a:spcPct val="15000"/>
            </a:spcAft>
            <a:buChar char="•"/>
          </a:pPr>
          <a:r>
            <a:rPr lang="en-US" sz="1600" b="1" kern="1200" dirty="0" err="1"/>
            <a:t>Atransferinemia</a:t>
          </a:r>
          <a:r>
            <a:rPr lang="en-US" sz="1600" b="1" kern="1200" dirty="0"/>
            <a:t> </a:t>
          </a:r>
          <a:r>
            <a:rPr lang="en-US" sz="1600" b="1" kern="1200" dirty="0" err="1"/>
            <a:t>congenitală</a:t>
          </a:r>
          <a:r>
            <a:rPr lang="ro-RO" sz="1600" b="1" kern="1200" dirty="0"/>
            <a:t> - </a:t>
          </a:r>
          <a:r>
            <a:rPr lang="en-US" sz="1600" kern="1200" dirty="0"/>
            <a:t> </a:t>
          </a:r>
          <a:r>
            <a:rPr lang="en-US" sz="1600" kern="1200" dirty="0" err="1"/>
            <a:t>acumularea</a:t>
          </a:r>
          <a:r>
            <a:rPr lang="en-US" sz="1600" kern="1200" dirty="0"/>
            <a:t>  Fe</a:t>
          </a:r>
          <a:r>
            <a:rPr lang="en-US" sz="1600" kern="1200" baseline="30000" dirty="0"/>
            <a:t>2+</a:t>
          </a:r>
          <a:r>
            <a:rPr lang="en-US" sz="1600" kern="1200" dirty="0"/>
            <a:t> </a:t>
          </a:r>
          <a:r>
            <a:rPr lang="en-US" sz="1600" kern="1200" dirty="0" err="1"/>
            <a:t>în</a:t>
          </a:r>
          <a:r>
            <a:rPr lang="en-US" sz="1600" kern="1200" dirty="0"/>
            <a:t> plasma </a:t>
          </a:r>
          <a:r>
            <a:rPr lang="en-US" sz="1600" kern="1200" dirty="0" err="1"/>
            <a:t>sangvină</a:t>
          </a:r>
          <a:r>
            <a:rPr lang="en-US" sz="1600" kern="1200" dirty="0"/>
            <a:t>, </a:t>
          </a:r>
          <a:r>
            <a:rPr lang="en-US" sz="1600" kern="1200" dirty="0" err="1"/>
            <a:t>miocard</a:t>
          </a:r>
          <a:r>
            <a:rPr lang="en-US" sz="1600" kern="1200" dirty="0"/>
            <a:t>, </a:t>
          </a:r>
          <a:r>
            <a:rPr lang="en-US" sz="1600" kern="1200" dirty="0" err="1"/>
            <a:t>rinichi</a:t>
          </a:r>
          <a:r>
            <a:rPr lang="en-US" sz="1600" kern="1200" dirty="0"/>
            <a:t> </a:t>
          </a:r>
          <a:r>
            <a:rPr lang="en-US" sz="1600" kern="1200" dirty="0" err="1"/>
            <a:t>etc</a:t>
          </a:r>
          <a:endParaRPr lang="en-US" sz="1600" kern="1200" dirty="0"/>
        </a:p>
      </dsp:txBody>
      <dsp:txXfrm rot="-5400000">
        <a:off x="2312510" y="91829"/>
        <a:ext cx="5417488" cy="1330170"/>
      </dsp:txXfrm>
    </dsp:sp>
    <dsp:sp modelId="{4DE6836C-0F77-487F-AEFB-E2D6F36E0919}">
      <dsp:nvSpPr>
        <dsp:cNvPr id="0" name=""/>
        <dsp:cNvSpPr/>
      </dsp:nvSpPr>
      <dsp:spPr>
        <a:xfrm>
          <a:off x="491180" y="95153"/>
          <a:ext cx="1979474" cy="1288841"/>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b="1" kern="1200" dirty="0">
              <a:solidFill>
                <a:schemeClr val="tx1"/>
              </a:solidFill>
            </a:rPr>
            <a:t>MINERAL</a:t>
          </a:r>
          <a:endParaRPr lang="en-US" sz="3100" kern="1200" dirty="0">
            <a:solidFill>
              <a:schemeClr val="tx1"/>
            </a:solidFill>
          </a:endParaRPr>
        </a:p>
      </dsp:txBody>
      <dsp:txXfrm>
        <a:off x="554096" y="158069"/>
        <a:ext cx="1853642" cy="1163009"/>
      </dsp:txXfrm>
    </dsp:sp>
    <dsp:sp modelId="{5EAAD7C0-A6D2-4A77-8DA0-31B1A3E0382B}">
      <dsp:nvSpPr>
        <dsp:cNvPr id="0" name=""/>
        <dsp:cNvSpPr/>
      </dsp:nvSpPr>
      <dsp:spPr>
        <a:xfrm rot="5400000">
          <a:off x="4470683" y="-401094"/>
          <a:ext cx="1541353" cy="54894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err="1"/>
            <a:t>Hiperlipemia</a:t>
          </a:r>
          <a:r>
            <a:rPr lang="en-US" sz="1400" b="1" kern="1200" dirty="0"/>
            <a:t> </a:t>
          </a:r>
          <a:r>
            <a:rPr lang="en-US" sz="1400" b="1" kern="1200" dirty="0" err="1"/>
            <a:t>idiopatică</a:t>
          </a:r>
          <a:r>
            <a:rPr lang="ro-RO" sz="1400" b="1" kern="1200" dirty="0"/>
            <a:t> -</a:t>
          </a:r>
          <a:r>
            <a:rPr lang="en-US" sz="1400" b="1" kern="1200" dirty="0"/>
            <a:t>- </a:t>
          </a:r>
          <a:r>
            <a:rPr lang="en-US" sz="1400" kern="1200" dirty="0" err="1"/>
            <a:t>cauzată</a:t>
          </a:r>
          <a:r>
            <a:rPr lang="en-US" sz="1400" kern="1200" dirty="0"/>
            <a:t> de </a:t>
          </a:r>
          <a:r>
            <a:rPr lang="en-US" sz="1400" kern="1200" dirty="0" err="1"/>
            <a:t>mutația</a:t>
          </a:r>
          <a:r>
            <a:rPr lang="en-US" sz="1400" kern="1200" dirty="0"/>
            <a:t> </a:t>
          </a:r>
          <a:r>
            <a:rPr lang="en-US" sz="1400" kern="1200" dirty="0" err="1"/>
            <a:t>genei</a:t>
          </a:r>
          <a:r>
            <a:rPr lang="en-US" sz="1400" kern="1200" dirty="0"/>
            <a:t> </a:t>
          </a:r>
          <a:r>
            <a:rPr lang="en-US" sz="1400" kern="1200" dirty="0" err="1"/>
            <a:t>ce</a:t>
          </a:r>
          <a:r>
            <a:rPr lang="en-US" sz="1400" kern="1200" dirty="0"/>
            <a:t> </a:t>
          </a:r>
          <a:r>
            <a:rPr lang="en-US" sz="1400" kern="1200" dirty="0" err="1"/>
            <a:t>determină</a:t>
          </a:r>
          <a:r>
            <a:rPr lang="en-US" sz="1400" kern="1200" dirty="0"/>
            <a:t> </a:t>
          </a:r>
          <a:r>
            <a:rPr lang="en-US" sz="1400" kern="1200" dirty="0" err="1"/>
            <a:t>sinteza</a:t>
          </a:r>
          <a:r>
            <a:rPr lang="en-US" sz="1400" kern="1200" dirty="0"/>
            <a:t> </a:t>
          </a:r>
          <a:r>
            <a:rPr lang="en-US" sz="1400" kern="1200" dirty="0" err="1"/>
            <a:t>enzimei</a:t>
          </a:r>
          <a:r>
            <a:rPr lang="en-US" sz="1400" kern="1200" dirty="0"/>
            <a:t> </a:t>
          </a:r>
          <a:r>
            <a:rPr lang="en-US" sz="1400" b="1" i="1" kern="1200" dirty="0" err="1"/>
            <a:t>lipoproteinlipaza</a:t>
          </a:r>
          <a:endParaRPr lang="en-US" sz="1400" kern="1200" dirty="0"/>
        </a:p>
        <a:p>
          <a:pPr marL="114300" lvl="1" indent="-114300" algn="l" defTabSz="622300">
            <a:lnSpc>
              <a:spcPct val="90000"/>
            </a:lnSpc>
            <a:spcBef>
              <a:spcPct val="0"/>
            </a:spcBef>
            <a:spcAft>
              <a:spcPct val="15000"/>
            </a:spcAft>
            <a:buChar char="•"/>
          </a:pPr>
          <a:r>
            <a:rPr lang="en-US" sz="1400" b="1" i="1" kern="1200" dirty="0"/>
            <a:t>-</a:t>
          </a:r>
          <a:r>
            <a:rPr lang="en-US" sz="1400" kern="1200" dirty="0" err="1"/>
            <a:t>bolnavii</a:t>
          </a:r>
          <a:r>
            <a:rPr lang="en-US" sz="1400" kern="1200" dirty="0"/>
            <a:t> </a:t>
          </a:r>
          <a:r>
            <a:rPr lang="en-US" sz="1400" kern="1200" dirty="0" err="1"/>
            <a:t>acumulează</a:t>
          </a:r>
          <a:r>
            <a:rPr lang="en-US" sz="1400" kern="1200" dirty="0"/>
            <a:t> </a:t>
          </a:r>
          <a:r>
            <a:rPr lang="en-US" sz="1400" kern="1200" dirty="0" err="1"/>
            <a:t>în</a:t>
          </a:r>
          <a:r>
            <a:rPr lang="en-US" sz="1400" kern="1200" dirty="0"/>
            <a:t> </a:t>
          </a:r>
          <a:r>
            <a:rPr lang="en-US" sz="1400" kern="1200" dirty="0" err="1"/>
            <a:t>mediul</a:t>
          </a:r>
          <a:r>
            <a:rPr lang="en-US" sz="1400" kern="1200" dirty="0"/>
            <a:t> intern </a:t>
          </a:r>
          <a:r>
            <a:rPr lang="en-US" sz="1400" kern="1200" dirty="0" err="1"/>
            <a:t>cantități</a:t>
          </a:r>
          <a:r>
            <a:rPr lang="en-US" sz="1400" kern="1200" dirty="0"/>
            <a:t> </a:t>
          </a:r>
          <a:r>
            <a:rPr lang="en-US" sz="1400" kern="1200" dirty="0" err="1"/>
            <a:t>mari</a:t>
          </a:r>
          <a:r>
            <a:rPr lang="en-US" sz="1400" kern="1200" dirty="0"/>
            <a:t> de </a:t>
          </a:r>
          <a:r>
            <a:rPr lang="en-US" sz="1400" kern="1200" dirty="0" err="1"/>
            <a:t>trigliceride</a:t>
          </a:r>
          <a:r>
            <a:rPr lang="en-US" sz="1400" kern="1200" dirty="0"/>
            <a:t>.</a:t>
          </a:r>
        </a:p>
        <a:p>
          <a:pPr marL="114300" lvl="1" indent="-114300" algn="l" defTabSz="622300">
            <a:lnSpc>
              <a:spcPct val="90000"/>
            </a:lnSpc>
            <a:spcBef>
              <a:spcPct val="0"/>
            </a:spcBef>
            <a:spcAft>
              <a:spcPct val="15000"/>
            </a:spcAft>
            <a:buChar char="•"/>
          </a:pPr>
          <a:r>
            <a:rPr lang="en-US" sz="1400" b="1" kern="1200" dirty="0" err="1"/>
            <a:t>Hipercolesterolemia</a:t>
          </a:r>
          <a:r>
            <a:rPr lang="ro-RO" sz="1400" b="1" kern="1200" dirty="0"/>
            <a:t>- </a:t>
          </a:r>
          <a:r>
            <a:rPr lang="en-US" sz="1400" kern="1200" dirty="0"/>
            <a:t>-</a:t>
          </a:r>
          <a:r>
            <a:rPr lang="en-US" sz="1400" kern="1200" dirty="0" err="1"/>
            <a:t>cauzată</a:t>
          </a:r>
          <a:r>
            <a:rPr lang="en-US" sz="1400" kern="1200" dirty="0"/>
            <a:t> de </a:t>
          </a:r>
          <a:r>
            <a:rPr lang="en-US" sz="1400" kern="1200" dirty="0" err="1"/>
            <a:t>mutația</a:t>
          </a:r>
          <a:r>
            <a:rPr lang="en-US" sz="1400" kern="1200" dirty="0"/>
            <a:t> </a:t>
          </a:r>
          <a:r>
            <a:rPr lang="en-US" sz="1400" kern="1200" dirty="0" err="1"/>
            <a:t>genei</a:t>
          </a:r>
          <a:r>
            <a:rPr lang="en-US" sz="1400" kern="1200" dirty="0"/>
            <a:t> </a:t>
          </a:r>
          <a:r>
            <a:rPr lang="en-US" sz="1400" kern="1200" dirty="0" err="1"/>
            <a:t>ce</a:t>
          </a:r>
          <a:r>
            <a:rPr lang="en-US" sz="1400" kern="1200" dirty="0"/>
            <a:t> </a:t>
          </a:r>
          <a:r>
            <a:rPr lang="en-US" sz="1400" kern="1200" dirty="0" err="1"/>
            <a:t>determină</a:t>
          </a:r>
          <a:r>
            <a:rPr lang="en-US" sz="1400" kern="1200" dirty="0"/>
            <a:t> </a:t>
          </a:r>
          <a:r>
            <a:rPr lang="en-US" sz="1400" kern="1200" dirty="0" err="1"/>
            <a:t>sinteza</a:t>
          </a:r>
          <a:r>
            <a:rPr lang="en-US" sz="1400" kern="1200" dirty="0"/>
            <a:t> </a:t>
          </a:r>
          <a:r>
            <a:rPr lang="en-US" sz="1400" kern="1200" dirty="0" err="1"/>
            <a:t>enzimei</a:t>
          </a:r>
          <a:r>
            <a:rPr lang="en-US" sz="1400" kern="1200" dirty="0"/>
            <a:t> implicate </a:t>
          </a:r>
          <a:r>
            <a:rPr lang="en-US" sz="1400" kern="1200" dirty="0" err="1"/>
            <a:t>în</a:t>
          </a:r>
          <a:r>
            <a:rPr lang="en-US" sz="1400" kern="1200" dirty="0"/>
            <a:t> </a:t>
          </a:r>
          <a:r>
            <a:rPr lang="en-US" sz="1400" kern="1200" dirty="0" err="1"/>
            <a:t>degradarea</a:t>
          </a:r>
          <a:r>
            <a:rPr lang="en-US" sz="1400" kern="1200" dirty="0"/>
            <a:t> </a:t>
          </a:r>
          <a:r>
            <a:rPr lang="en-US" sz="1400" kern="1200" dirty="0" err="1"/>
            <a:t>colesterolului</a:t>
          </a:r>
          <a:endParaRPr lang="en-US" sz="1400" kern="1200" dirty="0"/>
        </a:p>
        <a:p>
          <a:pPr marL="114300" lvl="1" indent="-114300" algn="l" defTabSz="622300">
            <a:lnSpc>
              <a:spcPct val="90000"/>
            </a:lnSpc>
            <a:spcBef>
              <a:spcPct val="0"/>
            </a:spcBef>
            <a:spcAft>
              <a:spcPct val="15000"/>
            </a:spcAft>
            <a:buChar char="•"/>
          </a:pPr>
          <a:r>
            <a:rPr lang="en-US" sz="1400" kern="1200" dirty="0"/>
            <a:t>-</a:t>
          </a:r>
          <a:r>
            <a:rPr lang="en-US" sz="1400" kern="1200" dirty="0" err="1"/>
            <a:t>formarea</a:t>
          </a:r>
          <a:r>
            <a:rPr lang="en-US" sz="1400" kern="1200" dirty="0"/>
            <a:t> </a:t>
          </a:r>
          <a:r>
            <a:rPr lang="en-US" sz="1400" kern="1200" dirty="0" err="1"/>
            <a:t>unor</a:t>
          </a:r>
          <a:r>
            <a:rPr lang="en-US" sz="1400" kern="1200" dirty="0"/>
            <a:t> </a:t>
          </a:r>
          <a:r>
            <a:rPr lang="en-US" sz="1400" kern="1200" dirty="0" err="1"/>
            <a:t>depozite</a:t>
          </a:r>
          <a:r>
            <a:rPr lang="en-US" sz="1400" kern="1200" dirty="0"/>
            <a:t> </a:t>
          </a:r>
          <a:r>
            <a:rPr lang="en-US" sz="1400" kern="1200" dirty="0" err="1"/>
            <a:t>impresionante</a:t>
          </a:r>
          <a:r>
            <a:rPr lang="en-US" sz="1400" kern="1200" dirty="0"/>
            <a:t> de </a:t>
          </a:r>
          <a:r>
            <a:rPr lang="en-US" sz="1400" kern="1200" dirty="0" err="1"/>
            <a:t>colesterol</a:t>
          </a:r>
          <a:r>
            <a:rPr lang="en-US" sz="1400" kern="1200" dirty="0"/>
            <a:t> </a:t>
          </a:r>
          <a:r>
            <a:rPr lang="en-US" sz="1400" kern="1200" dirty="0" err="1"/>
            <a:t>și</a:t>
          </a:r>
          <a:r>
            <a:rPr lang="en-US" sz="1400" kern="1200" dirty="0"/>
            <a:t> </a:t>
          </a:r>
          <a:r>
            <a:rPr lang="en-US" sz="1400" kern="1200" dirty="0" err="1"/>
            <a:t>fosfolipide</a:t>
          </a:r>
          <a:endParaRPr lang="en-US" sz="1400" kern="1200" dirty="0"/>
        </a:p>
      </dsp:txBody>
      <dsp:txXfrm rot="-5400000">
        <a:off x="2496637" y="1648195"/>
        <a:ext cx="5414204" cy="1390867"/>
      </dsp:txXfrm>
    </dsp:sp>
    <dsp:sp modelId="{314994C9-750E-4BDA-95C7-E1BE99901A06}">
      <dsp:nvSpPr>
        <dsp:cNvPr id="0" name=""/>
        <dsp:cNvSpPr/>
      </dsp:nvSpPr>
      <dsp:spPr>
        <a:xfrm>
          <a:off x="534052" y="1626332"/>
          <a:ext cx="1962583" cy="1434595"/>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b="1" kern="1200" dirty="0">
              <a:solidFill>
                <a:schemeClr val="tx1"/>
              </a:solidFill>
            </a:rPr>
            <a:t>LIPIDIC</a:t>
          </a:r>
          <a:endParaRPr lang="en-US" sz="3100" kern="1200" dirty="0">
            <a:solidFill>
              <a:schemeClr val="tx1"/>
            </a:solidFill>
          </a:endParaRPr>
        </a:p>
      </dsp:txBody>
      <dsp:txXfrm>
        <a:off x="604083" y="1696363"/>
        <a:ext cx="1822521" cy="1294533"/>
      </dsp:txXfrm>
    </dsp:sp>
    <dsp:sp modelId="{A575A056-C52D-4EFF-AF39-110A5307542E}">
      <dsp:nvSpPr>
        <dsp:cNvPr id="0" name=""/>
        <dsp:cNvSpPr/>
      </dsp:nvSpPr>
      <dsp:spPr>
        <a:xfrm rot="5400000">
          <a:off x="4988149" y="1202481"/>
          <a:ext cx="620672" cy="54894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err="1"/>
            <a:t>Cauzate</a:t>
          </a:r>
          <a:r>
            <a:rPr lang="en-US" sz="1600" kern="1200" dirty="0"/>
            <a:t> de </a:t>
          </a:r>
          <a:r>
            <a:rPr lang="en-US" sz="1600" kern="1200" dirty="0" err="1"/>
            <a:t>mutația</a:t>
          </a:r>
          <a:r>
            <a:rPr lang="en-US" sz="1600" kern="1200" dirty="0"/>
            <a:t> </a:t>
          </a:r>
          <a:r>
            <a:rPr lang="en-US" sz="1600" kern="1200" dirty="0" err="1"/>
            <a:t>unor</a:t>
          </a:r>
          <a:r>
            <a:rPr lang="en-US" sz="1600" kern="1200" dirty="0"/>
            <a:t> gene </a:t>
          </a:r>
          <a:r>
            <a:rPr lang="en-US" sz="1600" kern="1200" dirty="0" err="1"/>
            <a:t>ce</a:t>
          </a:r>
          <a:r>
            <a:rPr lang="en-US" sz="1600" kern="1200" dirty="0"/>
            <a:t> </a:t>
          </a:r>
          <a:r>
            <a:rPr lang="en-US" sz="1600" kern="1200" dirty="0" err="1"/>
            <a:t>determină</a:t>
          </a:r>
          <a:r>
            <a:rPr lang="en-US" sz="1600" kern="1200" dirty="0"/>
            <a:t> </a:t>
          </a:r>
          <a:r>
            <a:rPr lang="en-US" sz="1600" kern="1200" dirty="0" err="1"/>
            <a:t>sinteza</a:t>
          </a:r>
          <a:r>
            <a:rPr lang="en-US" sz="1600" kern="1200" dirty="0"/>
            <a:t> </a:t>
          </a:r>
          <a:r>
            <a:rPr lang="en-US" sz="1600" kern="1200" dirty="0" err="1"/>
            <a:t>unor</a:t>
          </a:r>
          <a:r>
            <a:rPr lang="en-US" sz="1600" kern="1200" dirty="0"/>
            <a:t> </a:t>
          </a:r>
          <a:r>
            <a:rPr lang="en-US" sz="1600" kern="1200" dirty="0" err="1"/>
            <a:t>enzime</a:t>
          </a:r>
          <a:r>
            <a:rPr lang="en-US" sz="1600" kern="1200" dirty="0"/>
            <a:t> implicate </a:t>
          </a:r>
          <a:r>
            <a:rPr lang="en-US" sz="1600" kern="1200" dirty="0" err="1"/>
            <a:t>în</a:t>
          </a:r>
          <a:r>
            <a:rPr lang="en-US" sz="1600" kern="1200" dirty="0"/>
            <a:t>:</a:t>
          </a:r>
        </a:p>
        <a:p>
          <a:pPr marL="342900" lvl="2" indent="-171450" algn="l" defTabSz="711200">
            <a:lnSpc>
              <a:spcPct val="90000"/>
            </a:lnSpc>
            <a:spcBef>
              <a:spcPct val="0"/>
            </a:spcBef>
            <a:spcAft>
              <a:spcPct val="15000"/>
            </a:spcAft>
            <a:buFont typeface="Symbol" panose="05050102010706020507" pitchFamily="18" charset="2"/>
            <a:buChar char=""/>
          </a:pPr>
          <a:r>
            <a:rPr lang="en-US" sz="1600" b="1" kern="1200" dirty="0" err="1"/>
            <a:t>Gluconeogeneză</a:t>
          </a:r>
          <a:r>
            <a:rPr lang="en-US" sz="1600" b="1" kern="1200" dirty="0"/>
            <a:t> </a:t>
          </a:r>
          <a:r>
            <a:rPr lang="en-US" sz="1600" kern="1200" dirty="0"/>
            <a:t>(</a:t>
          </a:r>
          <a:r>
            <a:rPr lang="en-US" sz="1600" kern="1200" dirty="0" err="1"/>
            <a:t>sinteza</a:t>
          </a:r>
          <a:r>
            <a:rPr lang="en-US" sz="1600" kern="1200" dirty="0"/>
            <a:t> de </a:t>
          </a:r>
          <a:r>
            <a:rPr lang="en-US" sz="1600" kern="1200" dirty="0" err="1"/>
            <a:t>glucoză</a:t>
          </a:r>
          <a:r>
            <a:rPr lang="en-US" sz="1600" kern="1200" dirty="0"/>
            <a:t> din </a:t>
          </a:r>
          <a:r>
            <a:rPr lang="en-US" sz="1600" kern="1200" dirty="0" err="1"/>
            <a:t>precursori</a:t>
          </a:r>
          <a:r>
            <a:rPr lang="en-US" sz="1600" kern="1200" dirty="0"/>
            <a:t> </a:t>
          </a:r>
          <a:r>
            <a:rPr lang="en-US" sz="1600" kern="1200" dirty="0" err="1"/>
            <a:t>neglucidici</a:t>
          </a:r>
          <a:r>
            <a:rPr lang="en-US" sz="1600" kern="1200" dirty="0"/>
            <a:t>)</a:t>
          </a:r>
        </a:p>
        <a:p>
          <a:pPr marL="342900" lvl="2" indent="-171450" algn="l" defTabSz="711200">
            <a:lnSpc>
              <a:spcPct val="90000"/>
            </a:lnSpc>
            <a:spcBef>
              <a:spcPct val="0"/>
            </a:spcBef>
            <a:spcAft>
              <a:spcPct val="15000"/>
            </a:spcAft>
            <a:buFont typeface="Symbol" panose="05050102010706020507" pitchFamily="18" charset="2"/>
            <a:buChar char=""/>
          </a:pPr>
          <a:r>
            <a:rPr lang="en-US" sz="1600" b="1" kern="1200" dirty="0" err="1"/>
            <a:t>Glicoliza</a:t>
          </a:r>
          <a:r>
            <a:rPr lang="en-US" sz="1600" kern="1200" dirty="0"/>
            <a:t> (</a:t>
          </a:r>
          <a:r>
            <a:rPr lang="en-US" sz="1600" kern="1200" dirty="0" err="1"/>
            <a:t>hidroliza</a:t>
          </a:r>
          <a:r>
            <a:rPr lang="en-US" sz="1600" kern="1200" dirty="0"/>
            <a:t> </a:t>
          </a:r>
          <a:r>
            <a:rPr lang="en-US" sz="1600" kern="1200" dirty="0" err="1"/>
            <a:t>glucidelor</a:t>
          </a:r>
          <a:r>
            <a:rPr lang="en-US" sz="1600" kern="1200" dirty="0"/>
            <a:t> </a:t>
          </a:r>
          <a:r>
            <a:rPr lang="en-US" sz="1600" kern="1200" dirty="0" err="1"/>
            <a:t>în</a:t>
          </a:r>
          <a:r>
            <a:rPr lang="en-US" sz="1600" kern="1200" dirty="0"/>
            <a:t> </a:t>
          </a:r>
          <a:r>
            <a:rPr lang="en-US" sz="1600" kern="1200" dirty="0" err="1"/>
            <a:t>scop</a:t>
          </a:r>
          <a:r>
            <a:rPr lang="en-US" sz="1600" kern="1200" dirty="0"/>
            <a:t> energetic)</a:t>
          </a:r>
        </a:p>
      </dsp:txBody>
      <dsp:txXfrm rot="-5400000">
        <a:off x="2553762" y="3667168"/>
        <a:ext cx="5459148" cy="560074"/>
      </dsp:txXfrm>
    </dsp:sp>
    <dsp:sp modelId="{0431F5C8-25B9-4D74-89B5-60BCB7676C7F}">
      <dsp:nvSpPr>
        <dsp:cNvPr id="0" name=""/>
        <dsp:cNvSpPr/>
      </dsp:nvSpPr>
      <dsp:spPr>
        <a:xfrm>
          <a:off x="534052" y="3210641"/>
          <a:ext cx="2019708" cy="1473129"/>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ro-RO" sz="3100" b="1" kern="1200" dirty="0">
              <a:solidFill>
                <a:schemeClr val="tx1"/>
              </a:solidFill>
            </a:rPr>
            <a:t>GLUCIDIC</a:t>
          </a:r>
          <a:endParaRPr lang="en-US" sz="3100" b="1" kern="1200" dirty="0">
            <a:solidFill>
              <a:schemeClr val="tx1"/>
            </a:solidFill>
          </a:endParaRPr>
        </a:p>
      </dsp:txBody>
      <dsp:txXfrm>
        <a:off x="605964" y="3282553"/>
        <a:ext cx="1875884" cy="132930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3/27/2020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350B06-B074-48FC-8CFD-53D2CD8FB95F}" type="slidenum">
              <a:rPr lang="en-US" smtClean="0"/>
              <a:t>3</a:t>
            </a:fld>
            <a:endParaRPr lang="en-US"/>
          </a:p>
        </p:txBody>
      </p:sp>
    </p:spTree>
    <p:extLst>
      <p:ext uri="{BB962C8B-B14F-4D97-AF65-F5344CB8AC3E}">
        <p14:creationId xmlns:p14="http://schemas.microsoft.com/office/powerpoint/2010/main" val="128459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350B06-B074-48FC-8CFD-53D2CD8FB95F}" type="slidenum">
              <a:rPr lang="en-US" smtClean="0"/>
              <a:t>4</a:t>
            </a:fld>
            <a:endParaRPr lang="en-US"/>
          </a:p>
        </p:txBody>
      </p:sp>
    </p:spTree>
    <p:extLst>
      <p:ext uri="{BB962C8B-B14F-4D97-AF65-F5344CB8AC3E}">
        <p14:creationId xmlns:p14="http://schemas.microsoft.com/office/powerpoint/2010/main" val="27454827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19433" y="2286001"/>
            <a:ext cx="7573295" cy="1836174"/>
          </a:xfrm>
          <a:noFill/>
          <a:effectLst>
            <a:outerShdw blurRad="50800" dist="38100" dir="2700000" algn="tl" rotWithShape="0">
              <a:prstClr val="black">
                <a:alpha val="40000"/>
              </a:prstClr>
            </a:outerShdw>
          </a:effectLst>
        </p:spPr>
        <p:txBody>
          <a:bodyPr>
            <a:normAutofit/>
          </a:bodyPr>
          <a:lstStyle>
            <a:lvl1pPr algn="l">
              <a:defRPr sz="3600">
                <a:solidFill>
                  <a:srgbClr val="003F4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12060" y="4114800"/>
            <a:ext cx="7588043" cy="648929"/>
          </a:xfrm>
        </p:spPr>
        <p:txBody>
          <a:bodyPr>
            <a:normAutofit/>
          </a:bodyPr>
          <a:lstStyle>
            <a:lvl1pPr marL="0" indent="0" algn="l">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3/27/2020</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1442" y="349699"/>
            <a:ext cx="8259098" cy="763526"/>
          </a:xfrm>
        </p:spPr>
        <p:txBody>
          <a:bodyPr>
            <a:normAutofit/>
          </a:bodyPr>
          <a:lstStyle>
            <a:lvl1pPr algn="l">
              <a:defRPr sz="3600" baseline="0">
                <a:solidFill>
                  <a:srgbClr val="003F46"/>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3714" y="1327354"/>
            <a:ext cx="8246070" cy="3451121"/>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2189" y="413911"/>
            <a:ext cx="6857040" cy="725349"/>
          </a:xfrm>
        </p:spPr>
        <p:txBody>
          <a:bodyPr>
            <a:normAutofit/>
          </a:bodyPr>
          <a:lstStyle>
            <a:lvl1pPr algn="l">
              <a:defRPr sz="3600">
                <a:solidFill>
                  <a:srgbClr val="003F46"/>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71948" y="1187244"/>
            <a:ext cx="6880123" cy="3508626"/>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3/27/2020</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2190" y="330638"/>
            <a:ext cx="8093365" cy="763525"/>
          </a:xfrm>
        </p:spPr>
        <p:txBody>
          <a:bodyPr>
            <a:normAutofit/>
          </a:bodyPr>
          <a:lstStyle>
            <a:lvl1pPr algn="l">
              <a:defRPr sz="3600" baseline="0">
                <a:solidFill>
                  <a:srgbClr val="003F46"/>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22131" y="1611271"/>
            <a:ext cx="4040188"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2131" y="2083668"/>
            <a:ext cx="4040188"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57252" y="1611271"/>
            <a:ext cx="4041775"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57252" y="2083668"/>
            <a:ext cx="4041775"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3/27/2020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3/27/2020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3/27/2020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3/27/2020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hyperlink" Target="https://ro.wikipedia.org/wiki/Scolioz%C4%83" TargetMode="External"/><Relationship Id="rId2" Type="http://schemas.openxmlformats.org/officeDocument/2006/relationships/hyperlink" Target="https://ro.wikipedia.org/wiki/Microcefalie" TargetMode="External"/><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gif"/><Relationship Id="rId1" Type="http://schemas.openxmlformats.org/officeDocument/2006/relationships/slideLayout" Target="../slideLayouts/slideLayout7.xml"/><Relationship Id="rId5" Type="http://schemas.openxmlformats.org/officeDocument/2006/relationships/image" Target="../media/image30.jpeg"/><Relationship Id="rId4" Type="http://schemas.microsoft.com/office/2007/relationships/hdphoto" Target="../media/hdphoto6.wdp"/></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2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066" y="3466214"/>
            <a:ext cx="8360450" cy="1815509"/>
          </a:xfrm>
        </p:spPr>
        <p:txBody>
          <a:bodyPr>
            <a:normAutofit/>
          </a:bodyPr>
          <a:lstStyle/>
          <a:p>
            <a:r>
              <a:rPr lang="en-US" sz="4000" b="1" dirty="0">
                <a:effectLst>
                  <a:outerShdw blurRad="38100" dist="38100" dir="2700000" algn="tl">
                    <a:srgbClr val="000000">
                      <a:alpha val="43137"/>
                    </a:srgbClr>
                  </a:outerShdw>
                </a:effectLst>
              </a:rPr>
              <a:t>MALADII GENETICE UMANE</a:t>
            </a:r>
            <a:br>
              <a:rPr lang="ro-RO" sz="4000" b="1" dirty="0">
                <a:effectLst>
                  <a:outerShdw blurRad="38100" dist="38100" dir="2700000" algn="tl">
                    <a:srgbClr val="000000">
                      <a:alpha val="43137"/>
                    </a:srgbClr>
                  </a:outerShdw>
                </a:effectLst>
              </a:rPr>
            </a:br>
            <a:r>
              <a:rPr lang="ro-RO" sz="2200" b="1" dirty="0">
                <a:effectLst>
                  <a:outerShdw blurRad="38100" dist="38100" dir="2700000" algn="tl">
                    <a:srgbClr val="000000">
                      <a:alpha val="43137"/>
                    </a:srgbClr>
                  </a:outerShdw>
                </a:effectLst>
              </a:rPr>
              <a:t>prof. Cristina Bauman – Colegiul Național „Decebal” Deva</a:t>
            </a:r>
            <a:endParaRPr lang="en-US" sz="2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96957-2ED9-4E3C-8A22-0D77ED1D3466}"/>
              </a:ext>
            </a:extLst>
          </p:cNvPr>
          <p:cNvSpPr>
            <a:spLocks noGrp="1"/>
          </p:cNvSpPr>
          <p:nvPr>
            <p:ph type="title"/>
          </p:nvPr>
        </p:nvSpPr>
        <p:spPr>
          <a:xfrm>
            <a:off x="159488" y="413911"/>
            <a:ext cx="7179741" cy="725349"/>
          </a:xfrm>
        </p:spPr>
        <p:txBody>
          <a:bodyPr/>
          <a:lstStyle/>
          <a:p>
            <a:r>
              <a:rPr lang="ro-RO" dirty="0"/>
              <a:t>Temă de reflecție</a:t>
            </a:r>
            <a:endParaRPr lang="en-US" dirty="0"/>
          </a:p>
        </p:txBody>
      </p:sp>
      <p:sp>
        <p:nvSpPr>
          <p:cNvPr id="3" name="Content Placeholder 2">
            <a:extLst>
              <a:ext uri="{FF2B5EF4-FFF2-40B4-BE49-F238E27FC236}">
                <a16:creationId xmlns:a16="http://schemas.microsoft.com/office/drawing/2014/main" id="{411C7BFE-0EB7-4004-84B9-28257CB3CFAA}"/>
              </a:ext>
            </a:extLst>
          </p:cNvPr>
          <p:cNvSpPr>
            <a:spLocks noGrp="1"/>
          </p:cNvSpPr>
          <p:nvPr>
            <p:ph idx="1"/>
          </p:nvPr>
        </p:nvSpPr>
        <p:spPr>
          <a:xfrm>
            <a:off x="-78181" y="1219143"/>
            <a:ext cx="3759810" cy="3723098"/>
          </a:xfrm>
        </p:spPr>
        <p:txBody>
          <a:bodyPr>
            <a:noAutofit/>
          </a:bodyPr>
          <a:lstStyle/>
          <a:p>
            <a:r>
              <a:rPr lang="ro-RO" sz="2200" dirty="0"/>
              <a:t>Având în vedere că în cariotipul uman cromozomii unei celule 2n sunt aranjați în perechi și grupe, în ordine descrescătoare, stabiliți relația dintre numărul perechii de cromozomi afectate și gravitatea efectelor produse, în cazul celor trei trisomii descrise. </a:t>
            </a:r>
            <a:endParaRPr lang="en-US" sz="2200" dirty="0"/>
          </a:p>
        </p:txBody>
      </p:sp>
      <p:pic>
        <p:nvPicPr>
          <p:cNvPr id="4" name="Content Placeholder 7">
            <a:extLst>
              <a:ext uri="{FF2B5EF4-FFF2-40B4-BE49-F238E27FC236}">
                <a16:creationId xmlns:a16="http://schemas.microsoft.com/office/drawing/2014/main" id="{99012141-6F83-47A5-A064-79F7933E0A1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716091" y="729392"/>
            <a:ext cx="3492563" cy="3167440"/>
          </a:xfrm>
          <a:prstGeom prst="rect">
            <a:avLst/>
          </a:prstGeom>
          <a:ln>
            <a:solidFill>
              <a:schemeClr val="tx1"/>
            </a:solidFill>
          </a:ln>
        </p:spPr>
      </p:pic>
      <p:sp>
        <p:nvSpPr>
          <p:cNvPr id="5" name="TextBox 4">
            <a:extLst>
              <a:ext uri="{FF2B5EF4-FFF2-40B4-BE49-F238E27FC236}">
                <a16:creationId xmlns:a16="http://schemas.microsoft.com/office/drawing/2014/main" id="{1A7C2653-55FD-43CD-B26D-843D0B405AF7}"/>
              </a:ext>
            </a:extLst>
          </p:cNvPr>
          <p:cNvSpPr txBox="1"/>
          <p:nvPr/>
        </p:nvSpPr>
        <p:spPr>
          <a:xfrm>
            <a:off x="4170516" y="3896832"/>
            <a:ext cx="2583712" cy="372140"/>
          </a:xfrm>
          <a:prstGeom prst="rect">
            <a:avLst/>
          </a:prstGeom>
          <a:noFill/>
          <a:ln>
            <a:solidFill>
              <a:schemeClr val="tx1"/>
            </a:solidFill>
          </a:ln>
        </p:spPr>
        <p:txBody>
          <a:bodyPr wrap="square" rtlCol="0">
            <a:spAutoFit/>
          </a:bodyPr>
          <a:lstStyle/>
          <a:p>
            <a:pPr algn="ctr"/>
            <a:r>
              <a:rPr lang="en-US" dirty="0" err="1"/>
              <a:t>Cariotip</a:t>
            </a:r>
            <a:r>
              <a:rPr lang="en-US" dirty="0"/>
              <a:t> </a:t>
            </a:r>
            <a:r>
              <a:rPr lang="en-US" dirty="0" err="1"/>
              <a:t>uman</a:t>
            </a:r>
            <a:r>
              <a:rPr lang="en-US" dirty="0"/>
              <a:t> normal</a:t>
            </a:r>
          </a:p>
        </p:txBody>
      </p:sp>
    </p:spTree>
    <p:extLst>
      <p:ext uri="{BB962C8B-B14F-4D97-AF65-F5344CB8AC3E}">
        <p14:creationId xmlns:p14="http://schemas.microsoft.com/office/powerpoint/2010/main" val="3503136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30F89-D3CF-4F59-98B4-F6ADEEBBE485}"/>
              </a:ext>
            </a:extLst>
          </p:cNvPr>
          <p:cNvSpPr>
            <a:spLocks noGrp="1"/>
          </p:cNvSpPr>
          <p:nvPr>
            <p:ph type="title"/>
          </p:nvPr>
        </p:nvSpPr>
        <p:spPr/>
        <p:txBody>
          <a:bodyPr>
            <a:normAutofit/>
          </a:bodyPr>
          <a:lstStyle/>
          <a:p>
            <a:r>
              <a:rPr lang="en-US" dirty="0"/>
              <a:t>R</a:t>
            </a:r>
            <a:r>
              <a:rPr lang="ro-RO" dirty="0"/>
              <a:t>ăspuns</a:t>
            </a:r>
            <a:endParaRPr lang="en-US" dirty="0"/>
          </a:p>
        </p:txBody>
      </p:sp>
      <p:sp>
        <p:nvSpPr>
          <p:cNvPr id="3" name="Content Placeholder 2">
            <a:extLst>
              <a:ext uri="{FF2B5EF4-FFF2-40B4-BE49-F238E27FC236}">
                <a16:creationId xmlns:a16="http://schemas.microsoft.com/office/drawing/2014/main" id="{79391AE1-1C20-4B4B-B148-F2613EA38B5E}"/>
              </a:ext>
            </a:extLst>
          </p:cNvPr>
          <p:cNvSpPr>
            <a:spLocks noGrp="1"/>
          </p:cNvSpPr>
          <p:nvPr>
            <p:ph idx="1"/>
          </p:nvPr>
        </p:nvSpPr>
        <p:spPr/>
        <p:txBody>
          <a:bodyPr/>
          <a:lstStyle/>
          <a:p>
            <a:r>
              <a:rPr lang="ro-RO" dirty="0"/>
              <a:t>Cu cât este mai mic numărul perechii de cromozomi afectate de trisomie, cu atât cromozomii sunt mai mari si conțin mai multe gene </a:t>
            </a:r>
            <a:r>
              <a:rPr lang="ro-RO" dirty="0">
                <a:latin typeface="Calibri" panose="020F0502020204030204" pitchFamily="34" charset="0"/>
                <a:cs typeface="Calibri" panose="020F0502020204030204" pitchFamily="34" charset="0"/>
              </a:rPr>
              <a:t>→ implicații mai grave.</a:t>
            </a:r>
          </a:p>
          <a:p>
            <a:pPr marL="0" indent="0">
              <a:buNone/>
            </a:pPr>
            <a:r>
              <a:rPr lang="en-US" dirty="0" err="1">
                <a:latin typeface="Calibri" panose="020F0502020204030204" pitchFamily="34" charset="0"/>
                <a:cs typeface="Calibri" panose="020F0502020204030204" pitchFamily="34" charset="0"/>
              </a:rPr>
              <a:t>Gravitatea</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efectelor</a:t>
            </a:r>
            <a:r>
              <a:rPr lang="ro-RO" dirty="0">
                <a:latin typeface="Calibri" panose="020F0502020204030204" pitchFamily="34" charset="0"/>
                <a:cs typeface="Calibri" panose="020F0502020204030204" pitchFamily="34" charset="0"/>
              </a:rPr>
              <a:t>:</a:t>
            </a:r>
          </a:p>
          <a:p>
            <a:r>
              <a:rPr lang="ro-RO" dirty="0">
                <a:latin typeface="Calibri" panose="020F0502020204030204" pitchFamily="34" charset="0"/>
                <a:cs typeface="Calibri" panose="020F0502020204030204" pitchFamily="34" charset="0"/>
              </a:rPr>
              <a:t>S</a:t>
            </a:r>
            <a:r>
              <a:rPr lang="en-US" dirty="0">
                <a:latin typeface="Calibri" panose="020F0502020204030204" pitchFamily="34" charset="0"/>
                <a:cs typeface="Calibri" panose="020F0502020204030204" pitchFamily="34" charset="0"/>
              </a:rPr>
              <a:t>.</a:t>
            </a:r>
            <a:r>
              <a:rPr lang="ro-RO" dirty="0">
                <a:latin typeface="Calibri" panose="020F0502020204030204" pitchFamily="34" charset="0"/>
                <a:cs typeface="Calibri" panose="020F0502020204030204" pitchFamily="34" charset="0"/>
              </a:rPr>
              <a:t> Patau </a:t>
            </a:r>
            <a:r>
              <a:rPr lang="en-US" dirty="0">
                <a:latin typeface="Calibri" panose="020F0502020204030204" pitchFamily="34" charset="0"/>
                <a:cs typeface="Calibri" panose="020F0502020204030204" pitchFamily="34" charset="0"/>
              </a:rPr>
              <a:t>&gt; S</a:t>
            </a:r>
            <a:r>
              <a:rPr lang="ro-RO" dirty="0">
                <a:latin typeface="Calibri" panose="020F0502020204030204" pitchFamily="34" charset="0"/>
                <a:cs typeface="Calibri" panose="020F0502020204030204" pitchFamily="34" charset="0"/>
              </a:rPr>
              <a:t>.</a:t>
            </a:r>
            <a:r>
              <a:rPr lang="en-US" dirty="0">
                <a:latin typeface="Calibri" panose="020F0502020204030204" pitchFamily="34" charset="0"/>
                <a:cs typeface="Calibri" panose="020F0502020204030204" pitchFamily="34" charset="0"/>
              </a:rPr>
              <a:t> Edwards &gt; S</a:t>
            </a:r>
            <a:r>
              <a:rPr lang="ro-RO" dirty="0">
                <a:latin typeface="Calibri" panose="020F0502020204030204" pitchFamily="34" charset="0"/>
                <a:cs typeface="Calibri" panose="020F0502020204030204" pitchFamily="34" charset="0"/>
              </a:rPr>
              <a:t>.</a:t>
            </a:r>
            <a:r>
              <a:rPr lang="en-US" dirty="0">
                <a:latin typeface="Calibri" panose="020F0502020204030204" pitchFamily="34" charset="0"/>
                <a:cs typeface="Calibri" panose="020F0502020204030204" pitchFamily="34" charset="0"/>
              </a:rPr>
              <a:t> Down</a:t>
            </a:r>
            <a:endParaRPr lang="ro-RO" dirty="0">
              <a:latin typeface="Calibri" panose="020F0502020204030204" pitchFamily="34" charset="0"/>
              <a:cs typeface="Calibri" panose="020F0502020204030204" pitchFamily="34" charset="0"/>
            </a:endParaRPr>
          </a:p>
          <a:p>
            <a:pPr marL="0" indent="0">
              <a:buNone/>
            </a:pPr>
            <a:r>
              <a:rPr lang="ro-RO" dirty="0">
                <a:latin typeface="Calibri" panose="020F0502020204030204" pitchFamily="34" charset="0"/>
                <a:cs typeface="Calibri" panose="020F0502020204030204" pitchFamily="34" charset="0"/>
              </a:rPr>
              <a:t>    </a:t>
            </a:r>
            <a:r>
              <a:rPr lang="ro-RO" sz="2400" dirty="0">
                <a:latin typeface="Calibri" panose="020F0502020204030204" pitchFamily="34" charset="0"/>
                <a:cs typeface="Calibri" panose="020F0502020204030204" pitchFamily="34" charset="0"/>
              </a:rPr>
              <a:t>trisomia 13 </a:t>
            </a:r>
            <a:r>
              <a:rPr lang="en-US" sz="2400" dirty="0">
                <a:latin typeface="Calibri" panose="020F0502020204030204" pitchFamily="34" charset="0"/>
                <a:cs typeface="Calibri" panose="020F0502020204030204" pitchFamily="34" charset="0"/>
              </a:rPr>
              <a:t>&gt; </a:t>
            </a:r>
            <a:r>
              <a:rPr lang="ro-RO" sz="2400" dirty="0">
                <a:latin typeface="Calibri" panose="020F0502020204030204" pitchFamily="34" charset="0"/>
                <a:cs typeface="Calibri" panose="020F0502020204030204" pitchFamily="34" charset="0"/>
              </a:rPr>
              <a:t>trisomia 1</a:t>
            </a:r>
            <a:r>
              <a:rPr lang="en-US" sz="2400" dirty="0">
                <a:latin typeface="Calibri" panose="020F0502020204030204" pitchFamily="34" charset="0"/>
                <a:cs typeface="Calibri" panose="020F0502020204030204" pitchFamily="34" charset="0"/>
              </a:rPr>
              <a:t>8 &gt;</a:t>
            </a:r>
            <a:r>
              <a:rPr lang="ro-RO" sz="2400" dirty="0">
                <a:latin typeface="Calibri" panose="020F0502020204030204" pitchFamily="34" charset="0"/>
                <a:cs typeface="Calibri" panose="020F0502020204030204" pitchFamily="34" charset="0"/>
              </a:rPr>
              <a:t> trisomia </a:t>
            </a:r>
            <a:r>
              <a:rPr lang="en-US" sz="2400" dirty="0">
                <a:latin typeface="Calibri" panose="020F0502020204030204" pitchFamily="34" charset="0"/>
                <a:cs typeface="Calibri" panose="020F0502020204030204" pitchFamily="34" charset="0"/>
              </a:rPr>
              <a:t>21</a:t>
            </a:r>
            <a:endParaRPr lang="en-US" sz="2400" dirty="0"/>
          </a:p>
        </p:txBody>
      </p:sp>
    </p:spTree>
    <p:extLst>
      <p:ext uri="{BB962C8B-B14F-4D97-AF65-F5344CB8AC3E}">
        <p14:creationId xmlns:p14="http://schemas.microsoft.com/office/powerpoint/2010/main" val="1722453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781F-BCE9-44AE-AAD5-552E076E74DA}"/>
              </a:ext>
            </a:extLst>
          </p:cNvPr>
          <p:cNvSpPr>
            <a:spLocks noGrp="1"/>
          </p:cNvSpPr>
          <p:nvPr>
            <p:ph type="title"/>
          </p:nvPr>
        </p:nvSpPr>
        <p:spPr>
          <a:xfrm>
            <a:off x="434599" y="401775"/>
            <a:ext cx="4040189" cy="912675"/>
          </a:xfrm>
        </p:spPr>
        <p:txBody>
          <a:bodyPr>
            <a:normAutofit fontScale="90000"/>
          </a:bodyPr>
          <a:lstStyle/>
          <a:p>
            <a:r>
              <a:rPr lang="ro-RO" b="1" dirty="0">
                <a:solidFill>
                  <a:srgbClr val="0070C0"/>
                </a:solidFill>
                <a:effectLst/>
              </a:rPr>
              <a:t>2. </a:t>
            </a:r>
            <a:r>
              <a:rPr lang="en-US" sz="3100" b="1" dirty="0">
                <a:solidFill>
                  <a:srgbClr val="0070C0"/>
                </a:solidFill>
                <a:effectLst/>
              </a:rPr>
              <a:t>ANEUPLOIDII HETEROZOMALE</a:t>
            </a:r>
            <a:br>
              <a:rPr lang="en-US" dirty="0">
                <a:effectLst/>
              </a:rPr>
            </a:br>
            <a:endParaRPr lang="en-US" dirty="0"/>
          </a:p>
        </p:txBody>
      </p:sp>
      <p:sp>
        <p:nvSpPr>
          <p:cNvPr id="3" name="Text Placeholder 2">
            <a:extLst>
              <a:ext uri="{FF2B5EF4-FFF2-40B4-BE49-F238E27FC236}">
                <a16:creationId xmlns:a16="http://schemas.microsoft.com/office/drawing/2014/main" id="{1351026E-EBAE-4286-A1D9-E76CDAE8B3C2}"/>
              </a:ext>
            </a:extLst>
          </p:cNvPr>
          <p:cNvSpPr>
            <a:spLocks noGrp="1"/>
          </p:cNvSpPr>
          <p:nvPr>
            <p:ph type="body" idx="1"/>
          </p:nvPr>
        </p:nvSpPr>
        <p:spPr>
          <a:xfrm>
            <a:off x="255179" y="1564055"/>
            <a:ext cx="8633639" cy="721945"/>
          </a:xfrm>
        </p:spPr>
        <p:txBody>
          <a:bodyPr>
            <a:normAutofit fontScale="62500" lnSpcReduction="20000"/>
          </a:bodyPr>
          <a:lstStyle/>
          <a:p>
            <a:pPr algn="just"/>
            <a:r>
              <a:rPr lang="ro-RO" dirty="0"/>
              <a:t>C</a:t>
            </a:r>
            <a:r>
              <a:rPr lang="en-US" dirty="0" err="1"/>
              <a:t>auza</a:t>
            </a:r>
            <a:r>
              <a:rPr lang="en-US" dirty="0"/>
              <a:t>: </a:t>
            </a:r>
            <a:r>
              <a:rPr lang="en-US" dirty="0" err="1"/>
              <a:t>nondisjuncția</a:t>
            </a:r>
            <a:r>
              <a:rPr lang="en-US" dirty="0"/>
              <a:t> </a:t>
            </a:r>
            <a:r>
              <a:rPr lang="en-US" dirty="0" err="1"/>
              <a:t>heterozomilor</a:t>
            </a:r>
            <a:r>
              <a:rPr lang="ro-RO" dirty="0"/>
              <a:t>, </a:t>
            </a:r>
            <a:r>
              <a:rPr lang="en-US" dirty="0" err="1"/>
              <a:t>în</a:t>
            </a:r>
            <a:r>
              <a:rPr lang="en-US" dirty="0"/>
              <a:t> </a:t>
            </a:r>
            <a:r>
              <a:rPr lang="en-US" dirty="0" err="1"/>
              <a:t>timpul</a:t>
            </a:r>
            <a:r>
              <a:rPr lang="en-US" dirty="0"/>
              <a:t> </a:t>
            </a:r>
            <a:r>
              <a:rPr lang="en-US" dirty="0" err="1"/>
              <a:t>diviziunii</a:t>
            </a:r>
            <a:r>
              <a:rPr lang="en-US" dirty="0"/>
              <a:t> </a:t>
            </a:r>
            <a:r>
              <a:rPr lang="en-US" dirty="0" err="1"/>
              <a:t>meiotice</a:t>
            </a:r>
            <a:r>
              <a:rPr lang="ro-RO" dirty="0"/>
              <a:t> </a:t>
            </a:r>
            <a:r>
              <a:rPr lang="ro-RO" dirty="0">
                <a:latin typeface="Calibri" panose="020F0502020204030204" pitchFamily="34" charset="0"/>
                <a:cs typeface="Calibri" panose="020F0502020204030204" pitchFamily="34" charset="0"/>
              </a:rPr>
              <a:t>→ gameți aberanți</a:t>
            </a:r>
          </a:p>
          <a:p>
            <a:pPr algn="just"/>
            <a:r>
              <a:rPr lang="ro-RO" dirty="0">
                <a:latin typeface="Calibri" panose="020F0502020204030204" pitchFamily="34" charset="0"/>
                <a:cs typeface="Calibri" panose="020F0502020204030204" pitchFamily="34" charset="0"/>
              </a:rPr>
              <a:t>Heterozomul X – indispensabil vieții; </a:t>
            </a:r>
            <a:r>
              <a:rPr lang="ro-RO" dirty="0"/>
              <a:t>creșterea numărului lui este invers proporțională cu gradul de dezvoltare mintală</a:t>
            </a:r>
            <a:endParaRPr lang="en-US" dirty="0"/>
          </a:p>
          <a:p>
            <a:endParaRPr lang="en-US" dirty="0"/>
          </a:p>
        </p:txBody>
      </p:sp>
      <p:pic>
        <p:nvPicPr>
          <p:cNvPr id="7" name="Content Placeholder 6">
            <a:extLst>
              <a:ext uri="{FF2B5EF4-FFF2-40B4-BE49-F238E27FC236}">
                <a16:creationId xmlns:a16="http://schemas.microsoft.com/office/drawing/2014/main" id="{79C748F0-4C57-4E74-81B6-C589AF7DF8BB}"/>
              </a:ext>
            </a:extLst>
          </p:cNvPr>
          <p:cNvPicPr>
            <a:picLocks noGrp="1"/>
          </p:cNvPicPr>
          <p:nvPr>
            <p:ph sz="half" idx="2"/>
          </p:nvPr>
        </p:nvPicPr>
        <p:blipFill rotWithShape="1">
          <a:blip r:embed="rId2">
            <a:extLst>
              <a:ext uri="{28A0092B-C50C-407E-A947-70E740481C1C}">
                <a14:useLocalDpi xmlns:a14="http://schemas.microsoft.com/office/drawing/2010/main" val="0"/>
              </a:ext>
            </a:extLst>
          </a:blip>
          <a:srcRect t="3907" r="484"/>
          <a:stretch/>
        </p:blipFill>
        <p:spPr bwMode="auto">
          <a:xfrm>
            <a:off x="255180" y="2143124"/>
            <a:ext cx="4316819" cy="2769117"/>
          </a:xfrm>
          <a:prstGeom prst="rect">
            <a:avLst/>
          </a:prstGeom>
          <a:ln>
            <a:noFill/>
          </a:ln>
          <a:extLst>
            <a:ext uri="{53640926-AAD7-44D8-BBD7-CCE9431645EC}">
              <a14:shadowObscured xmlns:a14="http://schemas.microsoft.com/office/drawing/2010/main"/>
            </a:ext>
          </a:extLst>
        </p:spPr>
      </p:pic>
      <p:pic>
        <p:nvPicPr>
          <p:cNvPr id="10" name="Content Placeholder 9">
            <a:extLst>
              <a:ext uri="{FF2B5EF4-FFF2-40B4-BE49-F238E27FC236}">
                <a16:creationId xmlns:a16="http://schemas.microsoft.com/office/drawing/2014/main" id="{D9CEAB72-D0DE-4F81-A7F1-45315B2317CB}"/>
              </a:ext>
            </a:extLst>
          </p:cNvPr>
          <p:cNvPicPr>
            <a:picLocks noGrp="1"/>
          </p:cNvPicPr>
          <p:nvPr>
            <p:ph sz="quarter" idx="4"/>
          </p:nvPr>
        </p:nvPicPr>
        <p:blipFill>
          <a:blip r:embed="rId3">
            <a:extLst>
              <a:ext uri="{28A0092B-C50C-407E-A947-70E740481C1C}">
                <a14:useLocalDpi xmlns:a14="http://schemas.microsoft.com/office/drawing/2010/main" val="0"/>
              </a:ext>
            </a:extLst>
          </a:blip>
          <a:stretch>
            <a:fillRect/>
          </a:stretch>
        </p:blipFill>
        <p:spPr>
          <a:xfrm>
            <a:off x="4784653" y="2143124"/>
            <a:ext cx="4104166" cy="2769117"/>
          </a:xfrm>
          <a:prstGeom prst="rect">
            <a:avLst/>
          </a:prstGeom>
        </p:spPr>
      </p:pic>
    </p:spTree>
    <p:extLst>
      <p:ext uri="{BB962C8B-B14F-4D97-AF65-F5344CB8AC3E}">
        <p14:creationId xmlns:p14="http://schemas.microsoft.com/office/powerpoint/2010/main" val="99144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015A6-FFC0-4EAB-9C5A-C165E378FFA7}"/>
              </a:ext>
            </a:extLst>
          </p:cNvPr>
          <p:cNvSpPr>
            <a:spLocks noGrp="1"/>
          </p:cNvSpPr>
          <p:nvPr>
            <p:ph type="title"/>
          </p:nvPr>
        </p:nvSpPr>
        <p:spPr>
          <a:xfrm>
            <a:off x="-223284" y="312305"/>
            <a:ext cx="4486940" cy="857250"/>
          </a:xfrm>
        </p:spPr>
        <p:txBody>
          <a:bodyPr>
            <a:noAutofit/>
          </a:bodyPr>
          <a:lstStyle/>
          <a:p>
            <a:r>
              <a:rPr lang="en-US" sz="3000" b="1" dirty="0" err="1"/>
              <a:t>Sindromul</a:t>
            </a:r>
            <a:r>
              <a:rPr lang="en-US" sz="3000" b="1" dirty="0"/>
              <a:t> KLINEFELTER (2n=44 + XXY)</a:t>
            </a:r>
            <a:br>
              <a:rPr lang="en-US" sz="3000" dirty="0"/>
            </a:br>
            <a:endParaRPr lang="en-US" sz="3000" dirty="0"/>
          </a:p>
        </p:txBody>
      </p:sp>
      <p:sp>
        <p:nvSpPr>
          <p:cNvPr id="3" name="Rectangle 2">
            <a:extLst>
              <a:ext uri="{FF2B5EF4-FFF2-40B4-BE49-F238E27FC236}">
                <a16:creationId xmlns:a16="http://schemas.microsoft.com/office/drawing/2014/main" id="{6E00AEBB-7D37-421B-97DD-EC7BCF8AB802}"/>
              </a:ext>
            </a:extLst>
          </p:cNvPr>
          <p:cNvSpPr/>
          <p:nvPr/>
        </p:nvSpPr>
        <p:spPr>
          <a:xfrm>
            <a:off x="291947" y="1248395"/>
            <a:ext cx="4572000" cy="3172792"/>
          </a:xfrm>
          <a:prstGeom prst="rect">
            <a:avLst/>
          </a:prstGeom>
        </p:spPr>
        <p:txBody>
          <a:bodyPr>
            <a:spAutoFit/>
          </a:bodyPr>
          <a:lstStyle/>
          <a:p>
            <a:pPr marL="342900" marR="0" lvl="0" indent="-342900" algn="just">
              <a:lnSpc>
                <a:spcPct val="107000"/>
              </a:lnSpc>
              <a:spcBef>
                <a:spcPts val="0"/>
              </a:spcBef>
              <a:spcAft>
                <a:spcPts val="0"/>
              </a:spcAft>
              <a:buFont typeface="Calibri" panose="020F0502020204030204" pitchFamily="34" charset="0"/>
              <a:buChar char="-"/>
              <a:tabLst>
                <a:tab pos="215265" algn="l"/>
              </a:tabLst>
            </a:pPr>
            <a:r>
              <a:rPr lang="en-US" sz="2600" b="1" dirty="0" err="1">
                <a:latin typeface="Calibri" panose="020F0502020204030204" pitchFamily="34" charset="0"/>
                <a:ea typeface="Calibri" panose="020F0502020204030204" pitchFamily="34" charset="0"/>
                <a:cs typeface="Times New Roman" panose="02020603050405020304" pitchFamily="18" charset="0"/>
              </a:rPr>
              <a:t>frecv</a:t>
            </a:r>
            <a:r>
              <a:rPr lang="en-US" sz="2600" b="1" dirty="0">
                <a:latin typeface="Calibri" panose="020F0502020204030204" pitchFamily="34" charset="0"/>
                <a:ea typeface="Calibri" panose="020F0502020204030204" pitchFamily="34" charset="0"/>
                <a:cs typeface="Times New Roman" panose="02020603050405020304" pitchFamily="18" charset="0"/>
              </a:rPr>
              <a:t> = 1,8%</a:t>
            </a:r>
          </a:p>
          <a:p>
            <a:pPr marL="342900" marR="0" lvl="0" indent="-342900" algn="just">
              <a:lnSpc>
                <a:spcPct val="107000"/>
              </a:lnSpc>
              <a:spcBef>
                <a:spcPts val="0"/>
              </a:spcBef>
              <a:spcAft>
                <a:spcPts val="0"/>
              </a:spcAft>
              <a:buFont typeface="Calibri" panose="020F0502020204030204" pitchFamily="34" charset="0"/>
              <a:buChar char="-"/>
              <a:tabLst>
                <a:tab pos="215265" algn="l"/>
              </a:tabLst>
            </a:pPr>
            <a:r>
              <a:rPr lang="en-US" sz="2600" b="1" dirty="0" err="1">
                <a:latin typeface="Calibri" panose="020F0502020204030204" pitchFamily="34" charset="0"/>
                <a:ea typeface="Calibri" panose="020F0502020204030204" pitchFamily="34" charset="0"/>
                <a:cs typeface="Times New Roman" panose="02020603050405020304" pitchFamily="18" charset="0"/>
              </a:rPr>
              <a:t>fenotip</a:t>
            </a:r>
            <a:r>
              <a:rPr lang="en-US" sz="2600" b="1" dirty="0">
                <a:latin typeface="Calibri" panose="020F0502020204030204" pitchFamily="34" charset="0"/>
                <a:ea typeface="Calibri" panose="020F0502020204030204" pitchFamily="34" charset="0"/>
                <a:cs typeface="Times New Roman" panose="02020603050405020304" pitchFamily="18" charset="0"/>
              </a:rPr>
              <a:t> normal</a:t>
            </a:r>
          </a:p>
          <a:p>
            <a:pPr marL="342900" marR="0" lvl="0" indent="-342900" algn="just">
              <a:lnSpc>
                <a:spcPct val="107000"/>
              </a:lnSpc>
              <a:spcBef>
                <a:spcPts val="0"/>
              </a:spcBef>
              <a:spcAft>
                <a:spcPts val="0"/>
              </a:spcAft>
              <a:buFont typeface="Calibri" panose="020F0502020204030204" pitchFamily="34" charset="0"/>
              <a:buChar char="-"/>
              <a:tabLst>
                <a:tab pos="215265" algn="l"/>
              </a:tabLst>
            </a:pPr>
            <a:r>
              <a:rPr lang="en-US" sz="2600" b="1" dirty="0" err="1">
                <a:latin typeface="Calibri" panose="020F0502020204030204" pitchFamily="34" charset="0"/>
                <a:ea typeface="Calibri" panose="020F0502020204030204" pitchFamily="34" charset="0"/>
                <a:cs typeface="Times New Roman" panose="02020603050405020304" pitchFamily="18" charset="0"/>
              </a:rPr>
              <a:t>intelect</a:t>
            </a:r>
            <a:r>
              <a:rPr lang="en-US" sz="2600" b="1" dirty="0">
                <a:latin typeface="Calibri" panose="020F0502020204030204" pitchFamily="34" charset="0"/>
                <a:ea typeface="Calibri" panose="020F0502020204030204" pitchFamily="34" charset="0"/>
                <a:cs typeface="Times New Roman" panose="02020603050405020304" pitchFamily="18" charset="0"/>
              </a:rPr>
              <a:t> normal</a:t>
            </a:r>
          </a:p>
          <a:p>
            <a:pPr marL="342900" marR="0" lvl="0" indent="-342900" algn="just">
              <a:lnSpc>
                <a:spcPct val="107000"/>
              </a:lnSpc>
              <a:spcBef>
                <a:spcPts val="0"/>
              </a:spcBef>
              <a:spcAft>
                <a:spcPts val="0"/>
              </a:spcAft>
              <a:buFont typeface="Calibri" panose="020F0502020204030204" pitchFamily="34" charset="0"/>
              <a:buChar char="-"/>
              <a:tabLst>
                <a:tab pos="215265" algn="l"/>
              </a:tabLst>
            </a:pPr>
            <a:r>
              <a:rPr lang="en-US" sz="2600" b="1" dirty="0" err="1">
                <a:latin typeface="Calibri" panose="020F0502020204030204" pitchFamily="34" charset="0"/>
                <a:ea typeface="Calibri" panose="020F0502020204030204" pitchFamily="34" charset="0"/>
                <a:cs typeface="Times New Roman" panose="02020603050405020304" pitchFamily="18" charset="0"/>
              </a:rPr>
              <a:t>talie</a:t>
            </a:r>
            <a:r>
              <a:rPr lang="en-US" sz="2600" b="1" dirty="0">
                <a:latin typeface="Calibri" panose="020F0502020204030204" pitchFamily="34" charset="0"/>
                <a:ea typeface="Calibri" panose="020F0502020204030204" pitchFamily="34" charset="0"/>
                <a:cs typeface="Times New Roman" panose="02020603050405020304" pitchFamily="18" charset="0"/>
              </a:rPr>
              <a:t> </a:t>
            </a:r>
            <a:r>
              <a:rPr lang="en-US" sz="2600" b="1" dirty="0" err="1">
                <a:latin typeface="Calibri" panose="020F0502020204030204" pitchFamily="34" charset="0"/>
                <a:ea typeface="Calibri" panose="020F0502020204030204" pitchFamily="34" charset="0"/>
                <a:cs typeface="Times New Roman" panose="02020603050405020304" pitchFamily="18" charset="0"/>
              </a:rPr>
              <a:t>peste</a:t>
            </a:r>
            <a:r>
              <a:rPr lang="en-US" sz="2600" b="1" dirty="0">
                <a:latin typeface="Calibri" panose="020F0502020204030204" pitchFamily="34" charset="0"/>
                <a:ea typeface="Calibri" panose="020F0502020204030204" pitchFamily="34" charset="0"/>
                <a:cs typeface="Times New Roman" panose="02020603050405020304" pitchFamily="18" charset="0"/>
              </a:rPr>
              <a:t> </a:t>
            </a:r>
            <a:r>
              <a:rPr lang="en-US" sz="2600" b="1" dirty="0" err="1">
                <a:latin typeface="Calibri" panose="020F0502020204030204" pitchFamily="34" charset="0"/>
                <a:ea typeface="Calibri" panose="020F0502020204030204" pitchFamily="34" charset="0"/>
                <a:cs typeface="Times New Roman" panose="02020603050405020304" pitchFamily="18" charset="0"/>
              </a:rPr>
              <a:t>medie</a:t>
            </a:r>
            <a:endParaRPr lang="en-US" sz="26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Calibri" panose="020F0502020204030204" pitchFamily="34" charset="0"/>
              <a:buChar char="-"/>
              <a:tabLst>
                <a:tab pos="215265" algn="l"/>
              </a:tabLst>
            </a:pPr>
            <a:r>
              <a:rPr lang="en-US" sz="2600" b="1" dirty="0">
                <a:latin typeface="Calibri" panose="020F0502020204030204" pitchFamily="34" charset="0"/>
                <a:ea typeface="Calibri" panose="020F0502020204030204" pitchFamily="34" charset="0"/>
                <a:cs typeface="Times New Roman" panose="02020603050405020304" pitchFamily="18" charset="0"/>
              </a:rPr>
              <a:t>azoospermia</a:t>
            </a:r>
          </a:p>
          <a:p>
            <a:pPr marL="342900" marR="0" lvl="0" indent="-342900" algn="just">
              <a:spcBef>
                <a:spcPts val="0"/>
              </a:spcBef>
              <a:spcAft>
                <a:spcPts val="800"/>
              </a:spcAft>
              <a:buFont typeface="Calibri" panose="020F0502020204030204" pitchFamily="34" charset="0"/>
              <a:buChar char="-"/>
              <a:tabLst>
                <a:tab pos="215265" algn="l"/>
              </a:tabLst>
            </a:pPr>
            <a:r>
              <a:rPr lang="en-US" sz="2600" b="1" dirty="0" err="1">
                <a:latin typeface="Calibri" panose="020F0502020204030204" pitchFamily="34" charset="0"/>
                <a:ea typeface="Calibri" panose="020F0502020204030204" pitchFamily="34" charset="0"/>
                <a:cs typeface="Times New Roman" panose="02020603050405020304" pitchFamily="18" charset="0"/>
              </a:rPr>
              <a:t>atrofie</a:t>
            </a:r>
            <a:r>
              <a:rPr lang="en-US" sz="2600" b="1" dirty="0">
                <a:latin typeface="Calibri" panose="020F0502020204030204" pitchFamily="34" charset="0"/>
                <a:ea typeface="Calibri" panose="020F0502020204030204" pitchFamily="34" charset="0"/>
                <a:cs typeface="Times New Roman" panose="02020603050405020304" pitchFamily="18" charset="0"/>
              </a:rPr>
              <a:t> </a:t>
            </a:r>
            <a:r>
              <a:rPr lang="en-US" sz="2600" b="1" dirty="0" err="1">
                <a:latin typeface="Calibri" panose="020F0502020204030204" pitchFamily="34" charset="0"/>
                <a:ea typeface="Calibri" panose="020F0502020204030204" pitchFamily="34" charset="0"/>
                <a:cs typeface="Times New Roman" panose="02020603050405020304" pitchFamily="18" charset="0"/>
              </a:rPr>
              <a:t>testiculară</a:t>
            </a:r>
            <a:endParaRPr lang="ro-RO" sz="26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800"/>
              </a:spcAft>
              <a:buFont typeface="Calibri" panose="020F0502020204030204" pitchFamily="34" charset="0"/>
              <a:buChar char="-"/>
              <a:tabLst>
                <a:tab pos="215265" algn="l"/>
              </a:tabLst>
            </a:pPr>
            <a:r>
              <a:rPr lang="en-US" sz="2600" b="1" dirty="0" err="1">
                <a:latin typeface="Calibri" panose="020F0502020204030204" pitchFamily="34" charset="0"/>
                <a:ea typeface="Calibri" panose="020F0502020204030204" pitchFamily="34" charset="0"/>
                <a:cs typeface="Times New Roman" panose="02020603050405020304" pitchFamily="18" charset="0"/>
              </a:rPr>
              <a:t>ginecomastie</a:t>
            </a:r>
            <a:endParaRPr lang="en-US" sz="2600" b="1" dirty="0"/>
          </a:p>
        </p:txBody>
      </p:sp>
      <p:pic>
        <p:nvPicPr>
          <p:cNvPr id="4" name="Picture 3">
            <a:extLst>
              <a:ext uri="{FF2B5EF4-FFF2-40B4-BE49-F238E27FC236}">
                <a16:creationId xmlns:a16="http://schemas.microsoft.com/office/drawing/2014/main" id="{BE568C81-EFEC-41CA-A96B-C7C7242FD7FA}"/>
              </a:ext>
            </a:extLst>
          </p:cNvPr>
          <p:cNvPicPr/>
          <p:nvPr/>
        </p:nvPicPr>
        <p:blipFill rotWithShape="1">
          <a:blip r:embed="rId2" cstate="print">
            <a:extLst>
              <a:ext uri="{28A0092B-C50C-407E-A947-70E740481C1C}">
                <a14:useLocalDpi xmlns:a14="http://schemas.microsoft.com/office/drawing/2010/main" val="0"/>
              </a:ext>
            </a:extLst>
          </a:blip>
          <a:srcRect t="-493" r="52663" b="-1"/>
          <a:stretch/>
        </p:blipFill>
        <p:spPr bwMode="auto">
          <a:xfrm>
            <a:off x="3317695" y="499248"/>
            <a:ext cx="2360138" cy="2646709"/>
          </a:xfrm>
          <a:prstGeom prst="rect">
            <a:avLst/>
          </a:prstGeom>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7BF0162D-AF56-4EDA-8851-6A5E3CDE3D1C}"/>
              </a:ext>
            </a:extLst>
          </p:cNvPr>
          <p:cNvPicPr/>
          <p:nvPr/>
        </p:nvPicPr>
        <p:blipFill rotWithShape="1">
          <a:blip r:embed="rId3" cstate="print">
            <a:extLst>
              <a:ext uri="{28A0092B-C50C-407E-A947-70E740481C1C}">
                <a14:useLocalDpi xmlns:a14="http://schemas.microsoft.com/office/drawing/2010/main" val="0"/>
              </a:ext>
            </a:extLst>
          </a:blip>
          <a:srcRect b="5320"/>
          <a:stretch/>
        </p:blipFill>
        <p:spPr bwMode="auto">
          <a:xfrm>
            <a:off x="5694358" y="2787266"/>
            <a:ext cx="3449641" cy="217604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98470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0B10-23FF-42D0-B57A-4EEA663DBD66}"/>
              </a:ext>
            </a:extLst>
          </p:cNvPr>
          <p:cNvSpPr>
            <a:spLocks noGrp="1"/>
          </p:cNvSpPr>
          <p:nvPr>
            <p:ph type="title"/>
          </p:nvPr>
        </p:nvSpPr>
        <p:spPr>
          <a:xfrm>
            <a:off x="-115677" y="283096"/>
            <a:ext cx="5029200" cy="1292315"/>
          </a:xfrm>
        </p:spPr>
        <p:txBody>
          <a:bodyPr>
            <a:noAutofit/>
          </a:bodyPr>
          <a:lstStyle/>
          <a:p>
            <a:r>
              <a:rPr lang="en-US" sz="2800" b="1" dirty="0" err="1"/>
              <a:t>Sindromul</a:t>
            </a:r>
            <a:r>
              <a:rPr lang="en-US" sz="2800" b="1" dirty="0"/>
              <a:t> „</a:t>
            </a:r>
            <a:r>
              <a:rPr lang="en-US" sz="2800" b="1" dirty="0" err="1"/>
              <a:t>dublu</a:t>
            </a:r>
            <a:r>
              <a:rPr lang="en-US" sz="2800" b="1" dirty="0"/>
              <a:t> </a:t>
            </a:r>
            <a:r>
              <a:rPr lang="en-US" sz="2800" b="1" dirty="0" err="1"/>
              <a:t>mascul</a:t>
            </a:r>
            <a:r>
              <a:rPr lang="en-US" sz="2800" b="1" dirty="0"/>
              <a:t>”</a:t>
            </a:r>
            <a:r>
              <a:rPr lang="en-US" sz="2800" dirty="0"/>
              <a:t> </a:t>
            </a:r>
            <a:r>
              <a:rPr lang="en-US" sz="2800" b="1" dirty="0"/>
              <a:t>(2n=44 + XYY) – s. </a:t>
            </a:r>
            <a:r>
              <a:rPr lang="en-US" sz="2800" b="1" dirty="0" err="1"/>
              <a:t>lui</a:t>
            </a:r>
            <a:r>
              <a:rPr lang="en-US" sz="2800" b="1" dirty="0"/>
              <a:t> Jacob</a:t>
            </a:r>
            <a:br>
              <a:rPr lang="en-US" sz="2800" dirty="0"/>
            </a:br>
            <a:endParaRPr lang="en-US" sz="2800" dirty="0"/>
          </a:p>
        </p:txBody>
      </p:sp>
      <p:sp>
        <p:nvSpPr>
          <p:cNvPr id="3" name="Content Placeholder 2">
            <a:extLst>
              <a:ext uri="{FF2B5EF4-FFF2-40B4-BE49-F238E27FC236}">
                <a16:creationId xmlns:a16="http://schemas.microsoft.com/office/drawing/2014/main" id="{92AA1DA5-2447-4CA9-8F5B-BD89E607711F}"/>
              </a:ext>
            </a:extLst>
          </p:cNvPr>
          <p:cNvSpPr>
            <a:spLocks noGrp="1"/>
          </p:cNvSpPr>
          <p:nvPr>
            <p:ph sz="half" idx="1"/>
          </p:nvPr>
        </p:nvSpPr>
        <p:spPr>
          <a:xfrm>
            <a:off x="457200" y="1200150"/>
            <a:ext cx="3563957" cy="3834557"/>
          </a:xfrm>
        </p:spPr>
        <p:txBody>
          <a:bodyPr>
            <a:normAutofit fontScale="92500" lnSpcReduction="10000"/>
          </a:bodyPr>
          <a:lstStyle/>
          <a:p>
            <a:pPr lvl="0"/>
            <a:r>
              <a:rPr lang="en-US" dirty="0" err="1"/>
              <a:t>nondisjuncția</a:t>
            </a:r>
            <a:r>
              <a:rPr lang="en-US" dirty="0"/>
              <a:t> are loc la </a:t>
            </a:r>
            <a:r>
              <a:rPr lang="en-US" dirty="0" err="1"/>
              <a:t>heterozomii</a:t>
            </a:r>
            <a:r>
              <a:rPr lang="en-US" dirty="0"/>
              <a:t> </a:t>
            </a:r>
            <a:r>
              <a:rPr lang="en-US" dirty="0" err="1"/>
              <a:t>sexului</a:t>
            </a:r>
            <a:r>
              <a:rPr lang="en-US" dirty="0"/>
              <a:t> </a:t>
            </a:r>
            <a:r>
              <a:rPr lang="en-US" dirty="0" err="1"/>
              <a:t>bărbătesc</a:t>
            </a:r>
            <a:endParaRPr lang="en-US" dirty="0"/>
          </a:p>
          <a:p>
            <a:pPr lvl="0"/>
            <a:r>
              <a:rPr lang="en-US" dirty="0" err="1"/>
              <a:t>inapoiere</a:t>
            </a:r>
            <a:r>
              <a:rPr lang="en-US" dirty="0"/>
              <a:t> </a:t>
            </a:r>
            <a:r>
              <a:rPr lang="en-US" dirty="0" err="1"/>
              <a:t>mintală</a:t>
            </a:r>
            <a:r>
              <a:rPr lang="en-US" dirty="0"/>
              <a:t> </a:t>
            </a:r>
          </a:p>
          <a:p>
            <a:pPr lvl="0"/>
            <a:r>
              <a:rPr lang="en-US" dirty="0" err="1"/>
              <a:t>ginecomastie</a:t>
            </a:r>
            <a:r>
              <a:rPr lang="en-US" dirty="0"/>
              <a:t> </a:t>
            </a:r>
          </a:p>
          <a:p>
            <a:pPr lvl="0"/>
            <a:r>
              <a:rPr lang="en-US" dirty="0"/>
              <a:t>azoospermia</a:t>
            </a:r>
          </a:p>
          <a:p>
            <a:pPr lvl="0"/>
            <a:r>
              <a:rPr lang="en-US" dirty="0" err="1"/>
              <a:t>atrofie</a:t>
            </a:r>
            <a:r>
              <a:rPr lang="en-US" dirty="0"/>
              <a:t> </a:t>
            </a:r>
            <a:r>
              <a:rPr lang="en-US" dirty="0" err="1"/>
              <a:t>testiculară</a:t>
            </a:r>
            <a:endParaRPr lang="en-US" dirty="0"/>
          </a:p>
          <a:p>
            <a:pPr lvl="0"/>
            <a:r>
              <a:rPr lang="en-US" dirty="0" err="1"/>
              <a:t>comportament</a:t>
            </a:r>
            <a:r>
              <a:rPr lang="en-US" dirty="0"/>
              <a:t> </a:t>
            </a:r>
            <a:r>
              <a:rPr lang="en-US" dirty="0" err="1"/>
              <a:t>agresiv</a:t>
            </a:r>
            <a:endParaRPr lang="en-US" dirty="0"/>
          </a:p>
          <a:p>
            <a:r>
              <a:rPr lang="en-US" dirty="0" err="1"/>
              <a:t>labilitate</a:t>
            </a:r>
            <a:r>
              <a:rPr lang="en-US" dirty="0"/>
              <a:t> </a:t>
            </a:r>
            <a:r>
              <a:rPr lang="en-US" dirty="0" err="1"/>
              <a:t>psihică</a:t>
            </a:r>
            <a:endParaRPr lang="en-US" dirty="0"/>
          </a:p>
        </p:txBody>
      </p:sp>
      <p:pic>
        <p:nvPicPr>
          <p:cNvPr id="5" name="Content Placeholder 4">
            <a:extLst>
              <a:ext uri="{FF2B5EF4-FFF2-40B4-BE49-F238E27FC236}">
                <a16:creationId xmlns:a16="http://schemas.microsoft.com/office/drawing/2014/main" id="{86743F3A-4A6D-471A-9D71-CB8CEAE1C31B}"/>
              </a:ext>
            </a:extLst>
          </p:cNvPr>
          <p:cNvPicPr>
            <a:picLocks noGrp="1"/>
          </p:cNvPicPr>
          <p:nvPr>
            <p:ph sz="half" idx="2"/>
          </p:nvPr>
        </p:nvPicPr>
        <p:blipFill rotWithShape="1">
          <a:blip r:embed="rId2">
            <a:extLst>
              <a:ext uri="{28A0092B-C50C-407E-A947-70E740481C1C}">
                <a14:useLocalDpi xmlns:a14="http://schemas.microsoft.com/office/drawing/2010/main" val="0"/>
              </a:ext>
            </a:extLst>
          </a:blip>
          <a:srcRect l="19971" t="11895" r="18714"/>
          <a:stretch/>
        </p:blipFill>
        <p:spPr bwMode="auto">
          <a:xfrm>
            <a:off x="4449156" y="283096"/>
            <a:ext cx="2359268" cy="2053856"/>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B571844F-8917-4F45-BD50-6148F1067C5E}"/>
              </a:ext>
            </a:extLst>
          </p:cNvPr>
          <p:cNvPicPr/>
          <p:nvPr/>
        </p:nvPicPr>
        <p:blipFill rotWithShape="1">
          <a:blip r:embed="rId3">
            <a:extLst>
              <a:ext uri="{28A0092B-C50C-407E-A947-70E740481C1C}">
                <a14:useLocalDpi xmlns:a14="http://schemas.microsoft.com/office/drawing/2010/main" val="0"/>
              </a:ext>
            </a:extLst>
          </a:blip>
          <a:srcRect l="5000" t="19487" r="7669" b="1027"/>
          <a:stretch/>
        </p:blipFill>
        <p:spPr bwMode="auto">
          <a:xfrm>
            <a:off x="5122845" y="2336952"/>
            <a:ext cx="3899970" cy="26977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21752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4FE45-74DC-459E-875B-0A271A4742D8}"/>
              </a:ext>
            </a:extLst>
          </p:cNvPr>
          <p:cNvSpPr>
            <a:spLocks noGrp="1"/>
          </p:cNvSpPr>
          <p:nvPr>
            <p:ph type="title"/>
          </p:nvPr>
        </p:nvSpPr>
        <p:spPr>
          <a:xfrm>
            <a:off x="457200" y="205979"/>
            <a:ext cx="3444949" cy="857250"/>
          </a:xfrm>
        </p:spPr>
        <p:txBody>
          <a:bodyPr>
            <a:normAutofit fontScale="90000"/>
          </a:bodyPr>
          <a:lstStyle/>
          <a:p>
            <a:r>
              <a:rPr lang="en-US" sz="3000" b="1" dirty="0" err="1"/>
              <a:t>Sindromul</a:t>
            </a:r>
            <a:r>
              <a:rPr lang="en-US" sz="3000" b="1" dirty="0"/>
              <a:t> Turner</a:t>
            </a:r>
            <a:r>
              <a:rPr lang="en-US" sz="3000" dirty="0"/>
              <a:t> </a:t>
            </a:r>
            <a:r>
              <a:rPr lang="en-US" sz="3000" b="1" dirty="0"/>
              <a:t>(2n=44 + OX)</a:t>
            </a:r>
            <a:endParaRPr lang="en-US" sz="3000" dirty="0"/>
          </a:p>
        </p:txBody>
      </p:sp>
      <p:sp>
        <p:nvSpPr>
          <p:cNvPr id="3" name="Content Placeholder 2">
            <a:extLst>
              <a:ext uri="{FF2B5EF4-FFF2-40B4-BE49-F238E27FC236}">
                <a16:creationId xmlns:a16="http://schemas.microsoft.com/office/drawing/2014/main" id="{0D0A0A29-9806-4A4D-9E44-013D50213213}"/>
              </a:ext>
            </a:extLst>
          </p:cNvPr>
          <p:cNvSpPr>
            <a:spLocks noGrp="1"/>
          </p:cNvSpPr>
          <p:nvPr>
            <p:ph sz="half" idx="1"/>
          </p:nvPr>
        </p:nvSpPr>
        <p:spPr/>
        <p:txBody>
          <a:bodyPr>
            <a:normAutofit fontScale="92500"/>
          </a:bodyPr>
          <a:lstStyle/>
          <a:p>
            <a:pPr lvl="0"/>
            <a:r>
              <a:rPr lang="en-US" dirty="0" err="1"/>
              <a:t>incidență</a:t>
            </a:r>
            <a:r>
              <a:rPr lang="en-US" dirty="0"/>
              <a:t> 1/15000 </a:t>
            </a:r>
            <a:r>
              <a:rPr lang="en-US" dirty="0" err="1"/>
              <a:t>nou</a:t>
            </a:r>
            <a:r>
              <a:rPr lang="en-US" dirty="0"/>
              <a:t> </a:t>
            </a:r>
            <a:r>
              <a:rPr lang="en-US" dirty="0" err="1"/>
              <a:t>născute</a:t>
            </a:r>
            <a:endParaRPr lang="en-US" dirty="0"/>
          </a:p>
          <a:p>
            <a:pPr lvl="0"/>
            <a:r>
              <a:rPr lang="en-US" dirty="0" err="1"/>
              <a:t>talie</a:t>
            </a:r>
            <a:r>
              <a:rPr lang="en-US" dirty="0"/>
              <a:t> </a:t>
            </a:r>
            <a:r>
              <a:rPr lang="en-US" dirty="0" err="1"/>
              <a:t>redusă</a:t>
            </a:r>
            <a:r>
              <a:rPr lang="en-US" dirty="0"/>
              <a:t> (max. 1,45 m)</a:t>
            </a:r>
          </a:p>
          <a:p>
            <a:pPr lvl="0"/>
            <a:r>
              <a:rPr lang="en-US" dirty="0" err="1"/>
              <a:t>față</a:t>
            </a:r>
            <a:r>
              <a:rPr lang="en-US" dirty="0"/>
              <a:t> </a:t>
            </a:r>
            <a:r>
              <a:rPr lang="en-US" dirty="0" err="1"/>
              <a:t>bătrânicioasă</a:t>
            </a:r>
            <a:endParaRPr lang="en-US" dirty="0"/>
          </a:p>
          <a:p>
            <a:pPr lvl="0"/>
            <a:r>
              <a:rPr lang="en-US" dirty="0" err="1"/>
              <a:t>gât</a:t>
            </a:r>
            <a:r>
              <a:rPr lang="en-US" dirty="0"/>
              <a:t> </a:t>
            </a:r>
            <a:r>
              <a:rPr lang="en-US" dirty="0" err="1"/>
              <a:t>scurt</a:t>
            </a:r>
            <a:r>
              <a:rPr lang="en-US" dirty="0"/>
              <a:t> </a:t>
            </a:r>
            <a:r>
              <a:rPr lang="en-US" dirty="0" err="1"/>
              <a:t>și</a:t>
            </a:r>
            <a:r>
              <a:rPr lang="en-US" dirty="0"/>
              <a:t> </a:t>
            </a:r>
            <a:r>
              <a:rPr lang="en-US" dirty="0" err="1"/>
              <a:t>gros</a:t>
            </a:r>
            <a:endParaRPr lang="en-US" dirty="0"/>
          </a:p>
          <a:p>
            <a:pPr lvl="0"/>
            <a:r>
              <a:rPr lang="en-US" dirty="0" err="1"/>
              <a:t>anomalii</a:t>
            </a:r>
            <a:r>
              <a:rPr lang="en-US" dirty="0"/>
              <a:t> </a:t>
            </a:r>
            <a:r>
              <a:rPr lang="en-US" dirty="0" err="1"/>
              <a:t>scheletice</a:t>
            </a:r>
            <a:endParaRPr lang="en-US" dirty="0"/>
          </a:p>
          <a:p>
            <a:pPr lvl="0"/>
            <a:r>
              <a:rPr lang="en-US" dirty="0" err="1"/>
              <a:t>inteligență</a:t>
            </a:r>
            <a:r>
              <a:rPr lang="en-US" dirty="0"/>
              <a:t> </a:t>
            </a:r>
            <a:r>
              <a:rPr lang="en-US" dirty="0" err="1"/>
              <a:t>medie</a:t>
            </a:r>
            <a:endParaRPr lang="en-US" dirty="0"/>
          </a:p>
          <a:p>
            <a:endParaRPr lang="en-US" dirty="0"/>
          </a:p>
        </p:txBody>
      </p:sp>
      <p:pic>
        <p:nvPicPr>
          <p:cNvPr id="5" name="Content Placeholder 4">
            <a:extLst>
              <a:ext uri="{FF2B5EF4-FFF2-40B4-BE49-F238E27FC236}">
                <a16:creationId xmlns:a16="http://schemas.microsoft.com/office/drawing/2014/main" id="{7C10357A-DE1F-40C4-918F-9A3F16D9AEEA}"/>
              </a:ext>
            </a:extLst>
          </p:cNvPr>
          <p:cNvPicPr>
            <a:picLocks noGrp="1"/>
          </p:cNvPicPr>
          <p:nvPr>
            <p:ph sz="half" idx="2"/>
          </p:nvPr>
        </p:nvPicPr>
        <p:blipFill>
          <a:blip r:embed="rId2">
            <a:extLst>
              <a:ext uri="{BEBA8EAE-BF5A-486C-A8C5-ECC9F3942E4B}">
                <a14:imgProps xmlns:a14="http://schemas.microsoft.com/office/drawing/2010/main">
                  <a14:imgLayer r:embed="rId3">
                    <a14:imgEffect>
                      <a14:colorTemperature colorTemp="7200"/>
                    </a14:imgEffect>
                    <a14:imgEffect>
                      <a14:saturation sat="71000"/>
                    </a14:imgEffect>
                  </a14:imgLayer>
                </a14:imgProps>
              </a:ext>
              <a:ext uri="{28A0092B-C50C-407E-A947-70E740481C1C}">
                <a14:useLocalDpi xmlns:a14="http://schemas.microsoft.com/office/drawing/2010/main" val="0"/>
              </a:ext>
            </a:extLst>
          </a:blip>
          <a:stretch>
            <a:fillRect/>
          </a:stretch>
        </p:blipFill>
        <p:spPr>
          <a:xfrm>
            <a:off x="4603403" y="310373"/>
            <a:ext cx="2115879" cy="2581683"/>
          </a:xfrm>
          <a:prstGeom prst="rect">
            <a:avLst/>
          </a:prstGeom>
        </p:spPr>
      </p:pic>
      <p:pic>
        <p:nvPicPr>
          <p:cNvPr id="6" name="Picture 5">
            <a:extLst>
              <a:ext uri="{FF2B5EF4-FFF2-40B4-BE49-F238E27FC236}">
                <a16:creationId xmlns:a16="http://schemas.microsoft.com/office/drawing/2014/main" id="{680A8DBD-5185-4566-8848-D06101827633}"/>
              </a:ext>
            </a:extLst>
          </p:cNvPr>
          <p:cNvPicPr/>
          <p:nvPr/>
        </p:nvPicPr>
        <p:blipFill rotWithShape="1">
          <a:blip r:embed="rId4">
            <a:extLst>
              <a:ext uri="{BEBA8EAE-BF5A-486C-A8C5-ECC9F3942E4B}">
                <a14:imgProps xmlns:a14="http://schemas.microsoft.com/office/drawing/2010/main">
                  <a14:imgLayer r:embed="rId5">
                    <a14:imgEffect>
                      <a14:colorTemperature colorTemp="9895"/>
                    </a14:imgEffect>
                    <a14:imgEffect>
                      <a14:saturation sat="154000"/>
                    </a14:imgEffect>
                  </a14:imgLayer>
                </a14:imgProps>
              </a:ext>
              <a:ext uri="{28A0092B-C50C-407E-A947-70E740481C1C}">
                <a14:useLocalDpi xmlns:a14="http://schemas.microsoft.com/office/drawing/2010/main" val="0"/>
              </a:ext>
            </a:extLst>
          </a:blip>
          <a:srcRect t="6470" b="3564"/>
          <a:stretch/>
        </p:blipFill>
        <p:spPr bwMode="auto">
          <a:xfrm>
            <a:off x="5146158" y="2892056"/>
            <a:ext cx="3997841" cy="22514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7792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6C4D4-7D66-4B8D-934D-2CD75629AE37}"/>
              </a:ext>
            </a:extLst>
          </p:cNvPr>
          <p:cNvSpPr>
            <a:spLocks noGrp="1"/>
          </p:cNvSpPr>
          <p:nvPr>
            <p:ph type="title"/>
          </p:nvPr>
        </p:nvSpPr>
        <p:spPr>
          <a:xfrm>
            <a:off x="42862" y="548877"/>
            <a:ext cx="4114800" cy="857250"/>
          </a:xfrm>
        </p:spPr>
        <p:txBody>
          <a:bodyPr>
            <a:noAutofit/>
          </a:bodyPr>
          <a:lstStyle/>
          <a:p>
            <a:r>
              <a:rPr lang="en-US" sz="3000" b="1" dirty="0" err="1"/>
              <a:t>Sindromul</a:t>
            </a:r>
            <a:r>
              <a:rPr lang="en-US" sz="3000" b="1" dirty="0"/>
              <a:t> ”</a:t>
            </a:r>
            <a:r>
              <a:rPr lang="en-US" sz="3000" b="1" dirty="0" err="1"/>
              <a:t>Triplu</a:t>
            </a:r>
            <a:r>
              <a:rPr lang="en-US" sz="3000" b="1" dirty="0"/>
              <a:t> X” (2n=44 + XXX)</a:t>
            </a:r>
            <a:br>
              <a:rPr lang="en-US" sz="3000" dirty="0"/>
            </a:br>
            <a:endParaRPr lang="en-US" sz="3000" dirty="0"/>
          </a:p>
        </p:txBody>
      </p:sp>
      <p:sp>
        <p:nvSpPr>
          <p:cNvPr id="3" name="Content Placeholder 2">
            <a:extLst>
              <a:ext uri="{FF2B5EF4-FFF2-40B4-BE49-F238E27FC236}">
                <a16:creationId xmlns:a16="http://schemas.microsoft.com/office/drawing/2014/main" id="{716A3B0B-7236-464D-BD53-37D8942D648E}"/>
              </a:ext>
            </a:extLst>
          </p:cNvPr>
          <p:cNvSpPr>
            <a:spLocks noGrp="1"/>
          </p:cNvSpPr>
          <p:nvPr>
            <p:ph sz="half" idx="1"/>
          </p:nvPr>
        </p:nvSpPr>
        <p:spPr>
          <a:xfrm>
            <a:off x="457200" y="1406127"/>
            <a:ext cx="3557588" cy="3737372"/>
          </a:xfrm>
        </p:spPr>
        <p:txBody>
          <a:bodyPr>
            <a:normAutofit fontScale="70000" lnSpcReduction="20000"/>
          </a:bodyPr>
          <a:lstStyle/>
          <a:p>
            <a:pPr lvl="0"/>
            <a:r>
              <a:rPr lang="en-US" dirty="0" err="1"/>
              <a:t>efecte</a:t>
            </a:r>
            <a:r>
              <a:rPr lang="en-US" dirty="0"/>
              <a:t> </a:t>
            </a:r>
            <a:r>
              <a:rPr lang="en-US" dirty="0" err="1"/>
              <a:t>greu</a:t>
            </a:r>
            <a:r>
              <a:rPr lang="en-US" dirty="0"/>
              <a:t> de </a:t>
            </a:r>
            <a:r>
              <a:rPr lang="en-US" dirty="0" err="1"/>
              <a:t>detectat</a:t>
            </a:r>
            <a:endParaRPr lang="en-US" dirty="0"/>
          </a:p>
          <a:p>
            <a:pPr lvl="0"/>
            <a:r>
              <a:rPr lang="en-US" dirty="0" err="1"/>
              <a:t>statură</a:t>
            </a:r>
            <a:r>
              <a:rPr lang="en-US" dirty="0"/>
              <a:t> mare, </a:t>
            </a:r>
          </a:p>
          <a:p>
            <a:pPr lvl="0"/>
            <a:r>
              <a:rPr lang="en-US" dirty="0"/>
              <a:t>cap mic (</a:t>
            </a:r>
            <a:r>
              <a:rPr lang="en-US" dirty="0" err="1">
                <a:hlinkClick r:id="rId2" tooltip="Microcefalie"/>
              </a:rPr>
              <a:t>microcefalie</a:t>
            </a:r>
            <a:r>
              <a:rPr lang="en-US" dirty="0"/>
              <a:t>), </a:t>
            </a:r>
            <a:r>
              <a:rPr lang="en-US" dirty="0" err="1"/>
              <a:t>dizabilități</a:t>
            </a:r>
            <a:r>
              <a:rPr lang="en-US" dirty="0"/>
              <a:t> de </a:t>
            </a:r>
            <a:r>
              <a:rPr lang="en-US" dirty="0" err="1"/>
              <a:t>vorbire</a:t>
            </a:r>
            <a:r>
              <a:rPr lang="en-US" dirty="0"/>
              <a:t> </a:t>
            </a:r>
            <a:r>
              <a:rPr lang="en-US" dirty="0" err="1"/>
              <a:t>și</a:t>
            </a:r>
            <a:r>
              <a:rPr lang="en-US" dirty="0"/>
              <a:t> </a:t>
            </a:r>
            <a:r>
              <a:rPr lang="en-US" dirty="0" err="1"/>
              <a:t>învățare</a:t>
            </a:r>
            <a:r>
              <a:rPr lang="en-US" dirty="0"/>
              <a:t> a </a:t>
            </a:r>
            <a:r>
              <a:rPr lang="en-US" dirty="0" err="1"/>
              <a:t>limbii</a:t>
            </a:r>
            <a:r>
              <a:rPr lang="en-US" dirty="0"/>
              <a:t>, (d</a:t>
            </a:r>
            <a:r>
              <a:rPr lang="ro-RO"/>
              <a:t>i</a:t>
            </a:r>
            <a:r>
              <a:rPr lang="en-US"/>
              <a:t>slexia</a:t>
            </a:r>
            <a:r>
              <a:rPr lang="en-US" dirty="0"/>
              <a:t>), </a:t>
            </a:r>
          </a:p>
          <a:p>
            <a:pPr lvl="0"/>
            <a:r>
              <a:rPr lang="en-US" dirty="0"/>
              <a:t>tonus muscular slab</a:t>
            </a:r>
          </a:p>
          <a:p>
            <a:pPr lvl="0"/>
            <a:r>
              <a:rPr lang="en-US" dirty="0" err="1"/>
              <a:t>anomaliile</a:t>
            </a:r>
            <a:r>
              <a:rPr lang="en-US" dirty="0"/>
              <a:t> EEG, </a:t>
            </a:r>
          </a:p>
          <a:p>
            <a:pPr lvl="0"/>
            <a:r>
              <a:rPr lang="en-US" dirty="0" err="1"/>
              <a:t>probleme</a:t>
            </a:r>
            <a:r>
              <a:rPr lang="en-US" dirty="0"/>
              <a:t> de </a:t>
            </a:r>
            <a:r>
              <a:rPr lang="en-US" dirty="0" err="1"/>
              <a:t>coordonare</a:t>
            </a:r>
            <a:r>
              <a:rPr lang="en-US" dirty="0"/>
              <a:t> </a:t>
            </a:r>
            <a:r>
              <a:rPr lang="en-US" dirty="0" err="1"/>
              <a:t>motorie</a:t>
            </a:r>
            <a:r>
              <a:rPr lang="en-US" dirty="0"/>
              <a:t>,</a:t>
            </a:r>
          </a:p>
          <a:p>
            <a:pPr lvl="0"/>
            <a:r>
              <a:rPr lang="en-US" dirty="0"/>
              <a:t> </a:t>
            </a:r>
            <a:r>
              <a:rPr lang="en-US" dirty="0" err="1"/>
              <a:t>tulburări</a:t>
            </a:r>
            <a:r>
              <a:rPr lang="en-US" dirty="0"/>
              <a:t> ale </a:t>
            </a:r>
            <a:r>
              <a:rPr lang="en-US" dirty="0" err="1"/>
              <a:t>sistemului</a:t>
            </a:r>
            <a:r>
              <a:rPr lang="en-US" dirty="0"/>
              <a:t> auditive</a:t>
            </a:r>
          </a:p>
          <a:p>
            <a:r>
              <a:rPr lang="en-US" dirty="0" err="1">
                <a:hlinkClick r:id="rId3" tooltip="Scolioză"/>
              </a:rPr>
              <a:t>scolioză</a:t>
            </a:r>
            <a:endParaRPr lang="en-US" dirty="0"/>
          </a:p>
        </p:txBody>
      </p:sp>
      <p:pic>
        <p:nvPicPr>
          <p:cNvPr id="5" name="Content Placeholder 4">
            <a:extLst>
              <a:ext uri="{FF2B5EF4-FFF2-40B4-BE49-F238E27FC236}">
                <a16:creationId xmlns:a16="http://schemas.microsoft.com/office/drawing/2014/main" id="{FBA8DCA5-A0D7-4C8E-8ADB-3EC48631DC0C}"/>
              </a:ext>
            </a:extLst>
          </p:cNvPr>
          <p:cNvPicPr>
            <a:picLocks noGrp="1"/>
          </p:cNvPicPr>
          <p:nvPr>
            <p:ph sz="half" idx="2"/>
          </p:nvPr>
        </p:nvPicPr>
        <p:blipFill>
          <a:blip r:embed="rId4">
            <a:extLst>
              <a:ext uri="{28A0092B-C50C-407E-A947-70E740481C1C}">
                <a14:useLocalDpi xmlns:a14="http://schemas.microsoft.com/office/drawing/2010/main" val="0"/>
              </a:ext>
            </a:extLst>
          </a:blip>
          <a:stretch>
            <a:fillRect/>
          </a:stretch>
        </p:blipFill>
        <p:spPr>
          <a:xfrm>
            <a:off x="4014788" y="314324"/>
            <a:ext cx="2533650" cy="2386014"/>
          </a:xfrm>
          <a:prstGeom prst="rect">
            <a:avLst/>
          </a:prstGeom>
        </p:spPr>
      </p:pic>
      <p:pic>
        <p:nvPicPr>
          <p:cNvPr id="6" name="Picture 5">
            <a:extLst>
              <a:ext uri="{FF2B5EF4-FFF2-40B4-BE49-F238E27FC236}">
                <a16:creationId xmlns:a16="http://schemas.microsoft.com/office/drawing/2014/main" id="{5C9205AF-4D2A-48D7-95F1-758146E6E257}"/>
              </a:ext>
            </a:extLst>
          </p:cNvPr>
          <p:cNvPicPr/>
          <p:nvPr/>
        </p:nvPicPr>
        <p:blipFill rotWithShape="1">
          <a:blip r:embed="rId5">
            <a:extLst>
              <a:ext uri="{28A0092B-C50C-407E-A947-70E740481C1C}">
                <a14:useLocalDpi xmlns:a14="http://schemas.microsoft.com/office/drawing/2010/main" val="0"/>
              </a:ext>
            </a:extLst>
          </a:blip>
          <a:srcRect t="12116"/>
          <a:stretch/>
        </p:blipFill>
        <p:spPr bwMode="auto">
          <a:xfrm>
            <a:off x="5014913" y="2700338"/>
            <a:ext cx="4129087" cy="230028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65328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31522-418C-43C1-BF5E-E008F11553B9}"/>
              </a:ext>
            </a:extLst>
          </p:cNvPr>
          <p:cNvSpPr>
            <a:spLocks noGrp="1"/>
          </p:cNvSpPr>
          <p:nvPr>
            <p:ph type="title"/>
          </p:nvPr>
        </p:nvSpPr>
        <p:spPr>
          <a:xfrm>
            <a:off x="457200" y="205979"/>
            <a:ext cx="8229600" cy="822721"/>
          </a:xfrm>
        </p:spPr>
        <p:txBody>
          <a:bodyPr>
            <a:normAutofit fontScale="90000"/>
          </a:bodyPr>
          <a:lstStyle/>
          <a:p>
            <a:pPr algn="l"/>
            <a:r>
              <a:rPr lang="ro-RO" dirty="0"/>
              <a:t>APLICAȚIE:</a:t>
            </a:r>
            <a:br>
              <a:rPr lang="ro-RO" dirty="0"/>
            </a:br>
            <a:endParaRPr lang="en-US" dirty="0"/>
          </a:p>
        </p:txBody>
      </p:sp>
      <p:pic>
        <p:nvPicPr>
          <p:cNvPr id="6" name="Content Placeholder 5">
            <a:extLst>
              <a:ext uri="{FF2B5EF4-FFF2-40B4-BE49-F238E27FC236}">
                <a16:creationId xmlns:a16="http://schemas.microsoft.com/office/drawing/2014/main" id="{ED518C4F-9F5F-433E-B193-49A2CD330C01}"/>
              </a:ext>
            </a:extLst>
          </p:cNvPr>
          <p:cNvPicPr>
            <a:picLocks noGrp="1" noChangeAspect="1"/>
          </p:cNvPicPr>
          <p:nvPr>
            <p:ph sz="half" idx="1"/>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029200" y="1851421"/>
            <a:ext cx="3905250" cy="3317114"/>
          </a:xfrm>
          <a:ln>
            <a:solidFill>
              <a:schemeClr val="tx1"/>
            </a:solidFill>
          </a:ln>
        </p:spPr>
      </p:pic>
      <p:pic>
        <p:nvPicPr>
          <p:cNvPr id="8" name="Content Placeholder 7">
            <a:extLst>
              <a:ext uri="{FF2B5EF4-FFF2-40B4-BE49-F238E27FC236}">
                <a16:creationId xmlns:a16="http://schemas.microsoft.com/office/drawing/2014/main" id="{DD88C58A-7382-46D7-BE78-86CF025291B9}"/>
              </a:ext>
            </a:extLst>
          </p:cNvPr>
          <p:cNvPicPr>
            <a:picLocks noGrp="1" noChangeAspect="1"/>
          </p:cNvPicPr>
          <p:nvPr>
            <p:ph sz="half" idx="2"/>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57201" y="1851421"/>
            <a:ext cx="3657600" cy="3317114"/>
          </a:xfrm>
          <a:ln>
            <a:solidFill>
              <a:schemeClr val="tx1"/>
            </a:solidFill>
          </a:ln>
        </p:spPr>
      </p:pic>
      <p:sp>
        <p:nvSpPr>
          <p:cNvPr id="9" name="TextBox 8">
            <a:extLst>
              <a:ext uri="{FF2B5EF4-FFF2-40B4-BE49-F238E27FC236}">
                <a16:creationId xmlns:a16="http://schemas.microsoft.com/office/drawing/2014/main" id="{418F148D-CD30-48EE-A1CF-51376E7C7645}"/>
              </a:ext>
            </a:extLst>
          </p:cNvPr>
          <p:cNvSpPr txBox="1"/>
          <p:nvPr/>
        </p:nvSpPr>
        <p:spPr>
          <a:xfrm>
            <a:off x="200024" y="617339"/>
            <a:ext cx="6029325" cy="1200329"/>
          </a:xfrm>
          <a:prstGeom prst="rect">
            <a:avLst/>
          </a:prstGeom>
          <a:noFill/>
        </p:spPr>
        <p:txBody>
          <a:bodyPr wrap="square" rtlCol="0">
            <a:spAutoFit/>
          </a:bodyPr>
          <a:lstStyle/>
          <a:p>
            <a:r>
              <a:rPr lang="ro-RO" b="1" dirty="0"/>
              <a:t>-Analizați comparativ imaginile de mai jos. Una dintre ele ilustrează o anomalie genetică. Identificați tipul mutației care a deteminat apariția maladiei și precizați două caracteristici ale indivizilor afectați.</a:t>
            </a:r>
            <a:endParaRPr lang="en-US" b="1" dirty="0"/>
          </a:p>
        </p:txBody>
      </p:sp>
      <p:sp>
        <p:nvSpPr>
          <p:cNvPr id="10" name="TextBox 9">
            <a:extLst>
              <a:ext uri="{FF2B5EF4-FFF2-40B4-BE49-F238E27FC236}">
                <a16:creationId xmlns:a16="http://schemas.microsoft.com/office/drawing/2014/main" id="{4102C4F0-8378-4DCA-9070-1A6D3031C30B}"/>
              </a:ext>
            </a:extLst>
          </p:cNvPr>
          <p:cNvSpPr txBox="1"/>
          <p:nvPr/>
        </p:nvSpPr>
        <p:spPr>
          <a:xfrm>
            <a:off x="0" y="1851421"/>
            <a:ext cx="457200" cy="377607"/>
          </a:xfrm>
          <a:prstGeom prst="rect">
            <a:avLst/>
          </a:prstGeom>
          <a:noFill/>
        </p:spPr>
        <p:txBody>
          <a:bodyPr wrap="square" rtlCol="0">
            <a:spAutoFit/>
          </a:bodyPr>
          <a:lstStyle/>
          <a:p>
            <a:r>
              <a:rPr lang="ro-RO" dirty="0"/>
              <a:t>a.</a:t>
            </a:r>
            <a:endParaRPr lang="en-US" dirty="0"/>
          </a:p>
        </p:txBody>
      </p:sp>
      <p:sp>
        <p:nvSpPr>
          <p:cNvPr id="11" name="TextBox 10">
            <a:extLst>
              <a:ext uri="{FF2B5EF4-FFF2-40B4-BE49-F238E27FC236}">
                <a16:creationId xmlns:a16="http://schemas.microsoft.com/office/drawing/2014/main" id="{94171BC7-65FB-4411-9B9E-C33151FAC298}"/>
              </a:ext>
            </a:extLst>
          </p:cNvPr>
          <p:cNvSpPr txBox="1"/>
          <p:nvPr/>
        </p:nvSpPr>
        <p:spPr>
          <a:xfrm>
            <a:off x="4648201" y="1934020"/>
            <a:ext cx="457200" cy="379126"/>
          </a:xfrm>
          <a:prstGeom prst="rect">
            <a:avLst/>
          </a:prstGeom>
          <a:noFill/>
        </p:spPr>
        <p:txBody>
          <a:bodyPr wrap="square" rtlCol="0">
            <a:spAutoFit/>
          </a:bodyPr>
          <a:lstStyle/>
          <a:p>
            <a:r>
              <a:rPr lang="ro-RO" dirty="0"/>
              <a:t>b.</a:t>
            </a:r>
            <a:endParaRPr lang="en-US" dirty="0"/>
          </a:p>
        </p:txBody>
      </p:sp>
    </p:spTree>
    <p:extLst>
      <p:ext uri="{BB962C8B-B14F-4D97-AF65-F5344CB8AC3E}">
        <p14:creationId xmlns:p14="http://schemas.microsoft.com/office/powerpoint/2010/main" val="1444072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31522-418C-43C1-BF5E-E008F11553B9}"/>
              </a:ext>
            </a:extLst>
          </p:cNvPr>
          <p:cNvSpPr>
            <a:spLocks noGrp="1"/>
          </p:cNvSpPr>
          <p:nvPr>
            <p:ph type="title"/>
          </p:nvPr>
        </p:nvSpPr>
        <p:spPr>
          <a:xfrm>
            <a:off x="457200" y="205979"/>
            <a:ext cx="8229600" cy="822721"/>
          </a:xfrm>
        </p:spPr>
        <p:txBody>
          <a:bodyPr>
            <a:normAutofit fontScale="90000"/>
          </a:bodyPr>
          <a:lstStyle/>
          <a:p>
            <a:pPr algn="l"/>
            <a:r>
              <a:rPr lang="ro-RO" dirty="0"/>
              <a:t>Soluție:</a:t>
            </a:r>
            <a:br>
              <a:rPr lang="ro-RO" dirty="0"/>
            </a:br>
            <a:endParaRPr lang="en-US" dirty="0"/>
          </a:p>
        </p:txBody>
      </p:sp>
      <p:pic>
        <p:nvPicPr>
          <p:cNvPr id="6" name="Content Placeholder 5">
            <a:extLst>
              <a:ext uri="{FF2B5EF4-FFF2-40B4-BE49-F238E27FC236}">
                <a16:creationId xmlns:a16="http://schemas.microsoft.com/office/drawing/2014/main" id="{ED518C4F-9F5F-433E-B193-49A2CD330C01}"/>
              </a:ext>
            </a:extLst>
          </p:cNvPr>
          <p:cNvPicPr>
            <a:picLocks noGrp="1" noChangeAspect="1"/>
          </p:cNvPicPr>
          <p:nvPr>
            <p:ph sz="half" idx="1"/>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848100" y="1028700"/>
            <a:ext cx="3048000" cy="2557225"/>
          </a:xfrm>
          <a:ln>
            <a:solidFill>
              <a:schemeClr val="tx1"/>
            </a:solidFill>
          </a:ln>
        </p:spPr>
      </p:pic>
      <p:pic>
        <p:nvPicPr>
          <p:cNvPr id="8" name="Content Placeholder 7">
            <a:extLst>
              <a:ext uri="{FF2B5EF4-FFF2-40B4-BE49-F238E27FC236}">
                <a16:creationId xmlns:a16="http://schemas.microsoft.com/office/drawing/2014/main" id="{DD88C58A-7382-46D7-BE78-86CF025291B9}"/>
              </a:ext>
            </a:extLst>
          </p:cNvPr>
          <p:cNvPicPr>
            <a:picLocks noGrp="1" noChangeAspect="1"/>
          </p:cNvPicPr>
          <p:nvPr>
            <p:ph sz="half" idx="2"/>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19100" y="1055846"/>
            <a:ext cx="2789780" cy="2530079"/>
          </a:xfrm>
          <a:ln>
            <a:solidFill>
              <a:schemeClr val="tx1"/>
            </a:solidFill>
          </a:ln>
        </p:spPr>
      </p:pic>
      <p:sp>
        <p:nvSpPr>
          <p:cNvPr id="10" name="TextBox 9">
            <a:extLst>
              <a:ext uri="{FF2B5EF4-FFF2-40B4-BE49-F238E27FC236}">
                <a16:creationId xmlns:a16="http://schemas.microsoft.com/office/drawing/2014/main" id="{4102C4F0-8378-4DCA-9070-1A6D3031C30B}"/>
              </a:ext>
            </a:extLst>
          </p:cNvPr>
          <p:cNvSpPr txBox="1"/>
          <p:nvPr/>
        </p:nvSpPr>
        <p:spPr>
          <a:xfrm>
            <a:off x="0" y="1851421"/>
            <a:ext cx="457200" cy="377607"/>
          </a:xfrm>
          <a:prstGeom prst="rect">
            <a:avLst/>
          </a:prstGeom>
          <a:noFill/>
        </p:spPr>
        <p:txBody>
          <a:bodyPr wrap="square" rtlCol="0">
            <a:spAutoFit/>
          </a:bodyPr>
          <a:lstStyle/>
          <a:p>
            <a:r>
              <a:rPr lang="ro-RO" dirty="0"/>
              <a:t>a.</a:t>
            </a:r>
            <a:endParaRPr lang="en-US" dirty="0"/>
          </a:p>
        </p:txBody>
      </p:sp>
      <p:sp>
        <p:nvSpPr>
          <p:cNvPr id="11" name="TextBox 10">
            <a:extLst>
              <a:ext uri="{FF2B5EF4-FFF2-40B4-BE49-F238E27FC236}">
                <a16:creationId xmlns:a16="http://schemas.microsoft.com/office/drawing/2014/main" id="{94171BC7-65FB-4411-9B9E-C33151FAC298}"/>
              </a:ext>
            </a:extLst>
          </p:cNvPr>
          <p:cNvSpPr txBox="1"/>
          <p:nvPr/>
        </p:nvSpPr>
        <p:spPr>
          <a:xfrm>
            <a:off x="4648201" y="1934020"/>
            <a:ext cx="457200" cy="379126"/>
          </a:xfrm>
          <a:prstGeom prst="rect">
            <a:avLst/>
          </a:prstGeom>
          <a:noFill/>
        </p:spPr>
        <p:txBody>
          <a:bodyPr wrap="square" rtlCol="0">
            <a:spAutoFit/>
          </a:bodyPr>
          <a:lstStyle/>
          <a:p>
            <a:r>
              <a:rPr lang="ro-RO" dirty="0"/>
              <a:t>.</a:t>
            </a:r>
            <a:endParaRPr lang="en-US" dirty="0"/>
          </a:p>
        </p:txBody>
      </p:sp>
      <p:sp>
        <p:nvSpPr>
          <p:cNvPr id="3" name="Rectangle 2">
            <a:extLst>
              <a:ext uri="{FF2B5EF4-FFF2-40B4-BE49-F238E27FC236}">
                <a16:creationId xmlns:a16="http://schemas.microsoft.com/office/drawing/2014/main" id="{4C031152-76E7-4F6E-800E-D6F77D37C5AB}"/>
              </a:ext>
            </a:extLst>
          </p:cNvPr>
          <p:cNvSpPr/>
          <p:nvPr/>
        </p:nvSpPr>
        <p:spPr>
          <a:xfrm>
            <a:off x="3466708" y="1749354"/>
            <a:ext cx="364202" cy="369332"/>
          </a:xfrm>
          <a:prstGeom prst="rect">
            <a:avLst/>
          </a:prstGeom>
        </p:spPr>
        <p:txBody>
          <a:bodyPr wrap="none">
            <a:spAutoFit/>
          </a:bodyPr>
          <a:lstStyle/>
          <a:p>
            <a:r>
              <a:rPr lang="ro-RO" dirty="0"/>
              <a:t>b.</a:t>
            </a:r>
            <a:endParaRPr lang="en-US" dirty="0"/>
          </a:p>
        </p:txBody>
      </p:sp>
      <p:sp>
        <p:nvSpPr>
          <p:cNvPr id="4" name="TextBox 3">
            <a:extLst>
              <a:ext uri="{FF2B5EF4-FFF2-40B4-BE49-F238E27FC236}">
                <a16:creationId xmlns:a16="http://schemas.microsoft.com/office/drawing/2014/main" id="{14B777B5-63E9-4188-AE9C-2F0A79D4E36A}"/>
              </a:ext>
            </a:extLst>
          </p:cNvPr>
          <p:cNvSpPr txBox="1"/>
          <p:nvPr/>
        </p:nvSpPr>
        <p:spPr>
          <a:xfrm>
            <a:off x="419100" y="4000500"/>
            <a:ext cx="8267700" cy="1477328"/>
          </a:xfrm>
          <a:prstGeom prst="rect">
            <a:avLst/>
          </a:prstGeom>
          <a:noFill/>
        </p:spPr>
        <p:txBody>
          <a:bodyPr wrap="square" rtlCol="0">
            <a:spAutoFit/>
          </a:bodyPr>
          <a:lstStyle/>
          <a:p>
            <a:r>
              <a:rPr lang="ro-RO" dirty="0"/>
              <a:t>Figura b. reprezintă cariotipul caracteristic persoanelor afectate de sindromul Turner.</a:t>
            </a:r>
          </a:p>
          <a:p>
            <a:r>
              <a:rPr lang="ro-RO" dirty="0"/>
              <a:t>Tipul mutației: aneuploidie heterozomală (monosomia OX)</a:t>
            </a:r>
          </a:p>
          <a:p>
            <a:pPr lvl="0"/>
            <a:r>
              <a:rPr lang="ro-RO" dirty="0"/>
              <a:t>Carcateristici: </a:t>
            </a:r>
            <a:r>
              <a:rPr lang="en-US" dirty="0" err="1"/>
              <a:t>față</a:t>
            </a:r>
            <a:r>
              <a:rPr lang="en-US" dirty="0"/>
              <a:t> </a:t>
            </a:r>
            <a:r>
              <a:rPr lang="en-US" dirty="0" err="1"/>
              <a:t>bătrânicioasă</a:t>
            </a:r>
            <a:r>
              <a:rPr lang="ro-RO" dirty="0"/>
              <a:t>;  </a:t>
            </a:r>
            <a:r>
              <a:rPr lang="en-US" dirty="0" err="1"/>
              <a:t>gât</a:t>
            </a:r>
            <a:r>
              <a:rPr lang="en-US" dirty="0"/>
              <a:t> </a:t>
            </a:r>
            <a:r>
              <a:rPr lang="en-US" dirty="0" err="1"/>
              <a:t>scurt</a:t>
            </a:r>
            <a:r>
              <a:rPr lang="en-US" dirty="0"/>
              <a:t> </a:t>
            </a:r>
            <a:r>
              <a:rPr lang="en-US" dirty="0" err="1"/>
              <a:t>și</a:t>
            </a:r>
            <a:r>
              <a:rPr lang="en-US" dirty="0"/>
              <a:t> </a:t>
            </a:r>
            <a:r>
              <a:rPr lang="en-US" dirty="0" err="1"/>
              <a:t>gros</a:t>
            </a:r>
            <a:endParaRPr lang="en-US" dirty="0"/>
          </a:p>
          <a:p>
            <a:endParaRPr lang="ro-RO" dirty="0"/>
          </a:p>
          <a:p>
            <a:endParaRPr lang="en-US" dirty="0"/>
          </a:p>
        </p:txBody>
      </p:sp>
    </p:spTree>
    <p:extLst>
      <p:ext uri="{BB962C8B-B14F-4D97-AF65-F5344CB8AC3E}">
        <p14:creationId xmlns:p14="http://schemas.microsoft.com/office/powerpoint/2010/main" val="10720085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5E449-0E4E-430D-99D6-09768E1DB57F}"/>
              </a:ext>
            </a:extLst>
          </p:cNvPr>
          <p:cNvSpPr>
            <a:spLocks noGrp="1"/>
          </p:cNvSpPr>
          <p:nvPr>
            <p:ph type="title"/>
          </p:nvPr>
        </p:nvSpPr>
        <p:spPr>
          <a:xfrm>
            <a:off x="0" y="229785"/>
            <a:ext cx="8093365" cy="763525"/>
          </a:xfrm>
        </p:spPr>
        <p:txBody>
          <a:bodyPr/>
          <a:lstStyle/>
          <a:p>
            <a:r>
              <a:rPr lang="en-US" b="1" dirty="0">
                <a:effectLst/>
              </a:rPr>
              <a:t>2. MALADII CROMOZOMALE</a:t>
            </a:r>
            <a:endParaRPr lang="en-US" dirty="0"/>
          </a:p>
        </p:txBody>
      </p:sp>
      <p:sp>
        <p:nvSpPr>
          <p:cNvPr id="3" name="Text Placeholder 2">
            <a:extLst>
              <a:ext uri="{FF2B5EF4-FFF2-40B4-BE49-F238E27FC236}">
                <a16:creationId xmlns:a16="http://schemas.microsoft.com/office/drawing/2014/main" id="{BA26C8FC-1F49-49CE-BA03-19E91CAA7969}"/>
              </a:ext>
            </a:extLst>
          </p:cNvPr>
          <p:cNvSpPr>
            <a:spLocks noGrp="1"/>
          </p:cNvSpPr>
          <p:nvPr>
            <p:ph type="body" idx="1"/>
          </p:nvPr>
        </p:nvSpPr>
        <p:spPr/>
        <p:txBody>
          <a:bodyPr/>
          <a:lstStyle/>
          <a:p>
            <a:r>
              <a:rPr lang="en-US" dirty="0" err="1"/>
              <a:t>Sindromul</a:t>
            </a:r>
            <a:r>
              <a:rPr lang="en-US" dirty="0"/>
              <a:t> „</a:t>
            </a:r>
            <a:r>
              <a:rPr lang="en-US" i="1" dirty="0"/>
              <a:t>cri du chat</a:t>
            </a:r>
            <a:r>
              <a:rPr lang="en-US" dirty="0"/>
              <a:t>” </a:t>
            </a:r>
          </a:p>
          <a:p>
            <a:endParaRPr lang="en-US" dirty="0"/>
          </a:p>
        </p:txBody>
      </p:sp>
      <p:sp>
        <p:nvSpPr>
          <p:cNvPr id="4" name="Content Placeholder 3">
            <a:extLst>
              <a:ext uri="{FF2B5EF4-FFF2-40B4-BE49-F238E27FC236}">
                <a16:creationId xmlns:a16="http://schemas.microsoft.com/office/drawing/2014/main" id="{44F759DF-16FF-4CEF-B6B1-4EF5500D7A6D}"/>
              </a:ext>
            </a:extLst>
          </p:cNvPr>
          <p:cNvSpPr>
            <a:spLocks noGrp="1"/>
          </p:cNvSpPr>
          <p:nvPr>
            <p:ph sz="half" idx="2"/>
          </p:nvPr>
        </p:nvSpPr>
        <p:spPr>
          <a:xfrm>
            <a:off x="138223" y="1701209"/>
            <a:ext cx="4424096" cy="2658753"/>
          </a:xfrm>
        </p:spPr>
        <p:txBody>
          <a:bodyPr>
            <a:normAutofit fontScale="92500" lnSpcReduction="20000"/>
          </a:bodyPr>
          <a:lstStyle/>
          <a:p>
            <a:pPr lvl="0" algn="l"/>
            <a:r>
              <a:rPr lang="en-US" dirty="0" err="1"/>
              <a:t>cea</a:t>
            </a:r>
            <a:r>
              <a:rPr lang="en-US" dirty="0"/>
              <a:t> </a:t>
            </a:r>
            <a:r>
              <a:rPr lang="en-US" dirty="0" err="1"/>
              <a:t>mai</a:t>
            </a:r>
            <a:r>
              <a:rPr lang="en-US" dirty="0"/>
              <a:t> </a:t>
            </a:r>
            <a:r>
              <a:rPr lang="en-US" dirty="0" err="1"/>
              <a:t>cunoscută</a:t>
            </a:r>
            <a:endParaRPr lang="en-US" dirty="0"/>
          </a:p>
          <a:p>
            <a:pPr lvl="0" algn="l"/>
            <a:r>
              <a:rPr lang="ro-RO" dirty="0"/>
              <a:t>d</a:t>
            </a:r>
            <a:r>
              <a:rPr lang="en-US" dirty="0" err="1"/>
              <a:t>ele</a:t>
            </a:r>
            <a:r>
              <a:rPr lang="ro-RO" dirty="0"/>
              <a:t>ț</a:t>
            </a:r>
            <a:r>
              <a:rPr lang="en-US" dirty="0" err="1"/>
              <a:t>ia</a:t>
            </a:r>
            <a:r>
              <a:rPr lang="en-US" dirty="0"/>
              <a:t> </a:t>
            </a:r>
            <a:r>
              <a:rPr lang="en-US" dirty="0" err="1"/>
              <a:t>parțială</a:t>
            </a:r>
            <a:r>
              <a:rPr lang="en-US" dirty="0"/>
              <a:t> a </a:t>
            </a:r>
            <a:r>
              <a:rPr lang="en-US" dirty="0" err="1"/>
              <a:t>brațului</a:t>
            </a:r>
            <a:r>
              <a:rPr lang="en-US" dirty="0"/>
              <a:t> </a:t>
            </a:r>
            <a:r>
              <a:rPr lang="en-US" dirty="0" err="1"/>
              <a:t>scurt</a:t>
            </a:r>
            <a:r>
              <a:rPr lang="en-US" dirty="0"/>
              <a:t> a </a:t>
            </a:r>
            <a:r>
              <a:rPr lang="en-US" dirty="0" err="1"/>
              <a:t>cromozomului</a:t>
            </a:r>
            <a:r>
              <a:rPr lang="en-US" dirty="0"/>
              <a:t> 5</a:t>
            </a:r>
          </a:p>
          <a:p>
            <a:pPr lvl="0" algn="l"/>
            <a:r>
              <a:rPr lang="en-US" dirty="0" err="1"/>
              <a:t>microcefalie</a:t>
            </a:r>
            <a:endParaRPr lang="en-US" dirty="0"/>
          </a:p>
          <a:p>
            <a:pPr lvl="0" algn="l"/>
            <a:r>
              <a:rPr lang="en-US" dirty="0" err="1"/>
              <a:t>înapoiere</a:t>
            </a:r>
            <a:r>
              <a:rPr lang="en-US" dirty="0"/>
              <a:t> </a:t>
            </a:r>
            <a:r>
              <a:rPr lang="en-US" dirty="0" err="1"/>
              <a:t>mintală</a:t>
            </a:r>
            <a:r>
              <a:rPr lang="en-US" dirty="0"/>
              <a:t> </a:t>
            </a:r>
            <a:r>
              <a:rPr lang="en-US" dirty="0" err="1"/>
              <a:t>gravă</a:t>
            </a:r>
            <a:endParaRPr lang="en-US" dirty="0"/>
          </a:p>
          <a:p>
            <a:pPr lvl="0" algn="l"/>
            <a:r>
              <a:rPr lang="en-US" dirty="0" err="1"/>
              <a:t>întârziere</a:t>
            </a:r>
            <a:r>
              <a:rPr lang="en-US" dirty="0"/>
              <a:t> de </a:t>
            </a:r>
            <a:r>
              <a:rPr lang="en-US" dirty="0" err="1"/>
              <a:t>creștere</a:t>
            </a:r>
            <a:endParaRPr lang="en-US" dirty="0"/>
          </a:p>
          <a:p>
            <a:pPr algn="l"/>
            <a:r>
              <a:rPr lang="en-US" dirty="0" err="1"/>
              <a:t>malformații</a:t>
            </a:r>
            <a:r>
              <a:rPr lang="en-US" dirty="0"/>
              <a:t> </a:t>
            </a:r>
            <a:r>
              <a:rPr lang="en-US" dirty="0" err="1"/>
              <a:t>laringiene</a:t>
            </a:r>
            <a:r>
              <a:rPr lang="en-US" dirty="0"/>
              <a:t> → </a:t>
            </a:r>
            <a:r>
              <a:rPr lang="en-US" dirty="0" err="1"/>
              <a:t>țipăt</a:t>
            </a:r>
            <a:r>
              <a:rPr lang="en-US" dirty="0"/>
              <a:t> </a:t>
            </a:r>
            <a:r>
              <a:rPr lang="en-US" dirty="0" err="1"/>
              <a:t>caracteristic</a:t>
            </a:r>
            <a:endParaRPr lang="en-US" dirty="0"/>
          </a:p>
        </p:txBody>
      </p:sp>
      <p:pic>
        <p:nvPicPr>
          <p:cNvPr id="7" name="Content Placeholder 6">
            <a:extLst>
              <a:ext uri="{FF2B5EF4-FFF2-40B4-BE49-F238E27FC236}">
                <a16:creationId xmlns:a16="http://schemas.microsoft.com/office/drawing/2014/main" id="{CB34B8B7-6DA8-41A1-B292-ABAB116FD343}"/>
              </a:ext>
            </a:extLst>
          </p:cNvPr>
          <p:cNvPicPr>
            <a:picLocks noGrp="1"/>
          </p:cNvPicPr>
          <p:nvPr>
            <p:ph sz="quarter" idx="4"/>
          </p:nvPr>
        </p:nvPicPr>
        <p:blipFill rotWithShape="1">
          <a:blip r:embed="rId2">
            <a:extLst>
              <a:ext uri="{BEBA8EAE-BF5A-486C-A8C5-ECC9F3942E4B}">
                <a14:imgProps xmlns:a14="http://schemas.microsoft.com/office/drawing/2010/main">
                  <a14:imgLayer r:embed="rId3">
                    <a14:imgEffect>
                      <a14:saturation sat="133000"/>
                    </a14:imgEffect>
                  </a14:imgLayer>
                </a14:imgProps>
              </a:ext>
              <a:ext uri="{28A0092B-C50C-407E-A947-70E740481C1C}">
                <a14:useLocalDpi xmlns:a14="http://schemas.microsoft.com/office/drawing/2010/main" val="0"/>
              </a:ext>
            </a:extLst>
          </a:blip>
          <a:srcRect l="65024"/>
          <a:stretch/>
        </p:blipFill>
        <p:spPr bwMode="auto">
          <a:xfrm>
            <a:off x="4401879" y="1987675"/>
            <a:ext cx="1537962" cy="2658753"/>
          </a:xfrm>
          <a:prstGeom prst="rect">
            <a:avLst/>
          </a:prstGeom>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A09C510D-DF47-46C6-946F-75A3406A323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103088" y="1851182"/>
            <a:ext cx="3040912" cy="2889397"/>
          </a:xfrm>
          <a:prstGeom prst="rect">
            <a:avLst/>
          </a:prstGeom>
        </p:spPr>
      </p:pic>
    </p:spTree>
    <p:extLst>
      <p:ext uri="{BB962C8B-B14F-4D97-AF65-F5344CB8AC3E}">
        <p14:creationId xmlns:p14="http://schemas.microsoft.com/office/powerpoint/2010/main" val="106344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9699"/>
            <a:ext cx="5715000" cy="650426"/>
          </a:xfrm>
        </p:spPr>
        <p:txBody>
          <a:bodyPr>
            <a:normAutofit/>
          </a:bodyPr>
          <a:lstStyle/>
          <a:p>
            <a:r>
              <a:rPr lang="en-US" b="1" dirty="0">
                <a:effectLst/>
              </a:rPr>
              <a:t>MALADII GENETICE UMANE</a:t>
            </a:r>
            <a:endParaRPr lang="en-US" dirty="0">
              <a:effectLst/>
            </a:endParaRPr>
          </a:p>
        </p:txBody>
      </p:sp>
      <p:sp>
        <p:nvSpPr>
          <p:cNvPr id="3" name="Content Placeholder 2"/>
          <p:cNvSpPr>
            <a:spLocks noGrp="1"/>
          </p:cNvSpPr>
          <p:nvPr>
            <p:ph idx="1"/>
          </p:nvPr>
        </p:nvSpPr>
        <p:spPr>
          <a:xfrm>
            <a:off x="232229" y="1185863"/>
            <a:ext cx="2925309" cy="3957637"/>
          </a:xfrm>
        </p:spPr>
        <p:txBody>
          <a:bodyPr>
            <a:normAutofit fontScale="62500" lnSpcReduction="20000"/>
          </a:bodyPr>
          <a:lstStyle/>
          <a:p>
            <a:pPr lvl="0"/>
            <a:r>
              <a:rPr lang="ro-RO" sz="3500" dirty="0"/>
              <a:t>Cauzate de </a:t>
            </a:r>
            <a:r>
              <a:rPr lang="ro-RO" sz="3500" b="1" dirty="0"/>
              <a:t>MUTAȚII </a:t>
            </a:r>
            <a:endParaRPr lang="ro-RO" sz="3500" dirty="0"/>
          </a:p>
          <a:p>
            <a:pPr marL="0" lvl="0" indent="0" algn="ctr">
              <a:buNone/>
            </a:pPr>
            <a:r>
              <a:rPr lang="ro-RO" sz="3500" dirty="0"/>
              <a:t>modificări neprogramate în structura și funcția materialului genetic</a:t>
            </a:r>
            <a:endParaRPr lang="en-US" sz="3500" dirty="0"/>
          </a:p>
          <a:p>
            <a:pPr lvl="0"/>
            <a:endParaRPr lang="ro-RO" dirty="0"/>
          </a:p>
          <a:p>
            <a:pPr lvl="0"/>
            <a:endParaRPr lang="ro-RO" dirty="0"/>
          </a:p>
          <a:p>
            <a:pPr lvl="0"/>
            <a:endParaRPr lang="ro-RO" dirty="0"/>
          </a:p>
          <a:p>
            <a:pPr lvl="0"/>
            <a:endParaRPr lang="ro-RO" dirty="0"/>
          </a:p>
          <a:p>
            <a:pPr lvl="0"/>
            <a:endParaRPr lang="ro-RO" dirty="0"/>
          </a:p>
          <a:p>
            <a:pPr lvl="0"/>
            <a:endParaRPr lang="ro-RO" sz="3500" dirty="0"/>
          </a:p>
          <a:p>
            <a:pPr lvl="0"/>
            <a:r>
              <a:rPr lang="en-US" sz="3500" dirty="0"/>
              <a:t>NU </a:t>
            </a:r>
            <a:r>
              <a:rPr lang="en-US" sz="3500" dirty="0" err="1"/>
              <a:t>toate</a:t>
            </a:r>
            <a:r>
              <a:rPr lang="en-US" sz="3500" dirty="0"/>
              <a:t> sunt </a:t>
            </a:r>
            <a:r>
              <a:rPr lang="en-US" sz="3500" dirty="0" err="1"/>
              <a:t>eredi</a:t>
            </a:r>
            <a:r>
              <a:rPr lang="ro-RO" sz="3500" dirty="0"/>
              <a:t>tare</a:t>
            </a:r>
            <a:endParaRPr lang="en-US" sz="3500" dirty="0"/>
          </a:p>
          <a:p>
            <a:endParaRPr lang="en-US" dirty="0"/>
          </a:p>
          <a:p>
            <a:endParaRPr lang="en-US" dirty="0"/>
          </a:p>
        </p:txBody>
      </p:sp>
      <p:graphicFrame>
        <p:nvGraphicFramePr>
          <p:cNvPr id="11" name="Diagram 10">
            <a:extLst>
              <a:ext uri="{FF2B5EF4-FFF2-40B4-BE49-F238E27FC236}">
                <a16:creationId xmlns:a16="http://schemas.microsoft.com/office/drawing/2014/main" id="{0436C998-9BC2-4B10-8279-170EA2280B62}"/>
              </a:ext>
            </a:extLst>
          </p:cNvPr>
          <p:cNvGraphicFramePr/>
          <p:nvPr>
            <p:extLst>
              <p:ext uri="{D42A27DB-BD31-4B8C-83A1-F6EECF244321}">
                <p14:modId xmlns:p14="http://schemas.microsoft.com/office/powerpoint/2010/main" val="785073337"/>
              </p:ext>
            </p:extLst>
          </p:nvPr>
        </p:nvGraphicFramePr>
        <p:xfrm>
          <a:off x="3157539" y="1121683"/>
          <a:ext cx="5986462" cy="40218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330949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5E449-0E4E-430D-99D6-09768E1DB57F}"/>
              </a:ext>
            </a:extLst>
          </p:cNvPr>
          <p:cNvSpPr>
            <a:spLocks noGrp="1"/>
          </p:cNvSpPr>
          <p:nvPr>
            <p:ph type="title"/>
          </p:nvPr>
        </p:nvSpPr>
        <p:spPr>
          <a:xfrm>
            <a:off x="0" y="229785"/>
            <a:ext cx="8093365" cy="763525"/>
          </a:xfrm>
        </p:spPr>
        <p:txBody>
          <a:bodyPr/>
          <a:lstStyle/>
          <a:p>
            <a:r>
              <a:rPr lang="en-US" b="1" dirty="0">
                <a:effectLst/>
              </a:rPr>
              <a:t>2. MALADII CROMOZOMIALE</a:t>
            </a:r>
            <a:endParaRPr lang="en-US" dirty="0"/>
          </a:p>
        </p:txBody>
      </p:sp>
      <p:sp>
        <p:nvSpPr>
          <p:cNvPr id="3" name="Text Placeholder 2">
            <a:extLst>
              <a:ext uri="{FF2B5EF4-FFF2-40B4-BE49-F238E27FC236}">
                <a16:creationId xmlns:a16="http://schemas.microsoft.com/office/drawing/2014/main" id="{BA26C8FC-1F49-49CE-BA03-19E91CAA7969}"/>
              </a:ext>
            </a:extLst>
          </p:cNvPr>
          <p:cNvSpPr>
            <a:spLocks noGrp="1"/>
          </p:cNvSpPr>
          <p:nvPr>
            <p:ph type="body" idx="1"/>
          </p:nvPr>
        </p:nvSpPr>
        <p:spPr/>
        <p:txBody>
          <a:bodyPr/>
          <a:lstStyle/>
          <a:p>
            <a:pPr lvl="0"/>
            <a:r>
              <a:rPr lang="en-US" dirty="0" err="1"/>
              <a:t>Sindromul</a:t>
            </a:r>
            <a:r>
              <a:rPr lang="en-US" dirty="0"/>
              <a:t> „</a:t>
            </a:r>
            <a:r>
              <a:rPr lang="en-US" i="1" dirty="0"/>
              <a:t>Wolf-</a:t>
            </a:r>
            <a:r>
              <a:rPr lang="en-US" i="1" dirty="0" err="1"/>
              <a:t>Hirchhorn</a:t>
            </a:r>
            <a:r>
              <a:rPr lang="en-US" dirty="0"/>
              <a:t>” </a:t>
            </a:r>
          </a:p>
          <a:p>
            <a:endParaRPr lang="en-US" dirty="0"/>
          </a:p>
        </p:txBody>
      </p:sp>
      <p:sp>
        <p:nvSpPr>
          <p:cNvPr id="4" name="Content Placeholder 3">
            <a:extLst>
              <a:ext uri="{FF2B5EF4-FFF2-40B4-BE49-F238E27FC236}">
                <a16:creationId xmlns:a16="http://schemas.microsoft.com/office/drawing/2014/main" id="{44F759DF-16FF-4CEF-B6B1-4EF5500D7A6D}"/>
              </a:ext>
            </a:extLst>
          </p:cNvPr>
          <p:cNvSpPr>
            <a:spLocks noGrp="1"/>
          </p:cNvSpPr>
          <p:nvPr>
            <p:ph sz="half" idx="2"/>
          </p:nvPr>
        </p:nvSpPr>
        <p:spPr>
          <a:xfrm>
            <a:off x="138223" y="1701209"/>
            <a:ext cx="4424096" cy="2658753"/>
          </a:xfrm>
        </p:spPr>
        <p:txBody>
          <a:bodyPr>
            <a:normAutofit fontScale="92500" lnSpcReduction="20000"/>
          </a:bodyPr>
          <a:lstStyle/>
          <a:p>
            <a:pPr lvl="0" algn="l"/>
            <a:r>
              <a:rPr lang="en-US" dirty="0"/>
              <a:t>Dele</a:t>
            </a:r>
            <a:r>
              <a:rPr lang="ro-RO" dirty="0"/>
              <a:t>ț</a:t>
            </a:r>
            <a:r>
              <a:rPr lang="en-US" dirty="0" err="1"/>
              <a:t>ia</a:t>
            </a:r>
            <a:r>
              <a:rPr lang="en-US" dirty="0"/>
              <a:t> </a:t>
            </a:r>
            <a:r>
              <a:rPr lang="en-US" dirty="0" err="1"/>
              <a:t>parțială</a:t>
            </a:r>
            <a:r>
              <a:rPr lang="en-US" dirty="0"/>
              <a:t> a </a:t>
            </a:r>
            <a:r>
              <a:rPr lang="en-US" dirty="0" err="1"/>
              <a:t>brațului</a:t>
            </a:r>
            <a:r>
              <a:rPr lang="en-US" dirty="0"/>
              <a:t> </a:t>
            </a:r>
            <a:r>
              <a:rPr lang="en-US" dirty="0" err="1"/>
              <a:t>scurt</a:t>
            </a:r>
            <a:r>
              <a:rPr lang="en-US" dirty="0"/>
              <a:t> a </a:t>
            </a:r>
            <a:r>
              <a:rPr lang="en-US" dirty="0" err="1"/>
              <a:t>cromozomului</a:t>
            </a:r>
            <a:r>
              <a:rPr lang="en-US" dirty="0"/>
              <a:t> 4</a:t>
            </a:r>
          </a:p>
          <a:p>
            <a:pPr lvl="0" algn="l"/>
            <a:r>
              <a:rPr lang="en-US" dirty="0" err="1"/>
              <a:t>hIpertelorism</a:t>
            </a:r>
            <a:r>
              <a:rPr lang="en-US" dirty="0"/>
              <a:t> (</a:t>
            </a:r>
            <a:r>
              <a:rPr lang="en-US" dirty="0" err="1"/>
              <a:t>distanță</a:t>
            </a:r>
            <a:r>
              <a:rPr lang="en-US" dirty="0"/>
              <a:t> mare </a:t>
            </a:r>
            <a:r>
              <a:rPr lang="en-US" dirty="0" err="1"/>
              <a:t>între</a:t>
            </a:r>
            <a:r>
              <a:rPr lang="en-US" dirty="0"/>
              <a:t> </a:t>
            </a:r>
            <a:r>
              <a:rPr lang="en-US" dirty="0" err="1"/>
              <a:t>ochi</a:t>
            </a:r>
            <a:r>
              <a:rPr lang="en-US" dirty="0"/>
              <a:t>)</a:t>
            </a:r>
          </a:p>
          <a:p>
            <a:pPr lvl="0" algn="l"/>
            <a:r>
              <a:rPr lang="en-US" dirty="0" err="1"/>
              <a:t>înapoiere</a:t>
            </a:r>
            <a:r>
              <a:rPr lang="en-US" dirty="0"/>
              <a:t> </a:t>
            </a:r>
            <a:r>
              <a:rPr lang="en-US" dirty="0" err="1"/>
              <a:t>mintală</a:t>
            </a:r>
            <a:r>
              <a:rPr lang="en-US" dirty="0"/>
              <a:t> </a:t>
            </a:r>
            <a:r>
              <a:rPr lang="en-US" dirty="0" err="1"/>
              <a:t>gravă</a:t>
            </a:r>
            <a:endParaRPr lang="en-US" dirty="0"/>
          </a:p>
          <a:p>
            <a:pPr lvl="0" algn="l"/>
            <a:r>
              <a:rPr lang="en-US" dirty="0" err="1"/>
              <a:t>frecvență</a:t>
            </a:r>
            <a:r>
              <a:rPr lang="en-US" dirty="0"/>
              <a:t> </a:t>
            </a:r>
            <a:r>
              <a:rPr lang="en-US" dirty="0" err="1"/>
              <a:t>dublă</a:t>
            </a:r>
            <a:r>
              <a:rPr lang="en-US" dirty="0"/>
              <a:t> la fete </a:t>
            </a:r>
            <a:r>
              <a:rPr lang="en-US" dirty="0" err="1"/>
              <a:t>față</a:t>
            </a:r>
            <a:r>
              <a:rPr lang="en-US" dirty="0"/>
              <a:t> de </a:t>
            </a:r>
            <a:r>
              <a:rPr lang="en-US" dirty="0" err="1"/>
              <a:t>băieți</a:t>
            </a:r>
            <a:endParaRPr lang="en-US" dirty="0"/>
          </a:p>
          <a:p>
            <a:pPr algn="l"/>
            <a:r>
              <a:rPr lang="en-US" dirty="0" err="1"/>
              <a:t>supraviețuiesc</a:t>
            </a:r>
            <a:r>
              <a:rPr lang="en-US" dirty="0"/>
              <a:t> un nr. </a:t>
            </a:r>
            <a:r>
              <a:rPr lang="en-US" dirty="0" err="1"/>
              <a:t>redus</a:t>
            </a:r>
            <a:r>
              <a:rPr lang="en-US" dirty="0"/>
              <a:t> de ani</a:t>
            </a:r>
          </a:p>
        </p:txBody>
      </p:sp>
      <p:sp>
        <p:nvSpPr>
          <p:cNvPr id="6" name="Content Placeholder 5">
            <a:extLst>
              <a:ext uri="{FF2B5EF4-FFF2-40B4-BE49-F238E27FC236}">
                <a16:creationId xmlns:a16="http://schemas.microsoft.com/office/drawing/2014/main" id="{AD6632D5-CF34-4CA6-AF19-A893AD6E7195}"/>
              </a:ext>
            </a:extLst>
          </p:cNvPr>
          <p:cNvSpPr>
            <a:spLocks noGrp="1"/>
          </p:cNvSpPr>
          <p:nvPr>
            <p:ph sz="quarter" idx="4"/>
          </p:nvPr>
        </p:nvSpPr>
        <p:spPr/>
        <p:txBody>
          <a:bodyPr/>
          <a:lstStyle/>
          <a:p>
            <a:endParaRPr lang="en-US"/>
          </a:p>
        </p:txBody>
      </p:sp>
      <p:pic>
        <p:nvPicPr>
          <p:cNvPr id="9" name="Picture 8">
            <a:extLst>
              <a:ext uri="{FF2B5EF4-FFF2-40B4-BE49-F238E27FC236}">
                <a16:creationId xmlns:a16="http://schemas.microsoft.com/office/drawing/2014/main" id="{1F4C596B-E126-40FD-A4B7-BD205136D26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557252" y="1501785"/>
            <a:ext cx="4424096" cy="2858177"/>
          </a:xfrm>
          <a:prstGeom prst="rect">
            <a:avLst/>
          </a:prstGeom>
        </p:spPr>
      </p:pic>
    </p:spTree>
    <p:extLst>
      <p:ext uri="{BB962C8B-B14F-4D97-AF65-F5344CB8AC3E}">
        <p14:creationId xmlns:p14="http://schemas.microsoft.com/office/powerpoint/2010/main" val="831825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3603C-1B62-4B7D-AAA2-F732A57CAEF6}"/>
              </a:ext>
            </a:extLst>
          </p:cNvPr>
          <p:cNvSpPr>
            <a:spLocks noGrp="1"/>
          </p:cNvSpPr>
          <p:nvPr>
            <p:ph type="title"/>
          </p:nvPr>
        </p:nvSpPr>
        <p:spPr>
          <a:xfrm>
            <a:off x="0" y="36562"/>
            <a:ext cx="4620935" cy="857250"/>
          </a:xfrm>
        </p:spPr>
        <p:txBody>
          <a:bodyPr>
            <a:noAutofit/>
          </a:bodyPr>
          <a:lstStyle/>
          <a:p>
            <a:pPr algn="l"/>
            <a:r>
              <a:rPr lang="en-US" sz="3000" dirty="0"/>
              <a:t>3. </a:t>
            </a:r>
            <a:r>
              <a:rPr lang="en-US" sz="3000" dirty="0" err="1"/>
              <a:t>Maladii</a:t>
            </a:r>
            <a:r>
              <a:rPr lang="en-US" sz="3000" dirty="0"/>
              <a:t> </a:t>
            </a:r>
            <a:r>
              <a:rPr lang="en-US" sz="3000" dirty="0" err="1"/>
              <a:t>metabolice</a:t>
            </a:r>
            <a:r>
              <a:rPr lang="en-US" sz="3000" dirty="0"/>
              <a:t> </a:t>
            </a:r>
            <a:r>
              <a:rPr lang="en-US" sz="3000" dirty="0" err="1"/>
              <a:t>autozomale</a:t>
            </a:r>
            <a:endParaRPr lang="en-US" sz="3000" dirty="0"/>
          </a:p>
        </p:txBody>
      </p:sp>
      <p:graphicFrame>
        <p:nvGraphicFramePr>
          <p:cNvPr id="3" name="Table 3">
            <a:extLst>
              <a:ext uri="{FF2B5EF4-FFF2-40B4-BE49-F238E27FC236}">
                <a16:creationId xmlns:a16="http://schemas.microsoft.com/office/drawing/2014/main" id="{C958DA18-506D-4102-A606-1879343FF94E}"/>
              </a:ext>
            </a:extLst>
          </p:cNvPr>
          <p:cNvGraphicFramePr>
            <a:graphicFrameLocks noGrp="1"/>
          </p:cNvGraphicFramePr>
          <p:nvPr>
            <p:extLst>
              <p:ext uri="{D42A27DB-BD31-4B8C-83A1-F6EECF244321}">
                <p14:modId xmlns:p14="http://schemas.microsoft.com/office/powerpoint/2010/main" val="2498474566"/>
              </p:ext>
            </p:extLst>
          </p:nvPr>
        </p:nvGraphicFramePr>
        <p:xfrm>
          <a:off x="631634" y="892366"/>
          <a:ext cx="7983556" cy="4193534"/>
        </p:xfrm>
        <a:graphic>
          <a:graphicData uri="http://schemas.openxmlformats.org/drawingml/2006/table">
            <a:tbl>
              <a:tblPr firstRow="1" bandRow="1">
                <a:tableStyleId>{8EC20E35-A176-4012-BC5E-935CFFF8708E}</a:tableStyleId>
              </a:tblPr>
              <a:tblGrid>
                <a:gridCol w="1869195">
                  <a:extLst>
                    <a:ext uri="{9D8B030D-6E8A-4147-A177-3AD203B41FA5}">
                      <a16:colId xmlns:a16="http://schemas.microsoft.com/office/drawing/2014/main" val="2920099804"/>
                    </a:ext>
                  </a:extLst>
                </a:gridCol>
                <a:gridCol w="2743200">
                  <a:extLst>
                    <a:ext uri="{9D8B030D-6E8A-4147-A177-3AD203B41FA5}">
                      <a16:colId xmlns:a16="http://schemas.microsoft.com/office/drawing/2014/main" val="116860765"/>
                    </a:ext>
                  </a:extLst>
                </a:gridCol>
                <a:gridCol w="3371161">
                  <a:extLst>
                    <a:ext uri="{9D8B030D-6E8A-4147-A177-3AD203B41FA5}">
                      <a16:colId xmlns:a16="http://schemas.microsoft.com/office/drawing/2014/main" val="3484449170"/>
                    </a:ext>
                  </a:extLst>
                </a:gridCol>
              </a:tblGrid>
              <a:tr h="198304">
                <a:tc>
                  <a:txBody>
                    <a:bodyPr/>
                    <a:lstStyle/>
                    <a:p>
                      <a:pPr marL="342900" marR="0" lvl="0" indent="-342900">
                        <a:lnSpc>
                          <a:spcPct val="107000"/>
                        </a:lnSpc>
                        <a:spcBef>
                          <a:spcPts val="0"/>
                        </a:spcBef>
                        <a:spcAft>
                          <a:spcPts val="0"/>
                        </a:spcAft>
                        <a:buFont typeface="Wingdings" panose="05000000000000000000" pitchFamily="2" charset="2"/>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ENZIMOPATIILE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Cauze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b="1" dirty="0" err="1">
                          <a:effectLst/>
                          <a:latin typeface="Calibri" panose="020F0502020204030204" pitchFamily="34" charset="0"/>
                          <a:ea typeface="Calibri" panose="020F0502020204030204" pitchFamily="34" charset="0"/>
                          <a:cs typeface="Times New Roman" panose="02020603050405020304" pitchFamily="18" charset="0"/>
                        </a:rPr>
                        <a:t>Efecte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0882675"/>
                  </a:ext>
                </a:extLst>
              </a:tr>
              <a:tr h="1041480">
                <a:tc>
                  <a:txBody>
                    <a:bodyPr/>
                    <a:lstStyle/>
                    <a:p>
                      <a:pPr marL="0" marR="0">
                        <a:lnSpc>
                          <a:spcPct val="107000"/>
                        </a:lnSpc>
                        <a:spcBef>
                          <a:spcPts val="0"/>
                        </a:spcBef>
                        <a:spcAft>
                          <a:spcPts val="0"/>
                        </a:spcAft>
                      </a:pP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Galactozemia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07000"/>
                        </a:lnSpc>
                        <a:spcBef>
                          <a:spcPts val="0"/>
                        </a:spcBef>
                        <a:spcAft>
                          <a:spcPts val="0"/>
                        </a:spcAft>
                        <a:buFont typeface="Wingdings" panose="05000000000000000000" pitchFamily="2" charset="2"/>
                        <a:buChar char=""/>
                        <a:tabLst>
                          <a:tab pos="171450" algn="l"/>
                        </a:tabLst>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Incapacitatea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transformării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galactozei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în</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glucoză</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Wingdings" panose="05000000000000000000" pitchFamily="2" charset="2"/>
                        <a:buChar char=""/>
                        <a:tabLst>
                          <a:tab pos="171450" algn="l"/>
                        </a:tabLst>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Inhibarea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metabolismului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glucidic</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Wingdings" panose="05000000000000000000" pitchFamily="2" charset="2"/>
                        <a:buChar char=""/>
                        <a:tabLst>
                          <a:tab pos="171450" algn="l"/>
                        </a:tabLs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5706129"/>
                  </a:ext>
                </a:extLst>
              </a:tr>
              <a:tr h="1081140">
                <a:tc>
                  <a:txBody>
                    <a:bodyPr/>
                    <a:lstStyle/>
                    <a:p>
                      <a:pPr marL="0" marR="0">
                        <a:lnSpc>
                          <a:spcPct val="107000"/>
                        </a:lnSpc>
                        <a:spcBef>
                          <a:spcPts val="0"/>
                        </a:spcBef>
                        <a:spcAft>
                          <a:spcPts val="0"/>
                        </a:spcAft>
                      </a:pP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Fenilcetonuria</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lipsa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enzimei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fenilalaninhidroxilaza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împiedică</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trasnformarea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fenilalaninei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în</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tirozină</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ce</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stă</a:t>
                      </a:r>
                      <a:r>
                        <a:rPr lang="en-US" sz="1600" dirty="0">
                          <a:effectLst/>
                          <a:latin typeface="Calibri" panose="020F0502020204030204" pitchFamily="34" charset="0"/>
                          <a:ea typeface="Calibri" panose="020F0502020204030204" pitchFamily="34" charset="0"/>
                          <a:cs typeface="Times New Roman" panose="02020603050405020304" pitchFamily="18" charset="0"/>
                        </a:rPr>
                        <a:t> la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baza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sintezei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hormonilor</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tiroidieni</a:t>
                      </a:r>
                      <a:r>
                        <a:rPr lang="en-US" sz="16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marR="0" indent="-171450">
                        <a:lnSpc>
                          <a:spcPct val="107000"/>
                        </a:lnSpc>
                        <a:spcBef>
                          <a:spcPts val="0"/>
                        </a:spcBef>
                        <a:spcAft>
                          <a:spcPts val="0"/>
                        </a:spcAft>
                        <a:buFontTx/>
                        <a:buChar char="-"/>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Idioție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Tx/>
                        <a:buNone/>
                      </a:pP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fenilpiruvică</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Tx/>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indent="-171450">
                        <a:lnSpc>
                          <a:spcPct val="107000"/>
                        </a:lnSpc>
                        <a:spcBef>
                          <a:spcPts val="0"/>
                        </a:spcBef>
                        <a:spcAft>
                          <a:spcPts val="0"/>
                        </a:spcAft>
                        <a:buFontTx/>
                        <a:buChar char="-"/>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indent="-171450">
                        <a:lnSpc>
                          <a:spcPct val="107000"/>
                        </a:lnSpc>
                        <a:spcBef>
                          <a:spcPts val="0"/>
                        </a:spcBef>
                        <a:spcAft>
                          <a:spcPts val="0"/>
                        </a:spcAft>
                        <a:buFontTx/>
                        <a:buChar char="-"/>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071534"/>
                  </a:ext>
                </a:extLst>
              </a:tr>
              <a:tr h="899611">
                <a:tc>
                  <a:txBody>
                    <a:bodyPr/>
                    <a:lstStyle/>
                    <a:p>
                      <a:pPr marL="0" marR="0">
                        <a:lnSpc>
                          <a:spcPct val="107000"/>
                        </a:lnSpc>
                        <a:spcBef>
                          <a:spcPts val="0"/>
                        </a:spcBef>
                        <a:spcAft>
                          <a:spcPts val="0"/>
                        </a:spcAft>
                      </a:pP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Albinismul</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Wingdings" panose="05000000000000000000" pitchFamily="2" charset="2"/>
                        <a:buNone/>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Blocarea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enzimei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tirozinaza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a:effectLst/>
                          <a:latin typeface="Calibri" panose="020F0502020204030204" pitchFamily="34" charset="0"/>
                          <a:ea typeface="Calibri" panose="020F0502020204030204" pitchFamily="34" charset="0"/>
                          <a:cs typeface="Calibri" panose="020F0502020204030204" pitchFamily="34"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blocarea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sintezei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pigmentului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melanină</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nSpc>
                          <a:spcPct val="107000"/>
                        </a:lnSpc>
                        <a:spcBef>
                          <a:spcPts val="0"/>
                        </a:spcBef>
                        <a:spcAft>
                          <a:spcPts val="0"/>
                        </a:spcAft>
                        <a:buFont typeface="Wingdings" panose="05000000000000000000" pitchFamily="2" charset="2"/>
                        <a:buChar char=""/>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Depigmentare</a:t>
                      </a:r>
                      <a:r>
                        <a:rPr lang="en-US" sz="1600" dirty="0">
                          <a:effectLst/>
                          <a:latin typeface="Calibri" panose="020F0502020204030204" pitchFamily="34" charset="0"/>
                          <a:ea typeface="Calibri" panose="020F0502020204030204" pitchFamily="34" charset="0"/>
                          <a:cs typeface="Times New Roman" panose="02020603050405020304" pitchFamily="18" charset="0"/>
                        </a:rPr>
                        <a:t> a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părului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tegumentului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ochilor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Wingdings" panose="05000000000000000000" pitchFamily="2" charset="2"/>
                        <a:buChar char=""/>
                      </a:pPr>
                      <a:r>
                        <a:rPr lang="en-US" sz="1600" dirty="0" err="1">
                          <a:effectLst/>
                          <a:latin typeface="Calibri" panose="020F0502020204030204" pitchFamily="34" charset="0"/>
                          <a:ea typeface="Calibri" panose="020F0502020204030204" pitchFamily="34" charset="0"/>
                          <a:cs typeface="Times New Roman" panose="02020603050405020304" pitchFamily="18" charset="0"/>
                        </a:rPr>
                        <a:t>Hipersensibilitate</a:t>
                      </a:r>
                      <a:r>
                        <a:rPr lang="en-US" sz="1600" dirty="0">
                          <a:effectLst/>
                          <a:latin typeface="Calibri" panose="020F0502020204030204" pitchFamily="34" charset="0"/>
                          <a:ea typeface="Calibri" panose="020F0502020204030204" pitchFamily="34" charset="0"/>
                          <a:cs typeface="Times New Roman" panose="02020603050405020304" pitchFamily="18" charset="0"/>
                        </a:rPr>
                        <a:t> la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lumină</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9239405"/>
                  </a:ext>
                </a:extLst>
              </a:tr>
            </a:tbl>
          </a:graphicData>
        </a:graphic>
      </p:graphicFrame>
      <p:pic>
        <p:nvPicPr>
          <p:cNvPr id="5" name="Picture 4">
            <a:extLst>
              <a:ext uri="{FF2B5EF4-FFF2-40B4-BE49-F238E27FC236}">
                <a16:creationId xmlns:a16="http://schemas.microsoft.com/office/drawing/2014/main" id="{9E567BD7-E472-4ACF-AC73-D2E92A048456}"/>
              </a:ext>
            </a:extLst>
          </p:cNvPr>
          <p:cNvPicPr/>
          <p:nvPr/>
        </p:nvPicPr>
        <p:blipFill>
          <a:blip r:embed="rId2">
            <a:extLst>
              <a:ext uri="{28A0092B-C50C-407E-A947-70E740481C1C}">
                <a14:useLocalDpi xmlns:a14="http://schemas.microsoft.com/office/drawing/2010/main" val="0"/>
              </a:ext>
            </a:extLst>
          </a:blip>
          <a:stretch>
            <a:fillRect/>
          </a:stretch>
        </p:blipFill>
        <p:spPr>
          <a:xfrm>
            <a:off x="2710149" y="1227694"/>
            <a:ext cx="2412693" cy="1043844"/>
          </a:xfrm>
          <a:prstGeom prst="rect">
            <a:avLst/>
          </a:prstGeom>
        </p:spPr>
      </p:pic>
      <p:pic>
        <p:nvPicPr>
          <p:cNvPr id="6" name="Picture 5">
            <a:extLst>
              <a:ext uri="{FF2B5EF4-FFF2-40B4-BE49-F238E27FC236}">
                <a16:creationId xmlns:a16="http://schemas.microsoft.com/office/drawing/2014/main" id="{CA8B3B53-9FE1-4A03-8EE5-2FB794E17819}"/>
              </a:ext>
            </a:extLst>
          </p:cNvPr>
          <p:cNvPicPr/>
          <p:nvPr/>
        </p:nvPicPr>
        <p:blipFill rotWithShape="1">
          <a:blip r:embed="rId3" cstate="print">
            <a:extLst>
              <a:ext uri="{BEBA8EAE-BF5A-486C-A8C5-ECC9F3942E4B}">
                <a14:imgProps xmlns:a14="http://schemas.microsoft.com/office/drawing/2010/main">
                  <a14:imgLayer r:embed="rId4">
                    <a14:imgEffect>
                      <a14:saturation sat="193000"/>
                    </a14:imgEffect>
                  </a14:imgLayer>
                </a14:imgProps>
              </a:ext>
              <a:ext uri="{28A0092B-C50C-407E-A947-70E740481C1C}">
                <a14:useLocalDpi xmlns:a14="http://schemas.microsoft.com/office/drawing/2010/main" val="0"/>
              </a:ext>
            </a:extLst>
          </a:blip>
          <a:srcRect l="17710" t="-4104" r="21013" b="2052"/>
          <a:stretch/>
        </p:blipFill>
        <p:spPr bwMode="auto">
          <a:xfrm>
            <a:off x="6686550" y="2406618"/>
            <a:ext cx="1304810" cy="1165030"/>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4DCEC72-A00D-4184-914C-FA2B65BBA45E}"/>
              </a:ext>
            </a:extLst>
          </p:cNvPr>
          <p:cNvPicPr/>
          <p:nvPr/>
        </p:nvPicPr>
        <p:blipFill rotWithShape="1">
          <a:blip r:embed="rId5" cstate="print">
            <a:extLst>
              <a:ext uri="{28A0092B-C50C-407E-A947-70E740481C1C}">
                <a14:useLocalDpi xmlns:a14="http://schemas.microsoft.com/office/drawing/2010/main" val="0"/>
              </a:ext>
            </a:extLst>
          </a:blip>
          <a:srcRect l="16586" t="5409" b="1743"/>
          <a:stretch/>
        </p:blipFill>
        <p:spPr bwMode="auto">
          <a:xfrm>
            <a:off x="878843" y="3856848"/>
            <a:ext cx="1544868" cy="122905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2102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3603C-1B62-4B7D-AAA2-F732A57CAEF6}"/>
              </a:ext>
            </a:extLst>
          </p:cNvPr>
          <p:cNvSpPr>
            <a:spLocks noGrp="1"/>
          </p:cNvSpPr>
          <p:nvPr>
            <p:ph type="title"/>
          </p:nvPr>
        </p:nvSpPr>
        <p:spPr>
          <a:xfrm>
            <a:off x="0" y="36562"/>
            <a:ext cx="4620935" cy="777826"/>
          </a:xfrm>
        </p:spPr>
        <p:txBody>
          <a:bodyPr>
            <a:noAutofit/>
          </a:bodyPr>
          <a:lstStyle/>
          <a:p>
            <a:pPr algn="l"/>
            <a:r>
              <a:rPr lang="en-US" sz="3000" dirty="0"/>
              <a:t>3. </a:t>
            </a:r>
            <a:r>
              <a:rPr lang="en-US" sz="3000" dirty="0" err="1"/>
              <a:t>Maladii</a:t>
            </a:r>
            <a:r>
              <a:rPr lang="en-US" sz="3000" dirty="0"/>
              <a:t> </a:t>
            </a:r>
            <a:r>
              <a:rPr lang="en-US" sz="3000" dirty="0" err="1"/>
              <a:t>metabolice</a:t>
            </a:r>
            <a:r>
              <a:rPr lang="en-US" sz="3000" dirty="0"/>
              <a:t> </a:t>
            </a:r>
            <a:r>
              <a:rPr lang="en-US" sz="3000" dirty="0" err="1"/>
              <a:t>autozomale</a:t>
            </a:r>
            <a:endParaRPr lang="en-US" sz="3000" dirty="0"/>
          </a:p>
        </p:txBody>
      </p:sp>
      <p:graphicFrame>
        <p:nvGraphicFramePr>
          <p:cNvPr id="11" name="Table 11">
            <a:extLst>
              <a:ext uri="{FF2B5EF4-FFF2-40B4-BE49-F238E27FC236}">
                <a16:creationId xmlns:a16="http://schemas.microsoft.com/office/drawing/2014/main" id="{1F77123F-F7D4-4B5D-A60E-9C746F1453FF}"/>
              </a:ext>
            </a:extLst>
          </p:cNvPr>
          <p:cNvGraphicFramePr>
            <a:graphicFrameLocks noGrp="1"/>
          </p:cNvGraphicFramePr>
          <p:nvPr>
            <p:extLst>
              <p:ext uri="{D42A27DB-BD31-4B8C-83A1-F6EECF244321}">
                <p14:modId xmlns:p14="http://schemas.microsoft.com/office/powerpoint/2010/main" val="1743925614"/>
              </p:ext>
            </p:extLst>
          </p:nvPr>
        </p:nvGraphicFramePr>
        <p:xfrm>
          <a:off x="220933" y="1170790"/>
          <a:ext cx="8702134" cy="3685131"/>
        </p:xfrm>
        <a:graphic>
          <a:graphicData uri="http://schemas.openxmlformats.org/drawingml/2006/table">
            <a:tbl>
              <a:tblPr firstRow="1" bandRow="1">
                <a:tableStyleId>{5C22544A-7EE6-4342-B048-85BDC9FD1C3A}</a:tableStyleId>
              </a:tblPr>
              <a:tblGrid>
                <a:gridCol w="3208067">
                  <a:extLst>
                    <a:ext uri="{9D8B030D-6E8A-4147-A177-3AD203B41FA5}">
                      <a16:colId xmlns:a16="http://schemas.microsoft.com/office/drawing/2014/main" val="1702669304"/>
                    </a:ext>
                  </a:extLst>
                </a:gridCol>
                <a:gridCol w="2571750">
                  <a:extLst>
                    <a:ext uri="{9D8B030D-6E8A-4147-A177-3AD203B41FA5}">
                      <a16:colId xmlns:a16="http://schemas.microsoft.com/office/drawing/2014/main" val="1960472709"/>
                    </a:ext>
                  </a:extLst>
                </a:gridCol>
                <a:gridCol w="2922317">
                  <a:extLst>
                    <a:ext uri="{9D8B030D-6E8A-4147-A177-3AD203B41FA5}">
                      <a16:colId xmlns:a16="http://schemas.microsoft.com/office/drawing/2014/main" val="2821446590"/>
                    </a:ext>
                  </a:extLst>
                </a:gridCol>
              </a:tblGrid>
              <a:tr h="520651">
                <a:tc>
                  <a:txBody>
                    <a:bodyPr/>
                    <a:lstStyle/>
                    <a:p>
                      <a:pPr marL="0" marR="0" algn="ctr">
                        <a:lnSpc>
                          <a:spcPct val="107000"/>
                        </a:lnSpc>
                        <a:spcBef>
                          <a:spcPts val="0"/>
                        </a:spcBef>
                        <a:spcAft>
                          <a:spcPts val="0"/>
                        </a:spcAft>
                      </a:pPr>
                      <a:r>
                        <a:rPr lang="en-US" sz="1800" b="1" dirty="0" err="1">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Cretinismul</a:t>
                      </a:r>
                      <a:r>
                        <a:rPr lang="en-US" sz="1800" b="1"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 sporadic cu </a:t>
                      </a:r>
                      <a:r>
                        <a:rPr lang="en-US" sz="1800" b="1" dirty="0" err="1">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gușă</a:t>
                      </a:r>
                      <a:endParaRPr lang="en-US" sz="1800" b="1"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07000"/>
                        </a:lnSpc>
                        <a:spcBef>
                          <a:spcPts val="0"/>
                        </a:spcBef>
                        <a:spcAft>
                          <a:spcPts val="0"/>
                        </a:spcAft>
                      </a:pPr>
                      <a:r>
                        <a:rPr lang="ro-RO" sz="1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Polidactilie</a:t>
                      </a:r>
                      <a:endParaRPr lang="en-US" sz="1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07000"/>
                        </a:lnSpc>
                        <a:spcBef>
                          <a:spcPts val="0"/>
                        </a:spcBef>
                        <a:spcAft>
                          <a:spcPts val="0"/>
                        </a:spcAft>
                      </a:pPr>
                      <a:r>
                        <a:rPr lang="ro-RO" sz="1800" b="1"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Sindactilie</a:t>
                      </a:r>
                    </a:p>
                    <a:p>
                      <a:pPr marL="0" marR="0" algn="ctr">
                        <a:lnSpc>
                          <a:spcPct val="107000"/>
                        </a:lnSpc>
                        <a:spcBef>
                          <a:spcPts val="0"/>
                        </a:spcBef>
                        <a:spcAft>
                          <a:spcPts val="0"/>
                        </a:spcAft>
                      </a:pPr>
                      <a:endParaRPr lang="en-US" sz="1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2654466016"/>
                  </a:ext>
                </a:extLst>
              </a:tr>
              <a:tr h="257045">
                <a:tc>
                  <a:txBody>
                    <a:bodyPr/>
                    <a:lstStyle/>
                    <a:p>
                      <a:pPr marL="0" marR="0" lvl="0" indent="0">
                        <a:lnSpc>
                          <a:spcPct val="107000"/>
                        </a:lnSpc>
                        <a:spcBef>
                          <a:spcPts val="0"/>
                        </a:spcBef>
                        <a:spcAft>
                          <a:spcPts val="0"/>
                        </a:spcAft>
                        <a:buFont typeface="Wingdings" panose="05000000000000000000" pitchFamily="2" charset="2"/>
                        <a:buNone/>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Lipsa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enzimei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asigură</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transformatrea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tirozinei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în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tiroxină</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hormon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tiroidian</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sz="1800" dirty="0"/>
                    </a:p>
                  </a:txBody>
                  <a:tcPr marL="60937" marR="60937" marT="84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o-RO" sz="1800" dirty="0"/>
                        <a:t>Prezența unor degete suplimentare</a:t>
                      </a:r>
                      <a:endParaRPr lang="en-US" sz="1800" dirty="0"/>
                    </a:p>
                  </a:txBody>
                  <a:tcPr marL="60937" marR="60937" marT="84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o-RO" sz="1800" dirty="0"/>
                        <a:t>Fuzionarea cutanată sau osoasă a unor degete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5706121"/>
                  </a:ext>
                </a:extLst>
              </a:tr>
              <a:tr h="685825">
                <a:tc>
                  <a:txBody>
                    <a:bodyPr/>
                    <a:lstStyle/>
                    <a:p>
                      <a:endParaRPr lang="ro-RO" dirty="0"/>
                    </a:p>
                    <a:p>
                      <a:endParaRPr lang="ro-RO" dirty="0"/>
                    </a:p>
                    <a:p>
                      <a:endParaRPr lang="ro-RO" dirty="0"/>
                    </a:p>
                    <a:p>
                      <a:endParaRPr lang="ro-RO" dirty="0"/>
                    </a:p>
                    <a:p>
                      <a:endParaRPr lang="ro-RO" dirty="0"/>
                    </a:p>
                    <a:p>
                      <a:endParaRPr lang="en-US" dirty="0"/>
                    </a:p>
                  </a:txBody>
                  <a:tcPr marL="60937" marR="60937" marT="84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marL="60937" marR="60937" marT="84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4247577"/>
                  </a:ext>
                </a:extLst>
              </a:tr>
            </a:tbl>
          </a:graphicData>
        </a:graphic>
      </p:graphicFrame>
      <p:pic>
        <p:nvPicPr>
          <p:cNvPr id="13" name="Picture 12">
            <a:extLst>
              <a:ext uri="{FF2B5EF4-FFF2-40B4-BE49-F238E27FC236}">
                <a16:creationId xmlns:a16="http://schemas.microsoft.com/office/drawing/2014/main" id="{5B4019FA-31C5-4AB0-8FB1-5EA6F0BED61C}"/>
              </a:ext>
            </a:extLst>
          </p:cNvPr>
          <p:cNvPicPr/>
          <p:nvPr/>
        </p:nvPicPr>
        <p:blipFill>
          <a:blip r:embed="rId2">
            <a:extLst>
              <a:ext uri="{28A0092B-C50C-407E-A947-70E740481C1C}">
                <a14:useLocalDpi xmlns:a14="http://schemas.microsoft.com/office/drawing/2010/main" val="0"/>
              </a:ext>
            </a:extLst>
          </a:blip>
          <a:stretch>
            <a:fillRect/>
          </a:stretch>
        </p:blipFill>
        <p:spPr>
          <a:xfrm>
            <a:off x="308848" y="3258548"/>
            <a:ext cx="2960600" cy="1500185"/>
          </a:xfrm>
          <a:prstGeom prst="rect">
            <a:avLst/>
          </a:prstGeom>
        </p:spPr>
      </p:pic>
      <p:pic>
        <p:nvPicPr>
          <p:cNvPr id="17" name="Picture 16">
            <a:extLst>
              <a:ext uri="{FF2B5EF4-FFF2-40B4-BE49-F238E27FC236}">
                <a16:creationId xmlns:a16="http://schemas.microsoft.com/office/drawing/2014/main" id="{CB87DC92-9917-4802-9312-806EEF75C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887" y="3194788"/>
            <a:ext cx="2434737" cy="1534374"/>
          </a:xfrm>
          <a:prstGeom prst="rect">
            <a:avLst/>
          </a:prstGeom>
        </p:spPr>
      </p:pic>
      <p:pic>
        <p:nvPicPr>
          <p:cNvPr id="19" name="Picture 18">
            <a:extLst>
              <a:ext uri="{FF2B5EF4-FFF2-40B4-BE49-F238E27FC236}">
                <a16:creationId xmlns:a16="http://schemas.microsoft.com/office/drawing/2014/main" id="{88A5298C-9132-451F-877E-34ABA58DAA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5063" y="3222370"/>
            <a:ext cx="2593552" cy="1572543"/>
          </a:xfrm>
          <a:prstGeom prst="rect">
            <a:avLst/>
          </a:prstGeom>
        </p:spPr>
      </p:pic>
      <p:sp>
        <p:nvSpPr>
          <p:cNvPr id="20" name="TextBox 19">
            <a:extLst>
              <a:ext uri="{FF2B5EF4-FFF2-40B4-BE49-F238E27FC236}">
                <a16:creationId xmlns:a16="http://schemas.microsoft.com/office/drawing/2014/main" id="{637A1196-669B-40F5-A157-ED04D22E872A}"/>
              </a:ext>
            </a:extLst>
          </p:cNvPr>
          <p:cNvSpPr txBox="1"/>
          <p:nvPr/>
        </p:nvSpPr>
        <p:spPr>
          <a:xfrm>
            <a:off x="308848" y="814388"/>
            <a:ext cx="3629025" cy="369332"/>
          </a:xfrm>
          <a:prstGeom prst="rect">
            <a:avLst/>
          </a:prstGeom>
          <a:noFill/>
        </p:spPr>
        <p:txBody>
          <a:bodyPr wrap="square" rtlCol="0">
            <a:spAutoFit/>
          </a:bodyPr>
          <a:lstStyle/>
          <a:p>
            <a:r>
              <a:rPr lang="ro-RO" b="1" dirty="0"/>
              <a:t>ENZIMOPATII</a:t>
            </a:r>
            <a:endParaRPr lang="en-US" b="1" dirty="0"/>
          </a:p>
        </p:txBody>
      </p:sp>
    </p:spTree>
    <p:extLst>
      <p:ext uri="{BB962C8B-B14F-4D97-AF65-F5344CB8AC3E}">
        <p14:creationId xmlns:p14="http://schemas.microsoft.com/office/powerpoint/2010/main" val="2128434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177BE-D080-440D-8E1C-22BB5166E59F}"/>
              </a:ext>
            </a:extLst>
          </p:cNvPr>
          <p:cNvSpPr>
            <a:spLocks noGrp="1"/>
          </p:cNvSpPr>
          <p:nvPr>
            <p:ph type="title"/>
          </p:nvPr>
        </p:nvSpPr>
        <p:spPr/>
        <p:txBody>
          <a:bodyPr/>
          <a:lstStyle/>
          <a:p>
            <a:r>
              <a:rPr lang="en-US" dirty="0"/>
              <a:t>HEMOGLOBINOPATII</a:t>
            </a:r>
          </a:p>
        </p:txBody>
      </p:sp>
      <p:sp>
        <p:nvSpPr>
          <p:cNvPr id="3" name="Content Placeholder 2">
            <a:extLst>
              <a:ext uri="{FF2B5EF4-FFF2-40B4-BE49-F238E27FC236}">
                <a16:creationId xmlns:a16="http://schemas.microsoft.com/office/drawing/2014/main" id="{D80E3941-8D00-492F-8A03-1A0E1C4897DD}"/>
              </a:ext>
            </a:extLst>
          </p:cNvPr>
          <p:cNvSpPr>
            <a:spLocks noGrp="1"/>
          </p:cNvSpPr>
          <p:nvPr>
            <p:ph idx="1"/>
          </p:nvPr>
        </p:nvSpPr>
        <p:spPr>
          <a:xfrm>
            <a:off x="3575049" y="204788"/>
            <a:ext cx="5311775" cy="4810125"/>
          </a:xfrm>
        </p:spPr>
        <p:txBody>
          <a:bodyPr>
            <a:normAutofit fontScale="47500" lnSpcReduction="20000"/>
          </a:bodyPr>
          <a:lstStyle/>
          <a:p>
            <a:endParaRPr lang="en-US" dirty="0"/>
          </a:p>
          <a:p>
            <a:pPr marL="0" indent="0">
              <a:buNone/>
            </a:pPr>
            <a:br>
              <a:rPr lang="en-US" b="1" dirty="0"/>
            </a:br>
            <a:r>
              <a:rPr lang="en-US" b="1" dirty="0"/>
              <a:t> </a:t>
            </a:r>
            <a:endParaRPr lang="en-US" dirty="0"/>
          </a:p>
          <a:p>
            <a:pPr marL="0" indent="0">
              <a:buNone/>
            </a:pPr>
            <a:r>
              <a:rPr lang="en-US" b="1" dirty="0"/>
              <a:t> </a:t>
            </a:r>
            <a:endParaRPr lang="en-US" dirty="0"/>
          </a:p>
          <a:p>
            <a:pPr marL="0" indent="0">
              <a:buNone/>
            </a:pPr>
            <a:r>
              <a:rPr lang="en-US" b="1" dirty="0"/>
              <a:t> </a:t>
            </a:r>
            <a:endParaRPr lang="en-US" dirty="0"/>
          </a:p>
          <a:p>
            <a:pPr marL="0" indent="0">
              <a:buNone/>
            </a:pPr>
            <a:r>
              <a:rPr lang="en-US" sz="3800" b="1" dirty="0"/>
              <a:t> </a:t>
            </a:r>
            <a:endParaRPr lang="en-US" sz="3800" dirty="0"/>
          </a:p>
          <a:p>
            <a:pPr marL="0" indent="0">
              <a:buNone/>
            </a:pPr>
            <a:r>
              <a:rPr lang="en-US" sz="3800" b="1" dirty="0"/>
              <a:t>-</a:t>
            </a:r>
            <a:r>
              <a:rPr lang="en-US" sz="3800" dirty="0" err="1"/>
              <a:t>produse</a:t>
            </a:r>
            <a:r>
              <a:rPr lang="en-US" sz="3800" dirty="0"/>
              <a:t> de </a:t>
            </a:r>
            <a:r>
              <a:rPr lang="en-US" sz="3800" dirty="0" err="1"/>
              <a:t>mutații</a:t>
            </a:r>
            <a:r>
              <a:rPr lang="en-US" sz="3800" dirty="0"/>
              <a:t> ale </a:t>
            </a:r>
            <a:r>
              <a:rPr lang="en-US" sz="3800" dirty="0" err="1"/>
              <a:t>genei</a:t>
            </a:r>
            <a:r>
              <a:rPr lang="en-US" sz="3800" dirty="0"/>
              <a:t> </a:t>
            </a:r>
            <a:r>
              <a:rPr lang="en-US" sz="3800" dirty="0" err="1"/>
              <a:t>ce</a:t>
            </a:r>
            <a:r>
              <a:rPr lang="en-US" sz="3800" dirty="0"/>
              <a:t> </a:t>
            </a:r>
            <a:r>
              <a:rPr lang="en-US" sz="3800" dirty="0" err="1"/>
              <a:t>determină</a:t>
            </a:r>
            <a:r>
              <a:rPr lang="en-US" sz="3800" dirty="0"/>
              <a:t> </a:t>
            </a:r>
            <a:r>
              <a:rPr lang="en-US" sz="3800" dirty="0" err="1"/>
              <a:t>sinteza</a:t>
            </a:r>
            <a:r>
              <a:rPr lang="en-US" sz="3800" dirty="0"/>
              <a:t> </a:t>
            </a:r>
            <a:r>
              <a:rPr lang="en-US" sz="3800" b="1" dirty="0" err="1"/>
              <a:t>hemoglobinei</a:t>
            </a:r>
            <a:r>
              <a:rPr lang="en-US" sz="3800" b="1" dirty="0"/>
              <a:t>:</a:t>
            </a:r>
            <a:endParaRPr lang="en-US" sz="3800" dirty="0"/>
          </a:p>
          <a:p>
            <a:pPr marL="0" indent="0">
              <a:buNone/>
            </a:pPr>
            <a:r>
              <a:rPr lang="en-US" sz="3800" b="1" dirty="0"/>
              <a:t>- </a:t>
            </a:r>
            <a:r>
              <a:rPr lang="en-US" sz="3800" dirty="0" err="1"/>
              <a:t>heteroproteină</a:t>
            </a:r>
            <a:r>
              <a:rPr lang="en-US" sz="3800" dirty="0"/>
              <a:t> cu </a:t>
            </a:r>
            <a:r>
              <a:rPr lang="en-US" sz="3800" dirty="0" err="1"/>
              <a:t>rol</a:t>
            </a:r>
            <a:r>
              <a:rPr lang="en-US" sz="3800" dirty="0"/>
              <a:t> </a:t>
            </a:r>
            <a:r>
              <a:rPr lang="en-US" sz="3800" dirty="0" err="1"/>
              <a:t>în</a:t>
            </a:r>
            <a:r>
              <a:rPr lang="en-US" sz="3800" dirty="0"/>
              <a:t> </a:t>
            </a:r>
            <a:r>
              <a:rPr lang="en-US" sz="3800" dirty="0" err="1"/>
              <a:t>transportul</a:t>
            </a:r>
            <a:r>
              <a:rPr lang="en-US" sz="3800" dirty="0"/>
              <a:t> </a:t>
            </a:r>
            <a:r>
              <a:rPr lang="en-US" sz="3800" dirty="0" err="1"/>
              <a:t>gazelor</a:t>
            </a:r>
            <a:r>
              <a:rPr lang="en-US" sz="3800" dirty="0"/>
              <a:t> </a:t>
            </a:r>
            <a:r>
              <a:rPr lang="en-US" sz="3800" dirty="0" err="1"/>
              <a:t>respiratorii</a:t>
            </a:r>
            <a:r>
              <a:rPr lang="en-US" sz="3800" dirty="0"/>
              <a:t> (O</a:t>
            </a:r>
            <a:r>
              <a:rPr lang="en-US" sz="3800" baseline="-25000" dirty="0"/>
              <a:t>2</a:t>
            </a:r>
            <a:r>
              <a:rPr lang="en-US" sz="3800" dirty="0"/>
              <a:t> </a:t>
            </a:r>
            <a:r>
              <a:rPr lang="en-US" sz="3800" dirty="0" err="1"/>
              <a:t>și</a:t>
            </a:r>
            <a:r>
              <a:rPr lang="en-US" sz="3800" dirty="0"/>
              <a:t> CO</a:t>
            </a:r>
            <a:r>
              <a:rPr lang="en-US" sz="3800" baseline="-25000" dirty="0"/>
              <a:t>2</a:t>
            </a:r>
            <a:r>
              <a:rPr lang="en-US" sz="3800" dirty="0"/>
              <a:t>)</a:t>
            </a:r>
          </a:p>
          <a:p>
            <a:pPr marL="0" indent="0">
              <a:buNone/>
            </a:pPr>
            <a:r>
              <a:rPr lang="en-US" sz="3800" dirty="0"/>
              <a:t>- </a:t>
            </a:r>
            <a:r>
              <a:rPr lang="en-US" sz="3800" dirty="0" err="1"/>
              <a:t>alcătuită</a:t>
            </a:r>
            <a:r>
              <a:rPr lang="en-US" sz="3800" dirty="0"/>
              <a:t> din </a:t>
            </a:r>
            <a:r>
              <a:rPr lang="en-US" sz="3800" dirty="0" err="1"/>
              <a:t>două</a:t>
            </a:r>
            <a:r>
              <a:rPr lang="en-US" sz="3800" dirty="0"/>
              <a:t> </a:t>
            </a:r>
            <a:r>
              <a:rPr lang="en-US" sz="3800" dirty="0" err="1"/>
              <a:t>componente</a:t>
            </a:r>
            <a:r>
              <a:rPr lang="en-US" sz="3800" dirty="0"/>
              <a:t>:</a:t>
            </a:r>
          </a:p>
          <a:p>
            <a:pPr marL="0" indent="0">
              <a:buNone/>
            </a:pPr>
            <a:r>
              <a:rPr lang="en-US" sz="3800" dirty="0"/>
              <a:t>- </a:t>
            </a:r>
            <a:r>
              <a:rPr lang="en-US" sz="3800" dirty="0" err="1"/>
              <a:t>neproteică</a:t>
            </a:r>
            <a:r>
              <a:rPr lang="en-US" sz="3800" dirty="0"/>
              <a:t> : </a:t>
            </a:r>
            <a:r>
              <a:rPr lang="en-US" sz="3800" b="1" dirty="0"/>
              <a:t>HEM</a:t>
            </a:r>
            <a:r>
              <a:rPr lang="en-US" sz="3800" dirty="0"/>
              <a:t> (</a:t>
            </a:r>
            <a:r>
              <a:rPr lang="en-US" sz="3800" dirty="0" err="1"/>
              <a:t>conține</a:t>
            </a:r>
            <a:r>
              <a:rPr lang="en-US" sz="3800" dirty="0"/>
              <a:t> Fe</a:t>
            </a:r>
            <a:r>
              <a:rPr lang="en-US" sz="3800" baseline="30000" dirty="0"/>
              <a:t>2+</a:t>
            </a:r>
            <a:r>
              <a:rPr lang="en-US" sz="3800" dirty="0"/>
              <a:t> </a:t>
            </a:r>
            <a:r>
              <a:rPr lang="en-US" sz="3800" dirty="0" err="1"/>
              <a:t>și</a:t>
            </a:r>
            <a:r>
              <a:rPr lang="en-US" sz="3800" dirty="0"/>
              <a:t> </a:t>
            </a:r>
            <a:r>
              <a:rPr lang="en-US" sz="3800" dirty="0" err="1"/>
              <a:t>fixează</a:t>
            </a:r>
            <a:r>
              <a:rPr lang="en-US" sz="3800" dirty="0"/>
              <a:t> </a:t>
            </a:r>
            <a:r>
              <a:rPr lang="en-US" sz="3800" dirty="0" err="1"/>
              <a:t>reversibil</a:t>
            </a:r>
            <a:r>
              <a:rPr lang="en-US" sz="3800" dirty="0"/>
              <a:t> O</a:t>
            </a:r>
            <a:r>
              <a:rPr lang="en-US" sz="3800" baseline="-25000" dirty="0"/>
              <a:t>2</a:t>
            </a:r>
            <a:r>
              <a:rPr lang="en-US" sz="3800" dirty="0"/>
              <a:t>)</a:t>
            </a:r>
          </a:p>
          <a:p>
            <a:pPr marL="0" indent="0">
              <a:buNone/>
            </a:pPr>
            <a:r>
              <a:rPr lang="en-US" sz="3800" dirty="0"/>
              <a:t>- </a:t>
            </a:r>
            <a:r>
              <a:rPr lang="en-US" sz="3800" dirty="0" err="1"/>
              <a:t>proteică</a:t>
            </a:r>
            <a:r>
              <a:rPr lang="en-US" sz="3800" dirty="0"/>
              <a:t>: </a:t>
            </a:r>
            <a:r>
              <a:rPr lang="en-US" sz="3800" b="1" dirty="0"/>
              <a:t>GLOBINA</a:t>
            </a:r>
            <a:r>
              <a:rPr lang="en-US" sz="3800" dirty="0"/>
              <a:t> (</a:t>
            </a:r>
            <a:r>
              <a:rPr lang="en-US" sz="3800" dirty="0" err="1"/>
              <a:t>conține</a:t>
            </a:r>
            <a:r>
              <a:rPr lang="en-US" sz="3800" dirty="0"/>
              <a:t> 2 </a:t>
            </a:r>
            <a:r>
              <a:rPr lang="en-US" sz="3800" dirty="0" err="1"/>
              <a:t>lanțuri</a:t>
            </a:r>
            <a:r>
              <a:rPr lang="en-US" sz="3800" dirty="0"/>
              <a:t> </a:t>
            </a:r>
            <a:r>
              <a:rPr lang="en-US" sz="3800" dirty="0" err="1"/>
              <a:t>polipeptice</a:t>
            </a:r>
            <a:r>
              <a:rPr lang="en-US" sz="3800" b="1" dirty="0"/>
              <a:t> α</a:t>
            </a:r>
            <a:r>
              <a:rPr lang="en-US" sz="3800" dirty="0"/>
              <a:t> </a:t>
            </a:r>
            <a:r>
              <a:rPr lang="en-US" sz="3800" dirty="0" err="1"/>
              <a:t>și</a:t>
            </a:r>
            <a:r>
              <a:rPr lang="en-US" sz="3800" dirty="0"/>
              <a:t> 2 </a:t>
            </a:r>
            <a:r>
              <a:rPr lang="en-US" sz="3800" dirty="0" err="1"/>
              <a:t>lanțuri</a:t>
            </a:r>
            <a:r>
              <a:rPr lang="en-US" sz="3800" dirty="0"/>
              <a:t> </a:t>
            </a:r>
            <a:r>
              <a:rPr lang="en-US" sz="3800" b="1" dirty="0"/>
              <a:t>β – </a:t>
            </a:r>
            <a:r>
              <a:rPr lang="en-US" sz="3800" b="1" dirty="0" err="1"/>
              <a:t>fixează</a:t>
            </a:r>
            <a:r>
              <a:rPr lang="en-US" sz="3800" b="1" dirty="0"/>
              <a:t> </a:t>
            </a:r>
            <a:r>
              <a:rPr lang="en-US" sz="3800" dirty="0"/>
              <a:t>CO</a:t>
            </a:r>
            <a:r>
              <a:rPr lang="en-US" sz="3800" baseline="-25000" dirty="0"/>
              <a:t>2</a:t>
            </a:r>
            <a:r>
              <a:rPr lang="en-US" sz="3800" b="1" dirty="0"/>
              <a:t> ; </a:t>
            </a:r>
            <a:r>
              <a:rPr lang="en-US" sz="3800" dirty="0" err="1"/>
              <a:t>sintetizate</a:t>
            </a:r>
            <a:r>
              <a:rPr lang="en-US" sz="3800" dirty="0"/>
              <a:t> de gene </a:t>
            </a:r>
            <a:r>
              <a:rPr lang="en-US" sz="3800" dirty="0" err="1"/>
              <a:t>diferite</a:t>
            </a:r>
            <a:r>
              <a:rPr lang="en-US" sz="3800" dirty="0"/>
              <a:t> </a:t>
            </a:r>
            <a:r>
              <a:rPr lang="en-US" sz="3800" dirty="0" err="1"/>
              <a:t>ce</a:t>
            </a:r>
            <a:r>
              <a:rPr lang="en-US" sz="3800" dirty="0"/>
              <a:t> pot </a:t>
            </a:r>
            <a:r>
              <a:rPr lang="en-US" sz="3800" dirty="0" err="1"/>
              <a:t>suferi</a:t>
            </a:r>
            <a:r>
              <a:rPr lang="en-US" sz="3800" dirty="0"/>
              <a:t> </a:t>
            </a:r>
            <a:r>
              <a:rPr lang="en-US" sz="3800" dirty="0" err="1"/>
              <a:t>mutații</a:t>
            </a:r>
            <a:r>
              <a:rPr lang="en-US" sz="3800" dirty="0"/>
              <a:t>)</a:t>
            </a:r>
          </a:p>
          <a:p>
            <a:pPr marL="0" lvl="0" indent="0">
              <a:buNone/>
            </a:pPr>
            <a:r>
              <a:rPr lang="en-US" sz="3800" dirty="0" err="1"/>
              <a:t>mutația</a:t>
            </a:r>
            <a:r>
              <a:rPr lang="en-US" sz="3800" dirty="0"/>
              <a:t> </a:t>
            </a:r>
            <a:r>
              <a:rPr lang="en-US" sz="3800" dirty="0" err="1"/>
              <a:t>genelor</a:t>
            </a:r>
            <a:r>
              <a:rPr lang="en-US" sz="3800" dirty="0"/>
              <a:t>:</a:t>
            </a:r>
          </a:p>
          <a:p>
            <a:pPr marL="0" indent="0">
              <a:buNone/>
            </a:pPr>
            <a:r>
              <a:rPr lang="en-US" sz="3800" dirty="0"/>
              <a:t>→ </a:t>
            </a:r>
            <a:r>
              <a:rPr lang="en-US" sz="3800" dirty="0" err="1"/>
              <a:t>sinteza</a:t>
            </a:r>
            <a:r>
              <a:rPr lang="en-US" sz="3800" dirty="0"/>
              <a:t> </a:t>
            </a:r>
            <a:r>
              <a:rPr lang="en-US" sz="3800" dirty="0" err="1"/>
              <a:t>unei</a:t>
            </a:r>
            <a:r>
              <a:rPr lang="en-US" sz="3800" dirty="0"/>
              <a:t> </a:t>
            </a:r>
            <a:r>
              <a:rPr lang="en-US" sz="3800" dirty="0" err="1"/>
              <a:t>cantități</a:t>
            </a:r>
            <a:r>
              <a:rPr lang="en-US" sz="3800" dirty="0"/>
              <a:t> </a:t>
            </a:r>
            <a:r>
              <a:rPr lang="en-US" sz="3800" dirty="0" err="1"/>
              <a:t>mai</a:t>
            </a:r>
            <a:r>
              <a:rPr lang="en-US" sz="3800" dirty="0"/>
              <a:t> </a:t>
            </a:r>
            <a:r>
              <a:rPr lang="en-US" sz="3800" dirty="0" err="1"/>
              <a:t>mici</a:t>
            </a:r>
            <a:r>
              <a:rPr lang="en-US" sz="3800" dirty="0"/>
              <a:t> de HB </a:t>
            </a:r>
          </a:p>
          <a:p>
            <a:pPr marL="0" indent="0">
              <a:buNone/>
            </a:pPr>
            <a:r>
              <a:rPr lang="en-US" sz="3800" dirty="0"/>
              <a:t>→</a:t>
            </a:r>
            <a:r>
              <a:rPr lang="en-US" sz="3800" dirty="0" err="1"/>
              <a:t>sinteza</a:t>
            </a:r>
            <a:r>
              <a:rPr lang="en-US" sz="3800" dirty="0"/>
              <a:t> </a:t>
            </a:r>
            <a:r>
              <a:rPr lang="en-US" sz="3800" dirty="0" err="1"/>
              <a:t>unei</a:t>
            </a:r>
            <a:r>
              <a:rPr lang="en-US" sz="3800" dirty="0"/>
              <a:t> HB slab </a:t>
            </a:r>
            <a:r>
              <a:rPr lang="en-US" sz="3800" dirty="0" err="1"/>
              <a:t>funcționale</a:t>
            </a:r>
            <a:endParaRPr lang="en-US" sz="3800" dirty="0"/>
          </a:p>
          <a:p>
            <a:pPr marL="0" indent="0">
              <a:buNone/>
            </a:pPr>
            <a:r>
              <a:rPr lang="en-US" sz="3800" dirty="0"/>
              <a:t>→ </a:t>
            </a:r>
            <a:r>
              <a:rPr lang="en-US" sz="3800" dirty="0" err="1"/>
              <a:t>apariția</a:t>
            </a:r>
            <a:r>
              <a:rPr lang="en-US" sz="3800" dirty="0"/>
              <a:t> </a:t>
            </a:r>
            <a:r>
              <a:rPr lang="en-US" sz="3800" dirty="0" err="1"/>
              <a:t>hematiilor</a:t>
            </a:r>
            <a:r>
              <a:rPr lang="en-US" sz="3800" dirty="0"/>
              <a:t> </a:t>
            </a:r>
            <a:r>
              <a:rPr lang="en-US" sz="3800" dirty="0" err="1"/>
              <a:t>alterate</a:t>
            </a:r>
            <a:r>
              <a:rPr lang="en-US" sz="3800" dirty="0"/>
              <a:t> </a:t>
            </a:r>
            <a:r>
              <a:rPr lang="en-US" sz="3800" dirty="0" err="1"/>
              <a:t>sau</a:t>
            </a:r>
            <a:r>
              <a:rPr lang="en-US" sz="3800" dirty="0"/>
              <a:t> </a:t>
            </a:r>
            <a:r>
              <a:rPr lang="en-US" sz="3800" dirty="0" err="1"/>
              <a:t>instabile</a:t>
            </a:r>
            <a:r>
              <a:rPr lang="en-US" sz="3800" dirty="0"/>
              <a:t> </a:t>
            </a:r>
          </a:p>
          <a:p>
            <a:endParaRPr lang="en-US" dirty="0"/>
          </a:p>
        </p:txBody>
      </p:sp>
      <p:sp>
        <p:nvSpPr>
          <p:cNvPr id="4" name="Text Placeholder 3">
            <a:extLst>
              <a:ext uri="{FF2B5EF4-FFF2-40B4-BE49-F238E27FC236}">
                <a16:creationId xmlns:a16="http://schemas.microsoft.com/office/drawing/2014/main" id="{EAC0B2A3-31F0-4B6D-B203-ECAEA5A6B7D3}"/>
              </a:ext>
            </a:extLst>
          </p:cNvPr>
          <p:cNvSpPr>
            <a:spLocks noGrp="1"/>
          </p:cNvSpPr>
          <p:nvPr>
            <p:ph type="body" sz="half" idx="2"/>
          </p:nvPr>
        </p:nvSpPr>
        <p:spPr/>
        <p:txBody>
          <a:bodyPr/>
          <a:lstStyle/>
          <a:p>
            <a:endParaRPr lang="en-US" dirty="0"/>
          </a:p>
        </p:txBody>
      </p:sp>
      <p:pic>
        <p:nvPicPr>
          <p:cNvPr id="5" name="Picture 4">
            <a:extLst>
              <a:ext uri="{FF2B5EF4-FFF2-40B4-BE49-F238E27FC236}">
                <a16:creationId xmlns:a16="http://schemas.microsoft.com/office/drawing/2014/main" id="{18D17433-5AD1-4430-9C8A-7511A51D30C8}"/>
              </a:ext>
            </a:extLst>
          </p:cNvPr>
          <p:cNvPicPr/>
          <p:nvPr/>
        </p:nvPicPr>
        <p:blipFill rotWithShape="1">
          <a:blip r:embed="rId2" cstate="print">
            <a:extLst>
              <a:ext uri="{28A0092B-C50C-407E-A947-70E740481C1C}">
                <a14:useLocalDpi xmlns:a14="http://schemas.microsoft.com/office/drawing/2010/main" val="0"/>
              </a:ext>
            </a:extLst>
          </a:blip>
          <a:srcRect l="2054" t="24263" r="48011" b="11824"/>
          <a:stretch/>
        </p:blipFill>
        <p:spPr bwMode="auto">
          <a:xfrm>
            <a:off x="457200" y="1391603"/>
            <a:ext cx="3008313" cy="2986089"/>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0F90A851-E91B-4A46-9E78-03A045A6C8AB}"/>
              </a:ext>
            </a:extLst>
          </p:cNvPr>
          <p:cNvSpPr txBox="1"/>
          <p:nvPr/>
        </p:nvSpPr>
        <p:spPr>
          <a:xfrm>
            <a:off x="1012826" y="4518423"/>
            <a:ext cx="1671637" cy="369332"/>
          </a:xfrm>
          <a:prstGeom prst="rect">
            <a:avLst/>
          </a:prstGeom>
          <a:noFill/>
        </p:spPr>
        <p:txBody>
          <a:bodyPr wrap="square" rtlCol="0">
            <a:spAutoFit/>
          </a:bodyPr>
          <a:lstStyle/>
          <a:p>
            <a:r>
              <a:rPr lang="ro-RO" dirty="0"/>
              <a:t>HEMOGLOBINA</a:t>
            </a:r>
            <a:endParaRPr lang="en-US" dirty="0"/>
          </a:p>
        </p:txBody>
      </p:sp>
    </p:spTree>
    <p:extLst>
      <p:ext uri="{BB962C8B-B14F-4D97-AF65-F5344CB8AC3E}">
        <p14:creationId xmlns:p14="http://schemas.microsoft.com/office/powerpoint/2010/main" val="500293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E110-7DF3-4B3E-8B2E-7A79F877A943}"/>
              </a:ext>
            </a:extLst>
          </p:cNvPr>
          <p:cNvSpPr>
            <a:spLocks noGrp="1"/>
          </p:cNvSpPr>
          <p:nvPr>
            <p:ph type="title"/>
          </p:nvPr>
        </p:nvSpPr>
        <p:spPr>
          <a:xfrm>
            <a:off x="0" y="212635"/>
            <a:ext cx="8129588" cy="550890"/>
          </a:xfrm>
        </p:spPr>
        <p:txBody>
          <a:bodyPr>
            <a:normAutofit fontScale="90000"/>
          </a:bodyPr>
          <a:lstStyle/>
          <a:p>
            <a:r>
              <a:rPr lang="en-US" b="1" dirty="0">
                <a:effectLst/>
              </a:rPr>
              <a:t>HEMOGLOBINOPATII</a:t>
            </a:r>
            <a:endParaRPr lang="en-US" dirty="0"/>
          </a:p>
        </p:txBody>
      </p:sp>
      <p:sp>
        <p:nvSpPr>
          <p:cNvPr id="3" name="Text Placeholder 2">
            <a:extLst>
              <a:ext uri="{FF2B5EF4-FFF2-40B4-BE49-F238E27FC236}">
                <a16:creationId xmlns:a16="http://schemas.microsoft.com/office/drawing/2014/main" id="{B0D142FC-7BD7-464D-8BE8-26E4EC469B44}"/>
              </a:ext>
            </a:extLst>
          </p:cNvPr>
          <p:cNvSpPr>
            <a:spLocks noGrp="1"/>
          </p:cNvSpPr>
          <p:nvPr>
            <p:ph type="body" idx="1"/>
          </p:nvPr>
        </p:nvSpPr>
        <p:spPr>
          <a:xfrm>
            <a:off x="136368" y="721925"/>
            <a:ext cx="4040188" cy="479822"/>
          </a:xfrm>
        </p:spPr>
        <p:txBody>
          <a:bodyPr>
            <a:normAutofit fontScale="32500" lnSpcReduction="20000"/>
          </a:bodyPr>
          <a:lstStyle/>
          <a:p>
            <a:r>
              <a:rPr lang="ro-RO" sz="6800" dirty="0"/>
              <a:t>1</a:t>
            </a:r>
            <a:r>
              <a:rPr lang="ro-RO" sz="8800" dirty="0"/>
              <a:t>. </a:t>
            </a:r>
            <a:r>
              <a:rPr lang="en-US" sz="6800" dirty="0"/>
              <a:t>Anemia </a:t>
            </a:r>
            <a:r>
              <a:rPr lang="en-US" sz="6800" dirty="0" err="1"/>
              <a:t>falciformă</a:t>
            </a:r>
            <a:endParaRPr lang="en-US" sz="6800" dirty="0"/>
          </a:p>
        </p:txBody>
      </p:sp>
      <p:sp>
        <p:nvSpPr>
          <p:cNvPr id="4" name="Content Placeholder 3">
            <a:extLst>
              <a:ext uri="{FF2B5EF4-FFF2-40B4-BE49-F238E27FC236}">
                <a16:creationId xmlns:a16="http://schemas.microsoft.com/office/drawing/2014/main" id="{3E596F6F-2307-4F30-96A1-3209E5E8A7F2}"/>
              </a:ext>
            </a:extLst>
          </p:cNvPr>
          <p:cNvSpPr>
            <a:spLocks noGrp="1"/>
          </p:cNvSpPr>
          <p:nvPr>
            <p:ph sz="half" idx="2"/>
          </p:nvPr>
        </p:nvSpPr>
        <p:spPr>
          <a:xfrm>
            <a:off x="136368" y="2671763"/>
            <a:ext cx="4435632" cy="2471736"/>
          </a:xfrm>
        </p:spPr>
        <p:txBody>
          <a:bodyPr>
            <a:normAutofit fontScale="62500" lnSpcReduction="20000"/>
          </a:bodyPr>
          <a:lstStyle/>
          <a:p>
            <a:pPr marL="0" indent="0" algn="l">
              <a:buNone/>
            </a:pPr>
            <a:r>
              <a:rPr lang="en-US" dirty="0"/>
              <a:t>-</a:t>
            </a:r>
            <a:r>
              <a:rPr lang="en-US" dirty="0" err="1"/>
              <a:t>lanțul</a:t>
            </a:r>
            <a:r>
              <a:rPr lang="en-US" dirty="0"/>
              <a:t> β al </a:t>
            </a:r>
            <a:r>
              <a:rPr lang="en-US" dirty="0" err="1"/>
              <a:t>Hemoglobinei</a:t>
            </a:r>
            <a:r>
              <a:rPr lang="en-US" dirty="0"/>
              <a:t> </a:t>
            </a:r>
            <a:r>
              <a:rPr lang="en-US" dirty="0" err="1"/>
              <a:t>este</a:t>
            </a:r>
            <a:r>
              <a:rPr lang="en-US" dirty="0"/>
              <a:t> </a:t>
            </a:r>
            <a:r>
              <a:rPr lang="en-US" dirty="0" err="1"/>
              <a:t>afectat</a:t>
            </a:r>
            <a:r>
              <a:rPr lang="en-US" dirty="0"/>
              <a:t> de </a:t>
            </a:r>
            <a:r>
              <a:rPr lang="en-US" dirty="0" err="1"/>
              <a:t>mutație</a:t>
            </a:r>
            <a:r>
              <a:rPr lang="en-US" dirty="0"/>
              <a:t>: </a:t>
            </a:r>
            <a:r>
              <a:rPr lang="en-US" dirty="0" err="1"/>
              <a:t>aminoacidul</a:t>
            </a:r>
            <a:r>
              <a:rPr lang="en-US" dirty="0"/>
              <a:t> din </a:t>
            </a:r>
            <a:r>
              <a:rPr lang="en-US" dirty="0" err="1"/>
              <a:t>poziția</a:t>
            </a:r>
            <a:r>
              <a:rPr lang="en-US" dirty="0"/>
              <a:t> 4: </a:t>
            </a:r>
            <a:r>
              <a:rPr lang="en-US" b="1" i="1" dirty="0"/>
              <a:t>acid glutamic </a:t>
            </a:r>
            <a:r>
              <a:rPr lang="en-US" dirty="0"/>
              <a:t>→</a:t>
            </a:r>
            <a:r>
              <a:rPr lang="en-US" b="1" i="1" dirty="0"/>
              <a:t> </a:t>
            </a:r>
            <a:r>
              <a:rPr lang="en-US" b="1" i="1" dirty="0" err="1"/>
              <a:t>valina</a:t>
            </a:r>
            <a:endParaRPr lang="en-US" dirty="0"/>
          </a:p>
          <a:p>
            <a:pPr marL="0" indent="0" algn="l">
              <a:buNone/>
            </a:pPr>
            <a:r>
              <a:rPr lang="en-US" dirty="0"/>
              <a:t>- </a:t>
            </a:r>
            <a:r>
              <a:rPr lang="en-US" dirty="0" err="1"/>
              <a:t>în</a:t>
            </a:r>
            <a:r>
              <a:rPr lang="en-US" dirty="0"/>
              <a:t> stare: - </a:t>
            </a:r>
            <a:r>
              <a:rPr lang="en-US" dirty="0" err="1"/>
              <a:t>homozigotă</a:t>
            </a:r>
            <a:r>
              <a:rPr lang="en-US" dirty="0"/>
              <a:t> → </a:t>
            </a:r>
            <a:r>
              <a:rPr lang="en-US" dirty="0" err="1"/>
              <a:t>moartea</a:t>
            </a:r>
            <a:endParaRPr lang="en-US" dirty="0"/>
          </a:p>
          <a:p>
            <a:pPr marL="0" indent="0" algn="l">
              <a:buNone/>
            </a:pPr>
            <a:r>
              <a:rPr lang="ro-RO" dirty="0"/>
              <a:t>                </a:t>
            </a:r>
            <a:r>
              <a:rPr lang="en-US" dirty="0"/>
              <a:t>- </a:t>
            </a:r>
            <a:r>
              <a:rPr lang="en-US" dirty="0" err="1"/>
              <a:t>heterozig</a:t>
            </a:r>
            <a:r>
              <a:rPr lang="ro-RO" dirty="0"/>
              <a:t>o</a:t>
            </a:r>
            <a:r>
              <a:rPr lang="en-US" dirty="0" err="1"/>
              <a:t>tă</a:t>
            </a:r>
            <a:r>
              <a:rPr lang="en-US" dirty="0"/>
              <a:t> → </a:t>
            </a:r>
            <a:r>
              <a:rPr lang="en-US" b="1" dirty="0" err="1"/>
              <a:t>hematii</a:t>
            </a:r>
            <a:r>
              <a:rPr lang="en-US" b="1" dirty="0"/>
              <a:t> </a:t>
            </a:r>
            <a:r>
              <a:rPr lang="en-US" b="1" dirty="0" err="1"/>
              <a:t>în</a:t>
            </a:r>
            <a:r>
              <a:rPr lang="en-US" b="1" dirty="0"/>
              <a:t> </a:t>
            </a:r>
            <a:r>
              <a:rPr lang="en-US" b="1" dirty="0" err="1"/>
              <a:t>formă</a:t>
            </a:r>
            <a:r>
              <a:rPr lang="en-US" b="1" dirty="0"/>
              <a:t> de </a:t>
            </a:r>
            <a:r>
              <a:rPr lang="en-US" b="1" dirty="0" err="1"/>
              <a:t>seceră</a:t>
            </a:r>
            <a:r>
              <a:rPr lang="en-US" dirty="0"/>
              <a:t> :</a:t>
            </a:r>
          </a:p>
          <a:p>
            <a:pPr algn="l"/>
            <a:r>
              <a:rPr lang="en-US" dirty="0" err="1"/>
              <a:t>transportă</a:t>
            </a:r>
            <a:r>
              <a:rPr lang="en-US" dirty="0"/>
              <a:t> </a:t>
            </a:r>
            <a:r>
              <a:rPr lang="en-US" dirty="0" err="1"/>
              <a:t>mai</a:t>
            </a:r>
            <a:r>
              <a:rPr lang="en-US" dirty="0"/>
              <a:t> </a:t>
            </a:r>
            <a:r>
              <a:rPr lang="en-US" dirty="0" err="1"/>
              <a:t>puțin</a:t>
            </a:r>
            <a:r>
              <a:rPr lang="en-US" dirty="0"/>
              <a:t> O</a:t>
            </a:r>
            <a:r>
              <a:rPr lang="en-US" baseline="-25000" dirty="0"/>
              <a:t>2</a:t>
            </a:r>
            <a:r>
              <a:rPr lang="en-US" dirty="0"/>
              <a:t>→fără </a:t>
            </a:r>
            <a:r>
              <a:rPr lang="en-US" dirty="0" err="1"/>
              <a:t>efort</a:t>
            </a:r>
            <a:r>
              <a:rPr lang="en-US" dirty="0"/>
              <a:t>!</a:t>
            </a:r>
          </a:p>
          <a:p>
            <a:pPr algn="l"/>
            <a:r>
              <a:rPr lang="en-US" dirty="0"/>
              <a:t>pot forma </a:t>
            </a:r>
            <a:r>
              <a:rPr lang="en-US" dirty="0" err="1"/>
              <a:t>cheaguri</a:t>
            </a:r>
            <a:endParaRPr lang="en-US" dirty="0"/>
          </a:p>
          <a:p>
            <a:pPr algn="l"/>
            <a:r>
              <a:rPr lang="en-US" dirty="0"/>
              <a:t>pot </a:t>
            </a:r>
            <a:r>
              <a:rPr lang="en-US" dirty="0" err="1"/>
              <a:t>obstrucționa</a:t>
            </a:r>
            <a:r>
              <a:rPr lang="en-US" dirty="0"/>
              <a:t> </a:t>
            </a:r>
            <a:r>
              <a:rPr lang="en-US" dirty="0" err="1"/>
              <a:t>vasele</a:t>
            </a:r>
            <a:r>
              <a:rPr lang="en-US" dirty="0"/>
              <a:t> de </a:t>
            </a:r>
            <a:r>
              <a:rPr lang="en-US" dirty="0" err="1"/>
              <a:t>sânge</a:t>
            </a:r>
            <a:endParaRPr lang="en-US" dirty="0"/>
          </a:p>
          <a:p>
            <a:pPr algn="l"/>
            <a:r>
              <a:rPr lang="en-US" dirty="0"/>
              <a:t>nu permit </a:t>
            </a:r>
            <a:r>
              <a:rPr lang="en-US" dirty="0" err="1"/>
              <a:t>găzduirea</a:t>
            </a:r>
            <a:r>
              <a:rPr lang="en-US" dirty="0"/>
              <a:t> </a:t>
            </a:r>
            <a:r>
              <a:rPr lang="en-US" dirty="0" err="1"/>
              <a:t>agentului</a:t>
            </a:r>
            <a:r>
              <a:rPr lang="en-US" dirty="0"/>
              <a:t> care </a:t>
            </a:r>
            <a:r>
              <a:rPr lang="en-US" dirty="0" err="1"/>
              <a:t>generează</a:t>
            </a:r>
            <a:r>
              <a:rPr lang="en-US" dirty="0"/>
              <a:t> malaria (</a:t>
            </a:r>
            <a:r>
              <a:rPr lang="en-US" dirty="0" err="1"/>
              <a:t>avantaj</a:t>
            </a:r>
            <a:r>
              <a:rPr lang="en-US" dirty="0"/>
              <a:t> !)</a:t>
            </a:r>
          </a:p>
          <a:p>
            <a:pPr marL="0" indent="0" algn="l">
              <a:buNone/>
            </a:pPr>
            <a:r>
              <a:rPr lang="en-US" dirty="0"/>
              <a:t>-</a:t>
            </a:r>
            <a:r>
              <a:rPr lang="en-US" dirty="0" err="1"/>
              <a:t>răspândită</a:t>
            </a:r>
            <a:r>
              <a:rPr lang="en-US" dirty="0"/>
              <a:t> </a:t>
            </a:r>
            <a:r>
              <a:rPr lang="en-US" dirty="0" err="1"/>
              <a:t>în</a:t>
            </a:r>
            <a:r>
              <a:rPr lang="en-US" dirty="0"/>
              <a:t> Africa, Oceania, Asia, </a:t>
            </a:r>
            <a:r>
              <a:rPr lang="en-US" dirty="0" err="1"/>
              <a:t>regiuni</a:t>
            </a:r>
            <a:r>
              <a:rPr lang="en-US" dirty="0"/>
              <a:t> </a:t>
            </a:r>
            <a:r>
              <a:rPr lang="en-US" dirty="0" err="1"/>
              <a:t>mediteraneene</a:t>
            </a:r>
            <a:endParaRPr lang="en-US" dirty="0"/>
          </a:p>
        </p:txBody>
      </p:sp>
      <p:sp>
        <p:nvSpPr>
          <p:cNvPr id="5" name="Text Placeholder 4">
            <a:extLst>
              <a:ext uri="{FF2B5EF4-FFF2-40B4-BE49-F238E27FC236}">
                <a16:creationId xmlns:a16="http://schemas.microsoft.com/office/drawing/2014/main" id="{92EF4085-8167-41C7-A2E3-2CC70FDC74C2}"/>
              </a:ext>
            </a:extLst>
          </p:cNvPr>
          <p:cNvSpPr>
            <a:spLocks noGrp="1"/>
          </p:cNvSpPr>
          <p:nvPr>
            <p:ph type="body" sz="quarter" idx="3"/>
          </p:nvPr>
        </p:nvSpPr>
        <p:spPr>
          <a:xfrm>
            <a:off x="3892708" y="1446014"/>
            <a:ext cx="4041775" cy="479822"/>
          </a:xfrm>
        </p:spPr>
        <p:txBody>
          <a:bodyPr>
            <a:normAutofit fontScale="32500" lnSpcReduction="20000"/>
          </a:bodyPr>
          <a:lstStyle/>
          <a:p>
            <a:r>
              <a:rPr lang="ro-RO" sz="6800" dirty="0"/>
              <a:t>2. </a:t>
            </a:r>
            <a:r>
              <a:rPr lang="en-US" sz="6800" dirty="0" err="1"/>
              <a:t>Talasemia</a:t>
            </a:r>
            <a:r>
              <a:rPr lang="en-US" sz="6800" dirty="0"/>
              <a:t> </a:t>
            </a:r>
            <a:r>
              <a:rPr lang="en-US" sz="6800" dirty="0" err="1"/>
              <a:t>majoră</a:t>
            </a:r>
            <a:endParaRPr lang="en-US" sz="6800" dirty="0"/>
          </a:p>
          <a:p>
            <a:endParaRPr lang="en-US" dirty="0"/>
          </a:p>
        </p:txBody>
      </p:sp>
      <p:sp>
        <p:nvSpPr>
          <p:cNvPr id="6" name="Content Placeholder 5">
            <a:extLst>
              <a:ext uri="{FF2B5EF4-FFF2-40B4-BE49-F238E27FC236}">
                <a16:creationId xmlns:a16="http://schemas.microsoft.com/office/drawing/2014/main" id="{7FA399F3-1494-4CF9-9395-73A8F7232889}"/>
              </a:ext>
            </a:extLst>
          </p:cNvPr>
          <p:cNvSpPr>
            <a:spLocks noGrp="1"/>
          </p:cNvSpPr>
          <p:nvPr>
            <p:ph sz="quarter" idx="4"/>
          </p:nvPr>
        </p:nvSpPr>
        <p:spPr>
          <a:xfrm>
            <a:off x="4572000" y="1749363"/>
            <a:ext cx="4435632" cy="2276294"/>
          </a:xfrm>
        </p:spPr>
        <p:txBody>
          <a:bodyPr>
            <a:normAutofit fontScale="62500" lnSpcReduction="20000"/>
          </a:bodyPr>
          <a:lstStyle/>
          <a:p>
            <a:pPr marL="0" indent="0" algn="l">
              <a:buNone/>
            </a:pPr>
            <a:r>
              <a:rPr lang="ro-RO" sz="2900" dirty="0"/>
              <a:t>- </a:t>
            </a:r>
            <a:r>
              <a:rPr lang="en-US" sz="2900" dirty="0" err="1"/>
              <a:t>lanțul</a:t>
            </a:r>
            <a:r>
              <a:rPr lang="en-US" sz="2900" dirty="0"/>
              <a:t> β al </a:t>
            </a:r>
            <a:r>
              <a:rPr lang="en-US" sz="2900" dirty="0" err="1"/>
              <a:t>Hemoglobinei</a:t>
            </a:r>
            <a:r>
              <a:rPr lang="en-US" sz="2900" dirty="0"/>
              <a:t> </a:t>
            </a:r>
            <a:r>
              <a:rPr lang="en-US" sz="2900" b="1" dirty="0"/>
              <a:t>nu </a:t>
            </a:r>
            <a:r>
              <a:rPr lang="en-US" sz="2900" dirty="0"/>
              <a:t>se </a:t>
            </a:r>
            <a:r>
              <a:rPr lang="en-US" sz="2900" dirty="0" err="1"/>
              <a:t>sintetizează</a:t>
            </a:r>
            <a:r>
              <a:rPr lang="en-US" sz="2900" dirty="0"/>
              <a:t> → </a:t>
            </a:r>
            <a:r>
              <a:rPr lang="en-US" sz="2900" dirty="0" err="1"/>
              <a:t>apare</a:t>
            </a:r>
            <a:r>
              <a:rPr lang="en-US" sz="2900" dirty="0"/>
              <a:t> un tip de </a:t>
            </a:r>
            <a:r>
              <a:rPr lang="en-US" sz="2900" dirty="0" err="1"/>
              <a:t>Hemoglobină</a:t>
            </a:r>
            <a:r>
              <a:rPr lang="en-US" sz="2900" dirty="0"/>
              <a:t> </a:t>
            </a:r>
            <a:r>
              <a:rPr lang="en-US" sz="2900" dirty="0" err="1"/>
              <a:t>fetală</a:t>
            </a:r>
            <a:r>
              <a:rPr lang="en-US" sz="2900" dirty="0"/>
              <a:t>→ transport </a:t>
            </a:r>
            <a:r>
              <a:rPr lang="en-US" sz="2900" dirty="0" err="1"/>
              <a:t>insuficient</a:t>
            </a:r>
            <a:r>
              <a:rPr lang="en-US" sz="2900" dirty="0"/>
              <a:t> de O</a:t>
            </a:r>
            <a:r>
              <a:rPr lang="en-US" sz="2900" baseline="-25000" dirty="0"/>
              <a:t>2</a:t>
            </a:r>
            <a:r>
              <a:rPr lang="en-US" sz="2900" dirty="0"/>
              <a:t>→persoana nu face </a:t>
            </a:r>
            <a:r>
              <a:rPr lang="en-US" sz="2900" dirty="0" err="1"/>
              <a:t>față</a:t>
            </a:r>
            <a:r>
              <a:rPr lang="en-US" sz="2900" dirty="0"/>
              <a:t> la </a:t>
            </a:r>
            <a:r>
              <a:rPr lang="en-US" sz="2900" dirty="0" err="1"/>
              <a:t>efort</a:t>
            </a:r>
            <a:endParaRPr lang="en-US" sz="2900" dirty="0"/>
          </a:p>
          <a:p>
            <a:pPr marL="0" indent="0" algn="l">
              <a:buNone/>
            </a:pPr>
            <a:endParaRPr lang="en-US" sz="1800" dirty="0"/>
          </a:p>
        </p:txBody>
      </p:sp>
      <p:pic>
        <p:nvPicPr>
          <p:cNvPr id="9" name="Picture 8">
            <a:extLst>
              <a:ext uri="{FF2B5EF4-FFF2-40B4-BE49-F238E27FC236}">
                <a16:creationId xmlns:a16="http://schemas.microsoft.com/office/drawing/2014/main" id="{282B5D08-651A-469E-A0B0-BA6D66860436}"/>
              </a:ext>
            </a:extLst>
          </p:cNvPr>
          <p:cNvPicPr/>
          <p:nvPr/>
        </p:nvPicPr>
        <p:blipFill>
          <a:blip r:embed="rId2">
            <a:extLst>
              <a:ext uri="{BEBA8EAE-BF5A-486C-A8C5-ECC9F3942E4B}">
                <a14:imgProps xmlns:a14="http://schemas.microsoft.com/office/drawing/2010/main">
                  <a14:imgLayer r:embed="rId3">
                    <a14:imgEffect>
                      <a14:saturation sat="155000"/>
                    </a14:imgEffect>
                  </a14:imgLayer>
                </a14:imgProps>
              </a:ext>
              <a:ext uri="{28A0092B-C50C-407E-A947-70E740481C1C}">
                <a14:useLocalDpi xmlns:a14="http://schemas.microsoft.com/office/drawing/2010/main" val="0"/>
              </a:ext>
            </a:extLst>
          </a:blip>
          <a:stretch>
            <a:fillRect/>
          </a:stretch>
        </p:blipFill>
        <p:spPr>
          <a:xfrm>
            <a:off x="499112" y="1144598"/>
            <a:ext cx="3314700" cy="1485899"/>
          </a:xfrm>
          <a:prstGeom prst="rect">
            <a:avLst/>
          </a:prstGeom>
        </p:spPr>
      </p:pic>
      <p:pic>
        <p:nvPicPr>
          <p:cNvPr id="10" name="Picture 9">
            <a:extLst>
              <a:ext uri="{FF2B5EF4-FFF2-40B4-BE49-F238E27FC236}">
                <a16:creationId xmlns:a16="http://schemas.microsoft.com/office/drawing/2014/main" id="{37E71271-1714-4618-8CCA-E87F57C176C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01858" y="2857500"/>
            <a:ext cx="4041775" cy="2073365"/>
          </a:xfrm>
          <a:prstGeom prst="rect">
            <a:avLst/>
          </a:prstGeom>
        </p:spPr>
      </p:pic>
    </p:spTree>
    <p:extLst>
      <p:ext uri="{BB962C8B-B14F-4D97-AF65-F5344CB8AC3E}">
        <p14:creationId xmlns:p14="http://schemas.microsoft.com/office/powerpoint/2010/main" val="4273137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11B74-4981-42B5-B1CC-FEB32C22F690}"/>
              </a:ext>
            </a:extLst>
          </p:cNvPr>
          <p:cNvSpPr>
            <a:spLocks noGrp="1"/>
          </p:cNvSpPr>
          <p:nvPr>
            <p:ph type="title"/>
          </p:nvPr>
        </p:nvSpPr>
        <p:spPr>
          <a:xfrm>
            <a:off x="482188" y="413911"/>
            <a:ext cx="8790399" cy="725349"/>
          </a:xfrm>
        </p:spPr>
        <p:txBody>
          <a:bodyPr>
            <a:normAutofit fontScale="90000"/>
          </a:bodyPr>
          <a:lstStyle/>
          <a:p>
            <a:r>
              <a:rPr lang="en-US" sz="3100" b="1" dirty="0">
                <a:effectLst/>
              </a:rPr>
              <a:t>MALADII CE PERTURBĂ METABOLISMUL BAZELOR AZOTATE PURINICE ȘI PIRIMIDINICE</a:t>
            </a:r>
            <a:br>
              <a:rPr lang="en-US" dirty="0">
                <a:effectLst/>
              </a:rPr>
            </a:br>
            <a:endParaRPr lang="en-US" dirty="0"/>
          </a:p>
        </p:txBody>
      </p:sp>
      <p:sp>
        <p:nvSpPr>
          <p:cNvPr id="3" name="Content Placeholder 2">
            <a:extLst>
              <a:ext uri="{FF2B5EF4-FFF2-40B4-BE49-F238E27FC236}">
                <a16:creationId xmlns:a16="http://schemas.microsoft.com/office/drawing/2014/main" id="{9960496B-FF66-4056-A834-DC491E7D2D27}"/>
              </a:ext>
            </a:extLst>
          </p:cNvPr>
          <p:cNvSpPr>
            <a:spLocks noGrp="1"/>
          </p:cNvSpPr>
          <p:nvPr>
            <p:ph idx="1"/>
          </p:nvPr>
        </p:nvSpPr>
        <p:spPr>
          <a:xfrm>
            <a:off x="325025" y="1187244"/>
            <a:ext cx="3359246" cy="1998869"/>
          </a:xfrm>
        </p:spPr>
        <p:txBody>
          <a:bodyPr>
            <a:normAutofit fontScale="85000" lnSpcReduction="10000"/>
          </a:bodyPr>
          <a:lstStyle/>
          <a:p>
            <a:pPr marL="0" indent="0">
              <a:buNone/>
            </a:pPr>
            <a:r>
              <a:rPr lang="en-US" sz="3300" b="1" dirty="0" err="1"/>
              <a:t>Guta</a:t>
            </a:r>
            <a:endParaRPr lang="en-US" sz="3300" dirty="0"/>
          </a:p>
          <a:p>
            <a:pPr lvl="0"/>
            <a:r>
              <a:rPr lang="ro-RO" sz="2600" dirty="0"/>
              <a:t>p</a:t>
            </a:r>
            <a:r>
              <a:rPr lang="en-US" sz="2600" dirty="0" err="1"/>
              <a:t>rodusă</a:t>
            </a:r>
            <a:r>
              <a:rPr lang="en-US" sz="2600" dirty="0"/>
              <a:t> </a:t>
            </a:r>
            <a:r>
              <a:rPr lang="en-US" sz="2600" dirty="0" err="1"/>
              <a:t>prin</a:t>
            </a:r>
            <a:r>
              <a:rPr lang="en-US" sz="2600" dirty="0"/>
              <a:t> </a:t>
            </a:r>
            <a:r>
              <a:rPr lang="en-US" sz="2600" dirty="0" err="1"/>
              <a:t>mutația</a:t>
            </a:r>
            <a:r>
              <a:rPr lang="en-US" sz="2600" dirty="0"/>
              <a:t> </a:t>
            </a:r>
            <a:r>
              <a:rPr lang="en-US" sz="2600" dirty="0" err="1"/>
              <a:t>genelor</a:t>
            </a:r>
            <a:r>
              <a:rPr lang="en-US" sz="2600" dirty="0"/>
              <a:t> </a:t>
            </a:r>
            <a:r>
              <a:rPr lang="en-US" sz="2600" dirty="0" err="1"/>
              <a:t>ce</a:t>
            </a:r>
            <a:r>
              <a:rPr lang="en-US" sz="2600" dirty="0"/>
              <a:t> </a:t>
            </a:r>
            <a:r>
              <a:rPr lang="en-US" sz="2600" dirty="0" err="1"/>
              <a:t>determină</a:t>
            </a:r>
            <a:r>
              <a:rPr lang="en-US" sz="2600" dirty="0"/>
              <a:t> </a:t>
            </a:r>
            <a:r>
              <a:rPr lang="en-US" sz="2600" dirty="0" err="1"/>
              <a:t>enzimele</a:t>
            </a:r>
            <a:r>
              <a:rPr lang="en-US" sz="2600" dirty="0"/>
              <a:t> implicate </a:t>
            </a:r>
            <a:r>
              <a:rPr lang="en-US" sz="2600" dirty="0" err="1"/>
              <a:t>în</a:t>
            </a:r>
            <a:r>
              <a:rPr lang="en-US" sz="2600" dirty="0"/>
              <a:t> </a:t>
            </a:r>
            <a:r>
              <a:rPr lang="en-US" sz="2600" dirty="0" err="1"/>
              <a:t>sinteza</a:t>
            </a:r>
            <a:r>
              <a:rPr lang="en-US" sz="2600" dirty="0"/>
              <a:t> </a:t>
            </a:r>
            <a:r>
              <a:rPr lang="en-US" sz="2600" dirty="0" err="1"/>
              <a:t>bazelor</a:t>
            </a:r>
            <a:r>
              <a:rPr lang="en-US" sz="2600" dirty="0"/>
              <a:t> </a:t>
            </a:r>
            <a:r>
              <a:rPr lang="en-US" sz="2600" dirty="0" err="1"/>
              <a:t>purinice</a:t>
            </a:r>
            <a:endParaRPr lang="en-US" sz="2600" dirty="0"/>
          </a:p>
          <a:p>
            <a:endParaRPr lang="en-US" dirty="0"/>
          </a:p>
        </p:txBody>
      </p:sp>
      <p:pic>
        <p:nvPicPr>
          <p:cNvPr id="4" name="Picture 3">
            <a:extLst>
              <a:ext uri="{FF2B5EF4-FFF2-40B4-BE49-F238E27FC236}">
                <a16:creationId xmlns:a16="http://schemas.microsoft.com/office/drawing/2014/main" id="{80369CBF-DF7F-4E27-96DC-0ABD9BE85DDA}"/>
              </a:ext>
            </a:extLst>
          </p:cNvPr>
          <p:cNvPicPr/>
          <p:nvPr/>
        </p:nvPicPr>
        <p:blipFill>
          <a:blip r:embed="rId2">
            <a:extLst>
              <a:ext uri="{28A0092B-C50C-407E-A947-70E740481C1C}">
                <a14:useLocalDpi xmlns:a14="http://schemas.microsoft.com/office/drawing/2010/main" val="0"/>
              </a:ext>
            </a:extLst>
          </a:blip>
          <a:stretch>
            <a:fillRect/>
          </a:stretch>
        </p:blipFill>
        <p:spPr>
          <a:xfrm>
            <a:off x="3684271" y="1099587"/>
            <a:ext cx="3845242" cy="1826037"/>
          </a:xfrm>
          <a:prstGeom prst="rect">
            <a:avLst/>
          </a:prstGeom>
        </p:spPr>
      </p:pic>
      <p:sp>
        <p:nvSpPr>
          <p:cNvPr id="5" name="TextBox 4">
            <a:extLst>
              <a:ext uri="{FF2B5EF4-FFF2-40B4-BE49-F238E27FC236}">
                <a16:creationId xmlns:a16="http://schemas.microsoft.com/office/drawing/2014/main" id="{250640AD-8676-4836-B762-E5B671A82CDD}"/>
              </a:ext>
            </a:extLst>
          </p:cNvPr>
          <p:cNvSpPr txBox="1"/>
          <p:nvPr/>
        </p:nvSpPr>
        <p:spPr>
          <a:xfrm>
            <a:off x="325025" y="3305249"/>
            <a:ext cx="6090062" cy="2062103"/>
          </a:xfrm>
          <a:prstGeom prst="rect">
            <a:avLst/>
          </a:prstGeom>
          <a:noFill/>
        </p:spPr>
        <p:txBody>
          <a:bodyPr wrap="square" rtlCol="0">
            <a:spAutoFit/>
          </a:bodyPr>
          <a:lstStyle/>
          <a:p>
            <a:pPr marL="285750" lvl="0" indent="-285750">
              <a:buFont typeface="Arial" panose="020B0604020202020204" pitchFamily="34" charset="0"/>
              <a:buChar char="•"/>
            </a:pPr>
            <a:r>
              <a:rPr lang="ro-RO" sz="2200" dirty="0"/>
              <a:t>d</a:t>
            </a:r>
            <a:r>
              <a:rPr lang="en-US" sz="2200" dirty="0" err="1"/>
              <a:t>etermină</a:t>
            </a:r>
            <a:r>
              <a:rPr lang="en-US" sz="2200" dirty="0"/>
              <a:t>:</a:t>
            </a:r>
          </a:p>
          <a:p>
            <a:pPr lvl="0"/>
            <a:r>
              <a:rPr lang="ro-RO" sz="2200" dirty="0"/>
              <a:t>- </a:t>
            </a:r>
            <a:r>
              <a:rPr lang="en-US" sz="2200" dirty="0" err="1"/>
              <a:t>creșterea</a:t>
            </a:r>
            <a:r>
              <a:rPr lang="en-US" sz="2200" dirty="0"/>
              <a:t> </a:t>
            </a:r>
            <a:r>
              <a:rPr lang="en-US" sz="2200" dirty="0" err="1"/>
              <a:t>cantității</a:t>
            </a:r>
            <a:r>
              <a:rPr lang="en-US" sz="2200" dirty="0"/>
              <a:t> de </a:t>
            </a:r>
            <a:r>
              <a:rPr lang="en-US" sz="2200" b="1" dirty="0"/>
              <a:t>acid uric</a:t>
            </a:r>
            <a:r>
              <a:rPr lang="en-US" sz="2200" dirty="0"/>
              <a:t>  </a:t>
            </a:r>
            <a:r>
              <a:rPr lang="en-US" sz="2200" dirty="0" err="1"/>
              <a:t>în</a:t>
            </a:r>
            <a:r>
              <a:rPr lang="en-US" sz="2200" dirty="0"/>
              <a:t> </a:t>
            </a:r>
            <a:r>
              <a:rPr lang="en-US" sz="2200" dirty="0" err="1"/>
              <a:t>sânge</a:t>
            </a:r>
            <a:endParaRPr lang="en-US" sz="2200" dirty="0"/>
          </a:p>
          <a:p>
            <a:pPr lvl="0"/>
            <a:r>
              <a:rPr lang="ro-RO" sz="2200" dirty="0"/>
              <a:t>- </a:t>
            </a:r>
            <a:r>
              <a:rPr lang="en-US" sz="2200" dirty="0" err="1"/>
              <a:t>formarea</a:t>
            </a:r>
            <a:r>
              <a:rPr lang="en-US" sz="2200" dirty="0"/>
              <a:t> </a:t>
            </a:r>
            <a:r>
              <a:rPr lang="en-US" sz="2200" dirty="0" err="1"/>
              <a:t>și</a:t>
            </a:r>
            <a:r>
              <a:rPr lang="en-US" sz="2200" dirty="0"/>
              <a:t> </a:t>
            </a:r>
            <a:r>
              <a:rPr lang="en-US" sz="2200" dirty="0" err="1"/>
              <a:t>acumularea</a:t>
            </a:r>
            <a:r>
              <a:rPr lang="en-US" sz="2200" dirty="0"/>
              <a:t> </a:t>
            </a:r>
            <a:r>
              <a:rPr lang="en-US" sz="2200" dirty="0" err="1"/>
              <a:t>în</a:t>
            </a:r>
            <a:r>
              <a:rPr lang="en-US" sz="2200" dirty="0"/>
              <a:t> </a:t>
            </a:r>
            <a:r>
              <a:rPr lang="en-US" sz="2200" dirty="0" err="1"/>
              <a:t>articulații</a:t>
            </a:r>
            <a:r>
              <a:rPr lang="en-US" sz="2200" dirty="0"/>
              <a:t> a </a:t>
            </a:r>
            <a:r>
              <a:rPr lang="en-US" sz="2200" dirty="0" err="1"/>
              <a:t>cristalelor</a:t>
            </a:r>
            <a:r>
              <a:rPr lang="en-US" sz="2200" dirty="0"/>
              <a:t> de </a:t>
            </a:r>
            <a:r>
              <a:rPr lang="en-US" sz="2200" b="1" dirty="0" err="1"/>
              <a:t>urat</a:t>
            </a:r>
            <a:r>
              <a:rPr lang="en-US" sz="2200" b="1" dirty="0"/>
              <a:t> de </a:t>
            </a:r>
            <a:r>
              <a:rPr lang="en-US" sz="2200" b="1" dirty="0" err="1"/>
              <a:t>sodiu</a:t>
            </a:r>
            <a:r>
              <a:rPr lang="en-US" sz="2200" dirty="0"/>
              <a:t> ( </a:t>
            </a:r>
            <a:r>
              <a:rPr lang="en-US" sz="2200" dirty="0" err="1"/>
              <a:t>greu</a:t>
            </a:r>
            <a:r>
              <a:rPr lang="en-US" sz="2200" dirty="0"/>
              <a:t> </a:t>
            </a:r>
            <a:r>
              <a:rPr lang="en-US" sz="2200" dirty="0" err="1"/>
              <a:t>solubil</a:t>
            </a:r>
            <a:r>
              <a:rPr lang="en-US" sz="2200" dirty="0"/>
              <a:t>) → </a:t>
            </a:r>
            <a:r>
              <a:rPr lang="en-US" sz="2200" dirty="0" err="1"/>
              <a:t>imobilizarea</a:t>
            </a:r>
            <a:r>
              <a:rPr lang="en-US" sz="2200" dirty="0"/>
              <a:t> </a:t>
            </a:r>
            <a:r>
              <a:rPr lang="en-US" sz="2200" dirty="0" err="1"/>
              <a:t>dureroasă</a:t>
            </a:r>
            <a:r>
              <a:rPr lang="en-US" sz="2200" dirty="0"/>
              <a:t> a </a:t>
            </a:r>
            <a:r>
              <a:rPr lang="en-US" sz="2200" dirty="0" err="1"/>
              <a:t>articulațiilor</a:t>
            </a:r>
            <a:r>
              <a:rPr lang="en-US" sz="2200" dirty="0"/>
              <a:t>.</a:t>
            </a:r>
          </a:p>
          <a:p>
            <a:endParaRPr lang="en-US" dirty="0"/>
          </a:p>
        </p:txBody>
      </p:sp>
    </p:spTree>
    <p:extLst>
      <p:ext uri="{BB962C8B-B14F-4D97-AF65-F5344CB8AC3E}">
        <p14:creationId xmlns:p14="http://schemas.microsoft.com/office/powerpoint/2010/main" val="66622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0492209F-0318-4742-A2EE-652E82CE85A4}"/>
              </a:ext>
            </a:extLst>
          </p:cNvPr>
          <p:cNvGraphicFramePr/>
          <p:nvPr>
            <p:extLst>
              <p:ext uri="{D42A27DB-BD31-4B8C-83A1-F6EECF244321}">
                <p14:modId xmlns:p14="http://schemas.microsoft.com/office/powerpoint/2010/main" val="2688820630"/>
              </p:ext>
            </p:extLst>
          </p:nvPr>
        </p:nvGraphicFramePr>
        <p:xfrm>
          <a:off x="366713" y="242888"/>
          <a:ext cx="8577262" cy="4686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8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95B99-4FE8-4AFC-BECB-5FFB4FF77EA8}"/>
              </a:ext>
            </a:extLst>
          </p:cNvPr>
          <p:cNvSpPr>
            <a:spLocks noGrp="1"/>
          </p:cNvSpPr>
          <p:nvPr>
            <p:ph type="title"/>
          </p:nvPr>
        </p:nvSpPr>
        <p:spPr>
          <a:xfrm>
            <a:off x="610776" y="447630"/>
            <a:ext cx="8161749" cy="725349"/>
          </a:xfrm>
        </p:spPr>
        <p:txBody>
          <a:bodyPr>
            <a:normAutofit fontScale="90000"/>
          </a:bodyPr>
          <a:lstStyle/>
          <a:p>
            <a:br>
              <a:rPr lang="en-US" dirty="0">
                <a:effectLst/>
              </a:rPr>
            </a:br>
            <a:r>
              <a:rPr lang="ro-RO" b="1" dirty="0">
                <a:effectLst/>
              </a:rPr>
              <a:t> </a:t>
            </a:r>
            <a:r>
              <a:rPr lang="en-US" b="1" dirty="0">
                <a:effectLst/>
              </a:rPr>
              <a:t>MALADII METABOLICE HETEROZOMALE</a:t>
            </a:r>
            <a:br>
              <a:rPr lang="ro-RO" b="1" dirty="0">
                <a:effectLst/>
              </a:rPr>
            </a:br>
            <a:r>
              <a:rPr lang="ro-RO" b="1" dirty="0">
                <a:effectLst/>
              </a:rPr>
              <a:t>1. </a:t>
            </a:r>
            <a:r>
              <a:rPr lang="en-US" b="1" dirty="0">
                <a:effectLst/>
              </a:rPr>
              <a:t> </a:t>
            </a:r>
            <a:r>
              <a:rPr lang="en-US" b="1" dirty="0" err="1">
                <a:effectLst/>
              </a:rPr>
              <a:t>Hemofilia</a:t>
            </a:r>
            <a:br>
              <a:rPr lang="en-US" dirty="0">
                <a:effectLst/>
              </a:rPr>
            </a:br>
            <a:endParaRPr lang="en-US" dirty="0"/>
          </a:p>
        </p:txBody>
      </p:sp>
      <p:sp>
        <p:nvSpPr>
          <p:cNvPr id="3" name="Content Placeholder 2">
            <a:extLst>
              <a:ext uri="{FF2B5EF4-FFF2-40B4-BE49-F238E27FC236}">
                <a16:creationId xmlns:a16="http://schemas.microsoft.com/office/drawing/2014/main" id="{32315147-EBDD-4341-91CE-DEA1A0020943}"/>
              </a:ext>
            </a:extLst>
          </p:cNvPr>
          <p:cNvSpPr>
            <a:spLocks noGrp="1"/>
          </p:cNvSpPr>
          <p:nvPr>
            <p:ph idx="1"/>
          </p:nvPr>
        </p:nvSpPr>
        <p:spPr>
          <a:xfrm>
            <a:off x="471948" y="1187244"/>
            <a:ext cx="6880123" cy="1927431"/>
          </a:xfrm>
        </p:spPr>
        <p:txBody>
          <a:bodyPr>
            <a:normAutofit fontScale="62500" lnSpcReduction="20000"/>
          </a:bodyPr>
          <a:lstStyle/>
          <a:p>
            <a:pPr lvl="0"/>
            <a:r>
              <a:rPr lang="en-US" dirty="0" err="1"/>
              <a:t>cauzată</a:t>
            </a:r>
            <a:r>
              <a:rPr lang="en-US" dirty="0"/>
              <a:t> de </a:t>
            </a:r>
            <a:r>
              <a:rPr lang="en-US" dirty="0" err="1"/>
              <a:t>deleția</a:t>
            </a:r>
            <a:r>
              <a:rPr lang="en-US" dirty="0"/>
              <a:t> </a:t>
            </a:r>
            <a:r>
              <a:rPr lang="en-US" dirty="0" err="1"/>
              <a:t>unui</a:t>
            </a:r>
            <a:r>
              <a:rPr lang="en-US" dirty="0"/>
              <a:t> fragment din </a:t>
            </a:r>
            <a:r>
              <a:rPr lang="en-US" dirty="0" err="1"/>
              <a:t>heterozomul</a:t>
            </a:r>
            <a:r>
              <a:rPr lang="en-US" dirty="0"/>
              <a:t> </a:t>
            </a:r>
            <a:r>
              <a:rPr lang="en-US" b="1" dirty="0" err="1"/>
              <a:t>X→mutația</a:t>
            </a:r>
            <a:r>
              <a:rPr lang="en-US" b="1" dirty="0"/>
              <a:t> </a:t>
            </a:r>
            <a:r>
              <a:rPr lang="en-US" b="1" dirty="0" err="1"/>
              <a:t>unei</a:t>
            </a:r>
            <a:r>
              <a:rPr lang="en-US" b="1" dirty="0"/>
              <a:t> gene </a:t>
            </a:r>
            <a:r>
              <a:rPr lang="en-US" b="1" dirty="0" err="1"/>
              <a:t>recesive</a:t>
            </a:r>
            <a:r>
              <a:rPr lang="en-US" b="1" dirty="0"/>
              <a:t> X </a:t>
            </a:r>
            <a:r>
              <a:rPr lang="en-US" b="1" dirty="0" err="1"/>
              <a:t>linkate</a:t>
            </a:r>
            <a:r>
              <a:rPr lang="en-US" b="1" dirty="0"/>
              <a:t> → </a:t>
            </a:r>
            <a:r>
              <a:rPr lang="en-US" dirty="0" err="1"/>
              <a:t>lipsesc</a:t>
            </a:r>
            <a:r>
              <a:rPr lang="en-US" dirty="0"/>
              <a:t> </a:t>
            </a:r>
            <a:r>
              <a:rPr lang="en-US" dirty="0" err="1"/>
              <a:t>factorii</a:t>
            </a:r>
            <a:r>
              <a:rPr lang="en-US" dirty="0"/>
              <a:t> </a:t>
            </a:r>
            <a:r>
              <a:rPr lang="en-US" dirty="0" err="1"/>
              <a:t>implicați</a:t>
            </a:r>
            <a:r>
              <a:rPr lang="en-US" dirty="0"/>
              <a:t> </a:t>
            </a:r>
            <a:r>
              <a:rPr lang="en-US" dirty="0" err="1"/>
              <a:t>în</a:t>
            </a:r>
            <a:r>
              <a:rPr lang="en-US" dirty="0"/>
              <a:t> </a:t>
            </a:r>
            <a:r>
              <a:rPr lang="en-US" dirty="0" err="1"/>
              <a:t>coagulare</a:t>
            </a:r>
            <a:r>
              <a:rPr lang="en-US" dirty="0"/>
              <a:t> (</a:t>
            </a:r>
            <a:r>
              <a:rPr lang="en-US" dirty="0" err="1"/>
              <a:t>oprirea</a:t>
            </a:r>
            <a:r>
              <a:rPr lang="en-US" dirty="0"/>
              <a:t> </a:t>
            </a:r>
            <a:r>
              <a:rPr lang="en-US" dirty="0" err="1"/>
              <a:t>sângerărilor</a:t>
            </a:r>
            <a:r>
              <a:rPr lang="en-US" dirty="0"/>
              <a:t>)</a:t>
            </a:r>
          </a:p>
          <a:p>
            <a:pPr lvl="0"/>
            <a:r>
              <a:rPr lang="en-US" dirty="0"/>
              <a:t>se </a:t>
            </a:r>
            <a:r>
              <a:rPr lang="en-US" dirty="0" err="1"/>
              <a:t>transmite</a:t>
            </a:r>
            <a:r>
              <a:rPr lang="en-US" dirty="0"/>
              <a:t> </a:t>
            </a:r>
            <a:r>
              <a:rPr lang="en-US" dirty="0" err="1"/>
              <a:t>prin</a:t>
            </a:r>
            <a:r>
              <a:rPr lang="en-US" dirty="0"/>
              <a:t> </a:t>
            </a:r>
            <a:r>
              <a:rPr lang="en-US" dirty="0" err="1"/>
              <a:t>femeile</a:t>
            </a:r>
            <a:r>
              <a:rPr lang="en-US" dirty="0"/>
              <a:t> </a:t>
            </a:r>
            <a:r>
              <a:rPr lang="en-US" dirty="0" err="1"/>
              <a:t>purtătoare</a:t>
            </a:r>
            <a:r>
              <a:rPr lang="en-US" dirty="0"/>
              <a:t> care nu </a:t>
            </a:r>
            <a:r>
              <a:rPr lang="en-US" dirty="0" err="1"/>
              <a:t>manifestă</a:t>
            </a:r>
            <a:r>
              <a:rPr lang="en-US" dirty="0"/>
              <a:t> </a:t>
            </a:r>
            <a:r>
              <a:rPr lang="en-US" dirty="0" err="1"/>
              <a:t>boala</a:t>
            </a:r>
            <a:endParaRPr lang="en-US" dirty="0"/>
          </a:p>
          <a:p>
            <a:pPr lvl="0"/>
            <a:r>
              <a:rPr lang="en-US" dirty="0"/>
              <a:t>se </a:t>
            </a:r>
            <a:r>
              <a:rPr lang="en-US" dirty="0" err="1"/>
              <a:t>manifestă</a:t>
            </a:r>
            <a:r>
              <a:rPr lang="en-US" dirty="0"/>
              <a:t>: - </a:t>
            </a:r>
            <a:r>
              <a:rPr lang="en-US" dirty="0" err="1"/>
              <a:t>întotdeauna</a:t>
            </a:r>
            <a:r>
              <a:rPr lang="en-US" dirty="0"/>
              <a:t> la </a:t>
            </a:r>
            <a:r>
              <a:rPr lang="en-US" dirty="0" err="1"/>
              <a:t>băieți</a:t>
            </a:r>
            <a:r>
              <a:rPr lang="en-US" dirty="0"/>
              <a:t> (</a:t>
            </a:r>
            <a:r>
              <a:rPr lang="en-US" dirty="0" err="1"/>
              <a:t>X</a:t>
            </a:r>
            <a:r>
              <a:rPr lang="en-US" baseline="30000" dirty="0" err="1"/>
              <a:t>h</a:t>
            </a:r>
            <a:r>
              <a:rPr lang="en-US" dirty="0" err="1"/>
              <a:t>Y</a:t>
            </a:r>
            <a:r>
              <a:rPr lang="en-US" dirty="0"/>
              <a:t>) – </a:t>
            </a:r>
            <a:r>
              <a:rPr lang="en-US" dirty="0" err="1"/>
              <a:t>afectează</a:t>
            </a:r>
            <a:r>
              <a:rPr lang="en-US" dirty="0"/>
              <a:t> 8% din </a:t>
            </a:r>
            <a:r>
              <a:rPr lang="en-US" dirty="0" err="1"/>
              <a:t>populația</a:t>
            </a:r>
            <a:r>
              <a:rPr lang="en-US" dirty="0"/>
              <a:t> </a:t>
            </a:r>
            <a:r>
              <a:rPr lang="en-US" dirty="0" err="1"/>
              <a:t>masculină</a:t>
            </a:r>
            <a:endParaRPr lang="en-US" dirty="0"/>
          </a:p>
          <a:p>
            <a:pPr lvl="0"/>
            <a:r>
              <a:rPr lang="en-US" dirty="0"/>
              <a:t>la fete </a:t>
            </a:r>
            <a:r>
              <a:rPr lang="en-US" dirty="0" err="1"/>
              <a:t>doar</a:t>
            </a:r>
            <a:r>
              <a:rPr lang="en-US" dirty="0"/>
              <a:t> </a:t>
            </a:r>
            <a:r>
              <a:rPr lang="en-US" dirty="0" err="1"/>
              <a:t>în</a:t>
            </a:r>
            <a:r>
              <a:rPr lang="en-US" dirty="0"/>
              <a:t> stare </a:t>
            </a:r>
            <a:r>
              <a:rPr lang="en-US" dirty="0" err="1"/>
              <a:t>homozigotă</a:t>
            </a:r>
            <a:r>
              <a:rPr lang="en-US" dirty="0"/>
              <a:t> (</a:t>
            </a:r>
            <a:r>
              <a:rPr lang="en-US" dirty="0" err="1"/>
              <a:t>X</a:t>
            </a:r>
            <a:r>
              <a:rPr lang="en-US" baseline="30000" dirty="0" err="1"/>
              <a:t>h</a:t>
            </a:r>
            <a:r>
              <a:rPr lang="en-US" dirty="0" err="1"/>
              <a:t>X</a:t>
            </a:r>
            <a:r>
              <a:rPr lang="en-US" baseline="30000" dirty="0" err="1"/>
              <a:t>h</a:t>
            </a:r>
            <a:r>
              <a:rPr lang="en-US" dirty="0"/>
              <a:t>) - </a:t>
            </a:r>
            <a:r>
              <a:rPr lang="en-US" b="1" dirty="0"/>
              <a:t>HEMIZIGOȚIE</a:t>
            </a:r>
            <a:endParaRPr lang="en-US" dirty="0"/>
          </a:p>
          <a:p>
            <a:endParaRPr lang="en-US" dirty="0"/>
          </a:p>
        </p:txBody>
      </p:sp>
      <p:pic>
        <p:nvPicPr>
          <p:cNvPr id="4" name="Picture 3">
            <a:extLst>
              <a:ext uri="{FF2B5EF4-FFF2-40B4-BE49-F238E27FC236}">
                <a16:creationId xmlns:a16="http://schemas.microsoft.com/office/drawing/2014/main" id="{7B06CD9D-DE9E-4D09-9FE7-D21287B1917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743200" y="2992541"/>
            <a:ext cx="3657600" cy="1927430"/>
          </a:xfrm>
          <a:prstGeom prst="rect">
            <a:avLst/>
          </a:prstGeom>
        </p:spPr>
      </p:pic>
    </p:spTree>
    <p:extLst>
      <p:ext uri="{BB962C8B-B14F-4D97-AF65-F5344CB8AC3E}">
        <p14:creationId xmlns:p14="http://schemas.microsoft.com/office/powerpoint/2010/main" val="1139442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1775D-ED2F-43B3-92AE-DD88A8000B2C}"/>
              </a:ext>
            </a:extLst>
          </p:cNvPr>
          <p:cNvSpPr>
            <a:spLocks noGrp="1"/>
          </p:cNvSpPr>
          <p:nvPr>
            <p:ph type="title"/>
          </p:nvPr>
        </p:nvSpPr>
        <p:spPr/>
        <p:txBody>
          <a:bodyPr>
            <a:normAutofit fontScale="90000"/>
          </a:bodyPr>
          <a:lstStyle/>
          <a:p>
            <a:r>
              <a:rPr lang="en-US" b="1" dirty="0">
                <a:effectLst/>
              </a:rPr>
              <a:t>MALADII METABOLICE HETEROZOMALE</a:t>
            </a:r>
            <a:br>
              <a:rPr lang="ro-RO" b="1" dirty="0">
                <a:effectLst/>
              </a:rPr>
            </a:br>
            <a:r>
              <a:rPr lang="ro-RO" b="1" dirty="0">
                <a:effectLst/>
              </a:rPr>
              <a:t>2. </a:t>
            </a:r>
            <a:r>
              <a:rPr lang="en-US" b="1" dirty="0">
                <a:effectLst/>
              </a:rPr>
              <a:t> </a:t>
            </a:r>
            <a:r>
              <a:rPr lang="ro-RO" b="1" dirty="0">
                <a:effectLst/>
              </a:rPr>
              <a:t>Daltonismul</a:t>
            </a:r>
            <a:endParaRPr lang="en-US" dirty="0"/>
          </a:p>
        </p:txBody>
      </p:sp>
      <p:sp>
        <p:nvSpPr>
          <p:cNvPr id="3" name="Content Placeholder 2">
            <a:extLst>
              <a:ext uri="{FF2B5EF4-FFF2-40B4-BE49-F238E27FC236}">
                <a16:creationId xmlns:a16="http://schemas.microsoft.com/office/drawing/2014/main" id="{53498F42-6962-4A0B-A1BF-4E2F020B03EB}"/>
              </a:ext>
            </a:extLst>
          </p:cNvPr>
          <p:cNvSpPr>
            <a:spLocks noGrp="1"/>
          </p:cNvSpPr>
          <p:nvPr>
            <p:ph idx="1"/>
          </p:nvPr>
        </p:nvSpPr>
        <p:spPr>
          <a:xfrm>
            <a:off x="471948" y="1187244"/>
            <a:ext cx="3271377" cy="3956256"/>
          </a:xfrm>
        </p:spPr>
        <p:txBody>
          <a:bodyPr>
            <a:normAutofit fontScale="70000" lnSpcReduction="20000"/>
          </a:bodyPr>
          <a:lstStyle/>
          <a:p>
            <a:pPr lvl="0"/>
            <a:r>
              <a:rPr lang="en-US" dirty="0" err="1"/>
              <a:t>determinată</a:t>
            </a:r>
            <a:r>
              <a:rPr lang="en-US" dirty="0"/>
              <a:t> de </a:t>
            </a:r>
            <a:r>
              <a:rPr lang="en-US" dirty="0" err="1"/>
              <a:t>muta</a:t>
            </a:r>
            <a:r>
              <a:rPr lang="ro-RO" dirty="0"/>
              <a:t>ț</a:t>
            </a:r>
            <a:r>
              <a:rPr lang="en-US" dirty="0" err="1"/>
              <a:t>ia</a:t>
            </a:r>
            <a:r>
              <a:rPr lang="en-US" dirty="0"/>
              <a:t> </a:t>
            </a:r>
            <a:r>
              <a:rPr lang="en-US" dirty="0" err="1"/>
              <a:t>unei</a:t>
            </a:r>
            <a:r>
              <a:rPr lang="en-US" dirty="0"/>
              <a:t> gene </a:t>
            </a:r>
            <a:r>
              <a:rPr lang="en-US" dirty="0" err="1"/>
              <a:t>recesive</a:t>
            </a:r>
            <a:r>
              <a:rPr lang="en-US" dirty="0"/>
              <a:t>  X-</a:t>
            </a:r>
            <a:r>
              <a:rPr lang="en-US" dirty="0" err="1"/>
              <a:t>linkate</a:t>
            </a:r>
            <a:r>
              <a:rPr lang="en-US" dirty="0"/>
              <a:t> →</a:t>
            </a:r>
            <a:r>
              <a:rPr lang="en-US" dirty="0" err="1"/>
              <a:t>lipsa</a:t>
            </a:r>
            <a:r>
              <a:rPr lang="en-US" dirty="0"/>
              <a:t> </a:t>
            </a:r>
            <a:r>
              <a:rPr lang="en-US" dirty="0" err="1"/>
              <a:t>unui</a:t>
            </a:r>
            <a:r>
              <a:rPr lang="en-US" dirty="0"/>
              <a:t> tip de </a:t>
            </a:r>
            <a:r>
              <a:rPr lang="en-US" dirty="0" err="1"/>
              <a:t>celule</a:t>
            </a:r>
            <a:r>
              <a:rPr lang="en-US" dirty="0"/>
              <a:t> cu con </a:t>
            </a:r>
            <a:r>
              <a:rPr lang="en-US" dirty="0" err="1"/>
              <a:t>sau</a:t>
            </a:r>
            <a:r>
              <a:rPr lang="en-US" dirty="0"/>
              <a:t> </a:t>
            </a:r>
            <a:r>
              <a:rPr lang="en-US" dirty="0" err="1"/>
              <a:t>disfuncția</a:t>
            </a:r>
            <a:r>
              <a:rPr lang="en-US" dirty="0"/>
              <a:t> </a:t>
            </a:r>
            <a:r>
              <a:rPr lang="en-US" dirty="0" err="1"/>
              <a:t>acestuia</a:t>
            </a:r>
            <a:r>
              <a:rPr lang="en-US" dirty="0"/>
              <a:t> </a:t>
            </a:r>
          </a:p>
          <a:p>
            <a:pPr lvl="0"/>
            <a:r>
              <a:rPr lang="en-US" dirty="0" err="1"/>
              <a:t>similară</a:t>
            </a:r>
            <a:r>
              <a:rPr lang="en-US" dirty="0"/>
              <a:t> ca mod de </a:t>
            </a:r>
            <a:r>
              <a:rPr lang="en-US" dirty="0" err="1"/>
              <a:t>transmitere</a:t>
            </a:r>
            <a:r>
              <a:rPr lang="en-US" dirty="0"/>
              <a:t> cu </a:t>
            </a:r>
            <a:r>
              <a:rPr lang="en-US" dirty="0" err="1"/>
              <a:t>hemofilia</a:t>
            </a:r>
            <a:r>
              <a:rPr lang="en-US" dirty="0"/>
              <a:t>: </a:t>
            </a:r>
            <a:r>
              <a:rPr lang="en-US" dirty="0" err="1"/>
              <a:t>afectează</a:t>
            </a:r>
            <a:r>
              <a:rPr lang="en-US" dirty="0"/>
              <a:t> 8% </a:t>
            </a:r>
            <a:r>
              <a:rPr lang="en-US" dirty="0" err="1"/>
              <a:t>băieții</a:t>
            </a:r>
            <a:r>
              <a:rPr lang="en-US" dirty="0"/>
              <a:t> </a:t>
            </a:r>
            <a:r>
              <a:rPr lang="en-US" dirty="0" err="1"/>
              <a:t>și</a:t>
            </a:r>
            <a:r>
              <a:rPr lang="en-US" dirty="0"/>
              <a:t> 0,48% fete</a:t>
            </a:r>
          </a:p>
          <a:p>
            <a:pPr lvl="0"/>
            <a:r>
              <a:rPr lang="en-US" dirty="0" err="1"/>
              <a:t>incapacitatea</a:t>
            </a:r>
            <a:r>
              <a:rPr lang="en-US" dirty="0"/>
              <a:t> </a:t>
            </a:r>
            <a:r>
              <a:rPr lang="en-US" dirty="0" err="1"/>
              <a:t>distingerii</a:t>
            </a:r>
            <a:r>
              <a:rPr lang="en-US" dirty="0"/>
              <a:t> </a:t>
            </a:r>
            <a:r>
              <a:rPr lang="en-US" dirty="0" err="1"/>
              <a:t>culorilor</a:t>
            </a:r>
            <a:r>
              <a:rPr lang="en-US" dirty="0"/>
              <a:t> </a:t>
            </a:r>
            <a:r>
              <a:rPr lang="en-US" dirty="0" err="1"/>
              <a:t>complementare</a:t>
            </a:r>
            <a:r>
              <a:rPr lang="en-US" dirty="0"/>
              <a:t>: </a:t>
            </a:r>
            <a:r>
              <a:rPr lang="en-US" dirty="0" err="1"/>
              <a:t>cel</a:t>
            </a:r>
            <a:r>
              <a:rPr lang="en-US" dirty="0"/>
              <a:t> </a:t>
            </a:r>
            <a:r>
              <a:rPr lang="en-US" dirty="0" err="1"/>
              <a:t>mai</a:t>
            </a:r>
            <a:r>
              <a:rPr lang="en-US" dirty="0"/>
              <a:t> des: </a:t>
            </a:r>
            <a:r>
              <a:rPr lang="en-US" dirty="0" err="1"/>
              <a:t>roșu-verde</a:t>
            </a:r>
            <a:endParaRPr lang="en-US" dirty="0"/>
          </a:p>
          <a:p>
            <a:pPr lvl="0"/>
            <a:r>
              <a:rPr lang="en-US" dirty="0" err="1"/>
              <a:t>bolnavul</a:t>
            </a:r>
            <a:r>
              <a:rPr lang="en-US" dirty="0"/>
              <a:t> </a:t>
            </a:r>
            <a:r>
              <a:rPr lang="en-US" dirty="0" err="1"/>
              <a:t>vede</a:t>
            </a:r>
            <a:r>
              <a:rPr lang="en-US" dirty="0"/>
              <a:t> un ton de </a:t>
            </a:r>
            <a:r>
              <a:rPr lang="en-US" dirty="0" err="1"/>
              <a:t>cenușiu</a:t>
            </a:r>
            <a:endParaRPr lang="en-US" dirty="0"/>
          </a:p>
          <a:p>
            <a:endParaRPr lang="en-US" dirty="0"/>
          </a:p>
        </p:txBody>
      </p:sp>
      <p:pic>
        <p:nvPicPr>
          <p:cNvPr id="4" name="Picture 3">
            <a:extLst>
              <a:ext uri="{FF2B5EF4-FFF2-40B4-BE49-F238E27FC236}">
                <a16:creationId xmlns:a16="http://schemas.microsoft.com/office/drawing/2014/main" id="{FB964DFF-FE4C-41C4-8B78-4C54621AEC50}"/>
              </a:ext>
            </a:extLst>
          </p:cNvPr>
          <p:cNvPicPr/>
          <p:nvPr/>
        </p:nvPicPr>
        <p:blipFill>
          <a:blip r:embed="rId2">
            <a:extLst>
              <a:ext uri="{BEBA8EAE-BF5A-486C-A8C5-ECC9F3942E4B}">
                <a14:imgProps xmlns:a14="http://schemas.microsoft.com/office/drawing/2010/main">
                  <a14:imgLayer r:embed="rId3">
                    <a14:imgEffect>
                      <a14:sharpenSoften amount="50000"/>
                    </a14:imgEffect>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695917" y="1139260"/>
            <a:ext cx="3643312" cy="3332798"/>
          </a:xfrm>
          <a:prstGeom prst="rect">
            <a:avLst/>
          </a:prstGeom>
        </p:spPr>
      </p:pic>
    </p:spTree>
    <p:extLst>
      <p:ext uri="{BB962C8B-B14F-4D97-AF65-F5344CB8AC3E}">
        <p14:creationId xmlns:p14="http://schemas.microsoft.com/office/powerpoint/2010/main" val="2665655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1775D-ED2F-43B3-92AE-DD88A8000B2C}"/>
              </a:ext>
            </a:extLst>
          </p:cNvPr>
          <p:cNvSpPr>
            <a:spLocks noGrp="1"/>
          </p:cNvSpPr>
          <p:nvPr>
            <p:ph type="title"/>
          </p:nvPr>
        </p:nvSpPr>
        <p:spPr>
          <a:xfrm>
            <a:off x="471948" y="242461"/>
            <a:ext cx="8418924" cy="725349"/>
          </a:xfrm>
        </p:spPr>
        <p:txBody>
          <a:bodyPr>
            <a:normAutofit fontScale="90000"/>
          </a:bodyPr>
          <a:lstStyle/>
          <a:p>
            <a:r>
              <a:rPr lang="en-US" b="1" dirty="0">
                <a:effectLst/>
              </a:rPr>
              <a:t>MALADII METABOLICE HETEROZOMALE</a:t>
            </a:r>
            <a:br>
              <a:rPr lang="ro-RO" b="1" dirty="0">
                <a:effectLst/>
              </a:rPr>
            </a:br>
            <a:r>
              <a:rPr lang="ro-RO" b="1" dirty="0">
                <a:effectLst/>
              </a:rPr>
              <a:t>3. </a:t>
            </a:r>
            <a:r>
              <a:rPr lang="en-US" b="1" dirty="0">
                <a:effectLst/>
              </a:rPr>
              <a:t> </a:t>
            </a:r>
            <a:r>
              <a:rPr lang="ro-RO" b="1" dirty="0">
                <a:effectLst/>
              </a:rPr>
              <a:t>Miopatia Duchenne (distrofia musculară)</a:t>
            </a:r>
            <a:endParaRPr lang="en-US" dirty="0"/>
          </a:p>
        </p:txBody>
      </p:sp>
      <p:sp>
        <p:nvSpPr>
          <p:cNvPr id="3" name="Content Placeholder 2">
            <a:extLst>
              <a:ext uri="{FF2B5EF4-FFF2-40B4-BE49-F238E27FC236}">
                <a16:creationId xmlns:a16="http://schemas.microsoft.com/office/drawing/2014/main" id="{53498F42-6962-4A0B-A1BF-4E2F020B03EB}"/>
              </a:ext>
            </a:extLst>
          </p:cNvPr>
          <p:cNvSpPr>
            <a:spLocks noGrp="1"/>
          </p:cNvSpPr>
          <p:nvPr>
            <p:ph idx="1"/>
          </p:nvPr>
        </p:nvSpPr>
        <p:spPr>
          <a:xfrm>
            <a:off x="143335" y="1187244"/>
            <a:ext cx="3271377" cy="3956256"/>
          </a:xfrm>
        </p:spPr>
        <p:txBody>
          <a:bodyPr>
            <a:normAutofit fontScale="70000" lnSpcReduction="20000"/>
          </a:bodyPr>
          <a:lstStyle/>
          <a:p>
            <a:pPr lvl="0"/>
            <a:r>
              <a:rPr lang="en-US" dirty="0" err="1"/>
              <a:t>frecvență</a:t>
            </a:r>
            <a:r>
              <a:rPr lang="en-US" dirty="0"/>
              <a:t>: 1/35000 </a:t>
            </a:r>
            <a:r>
              <a:rPr lang="en-US" dirty="0" err="1"/>
              <a:t>băieți</a:t>
            </a:r>
            <a:endParaRPr lang="en-US" dirty="0"/>
          </a:p>
          <a:p>
            <a:pPr lvl="0"/>
            <a:r>
              <a:rPr lang="en-US" dirty="0" err="1"/>
              <a:t>determinată</a:t>
            </a:r>
            <a:r>
              <a:rPr lang="en-US" dirty="0"/>
              <a:t> de </a:t>
            </a:r>
            <a:r>
              <a:rPr lang="en-US" dirty="0" err="1"/>
              <a:t>muta</a:t>
            </a:r>
            <a:r>
              <a:rPr lang="ro-RO" dirty="0"/>
              <a:t>ț</a:t>
            </a:r>
            <a:r>
              <a:rPr lang="en-US" dirty="0" err="1"/>
              <a:t>ia</a:t>
            </a:r>
            <a:r>
              <a:rPr lang="en-US" dirty="0"/>
              <a:t> </a:t>
            </a:r>
            <a:r>
              <a:rPr lang="en-US" dirty="0" err="1"/>
              <a:t>unei</a:t>
            </a:r>
            <a:r>
              <a:rPr lang="en-US" dirty="0"/>
              <a:t> gene </a:t>
            </a:r>
            <a:r>
              <a:rPr lang="en-US" dirty="0" err="1"/>
              <a:t>recesive</a:t>
            </a:r>
            <a:r>
              <a:rPr lang="en-US" dirty="0"/>
              <a:t>  X-</a:t>
            </a:r>
            <a:r>
              <a:rPr lang="en-US" dirty="0" err="1"/>
              <a:t>linkate</a:t>
            </a:r>
            <a:endParaRPr lang="en-US" dirty="0"/>
          </a:p>
          <a:p>
            <a:pPr lvl="0"/>
            <a:r>
              <a:rPr lang="en-US" dirty="0" err="1"/>
              <a:t>manifestări</a:t>
            </a:r>
            <a:r>
              <a:rPr lang="en-US" dirty="0"/>
              <a:t>:</a:t>
            </a:r>
          </a:p>
          <a:p>
            <a:pPr lvl="0"/>
            <a:r>
              <a:rPr lang="en-US" dirty="0" err="1"/>
              <a:t>anomalii</a:t>
            </a:r>
            <a:r>
              <a:rPr lang="en-US" dirty="0"/>
              <a:t> ale </a:t>
            </a:r>
            <a:r>
              <a:rPr lang="en-US" dirty="0" err="1"/>
              <a:t>mersului</a:t>
            </a:r>
            <a:r>
              <a:rPr lang="en-US" dirty="0"/>
              <a:t> (la </a:t>
            </a:r>
            <a:r>
              <a:rPr lang="en-US" dirty="0" err="1"/>
              <a:t>vârste</a:t>
            </a:r>
            <a:r>
              <a:rPr lang="en-US" dirty="0"/>
              <a:t> </a:t>
            </a:r>
            <a:r>
              <a:rPr lang="en-US" dirty="0" err="1"/>
              <a:t>mici</a:t>
            </a:r>
            <a:r>
              <a:rPr lang="en-US" dirty="0"/>
              <a:t>)</a:t>
            </a:r>
          </a:p>
          <a:p>
            <a:pPr lvl="0"/>
            <a:r>
              <a:rPr lang="en-US" dirty="0"/>
              <a:t>la 20 ani: </a:t>
            </a:r>
            <a:r>
              <a:rPr lang="en-US" dirty="0" err="1"/>
              <a:t>incapacitatea</a:t>
            </a:r>
            <a:r>
              <a:rPr lang="en-US" dirty="0"/>
              <a:t> de a merge </a:t>
            </a:r>
            <a:r>
              <a:rPr lang="en-US" dirty="0" err="1"/>
              <a:t>datorită</a:t>
            </a:r>
            <a:r>
              <a:rPr lang="en-US" dirty="0"/>
              <a:t> </a:t>
            </a:r>
            <a:r>
              <a:rPr lang="en-US" dirty="0" err="1"/>
              <a:t>atrofierii</a:t>
            </a:r>
            <a:r>
              <a:rPr lang="en-US" dirty="0"/>
              <a:t> </a:t>
            </a:r>
            <a:r>
              <a:rPr lang="en-US" dirty="0" err="1"/>
              <a:t>musculare</a:t>
            </a:r>
            <a:r>
              <a:rPr lang="en-US" dirty="0"/>
              <a:t> </a:t>
            </a:r>
            <a:r>
              <a:rPr lang="en-US" dirty="0" err="1"/>
              <a:t>ireversibile</a:t>
            </a:r>
            <a:endParaRPr lang="en-US" dirty="0"/>
          </a:p>
          <a:p>
            <a:pPr lvl="0"/>
            <a:r>
              <a:rPr lang="en-US" dirty="0" err="1"/>
              <a:t>mușchii</a:t>
            </a:r>
            <a:r>
              <a:rPr lang="en-US" dirty="0"/>
              <a:t> → </a:t>
            </a:r>
            <a:r>
              <a:rPr lang="en-US" dirty="0" err="1"/>
              <a:t>țesut</a:t>
            </a:r>
            <a:r>
              <a:rPr lang="en-US" dirty="0"/>
              <a:t> </a:t>
            </a:r>
            <a:r>
              <a:rPr lang="en-US" dirty="0" err="1"/>
              <a:t>scleros</a:t>
            </a:r>
            <a:r>
              <a:rPr lang="en-US" dirty="0"/>
              <a:t> </a:t>
            </a:r>
            <a:r>
              <a:rPr lang="en-US" dirty="0" err="1"/>
              <a:t>și</a:t>
            </a:r>
            <a:r>
              <a:rPr lang="en-US" dirty="0"/>
              <a:t> </a:t>
            </a:r>
            <a:r>
              <a:rPr lang="en-US" dirty="0" err="1"/>
              <a:t>deformează</a:t>
            </a:r>
            <a:r>
              <a:rPr lang="en-US" dirty="0"/>
              <a:t> </a:t>
            </a:r>
            <a:r>
              <a:rPr lang="en-US" dirty="0" err="1"/>
              <a:t>oasele</a:t>
            </a:r>
            <a:endParaRPr lang="en-US" dirty="0"/>
          </a:p>
          <a:p>
            <a:pPr lvl="0"/>
            <a:r>
              <a:rPr lang="en-US" dirty="0" err="1"/>
              <a:t>când</a:t>
            </a:r>
            <a:r>
              <a:rPr lang="en-US" dirty="0"/>
              <a:t> </a:t>
            </a:r>
            <a:r>
              <a:rPr lang="en-US" dirty="0" err="1"/>
              <a:t>afectează</a:t>
            </a:r>
            <a:r>
              <a:rPr lang="en-US" dirty="0"/>
              <a:t> </a:t>
            </a:r>
            <a:r>
              <a:rPr lang="en-US" dirty="0" err="1"/>
              <a:t>miocardul</a:t>
            </a:r>
            <a:r>
              <a:rPr lang="en-US" dirty="0"/>
              <a:t> → </a:t>
            </a:r>
            <a:r>
              <a:rPr lang="en-US" dirty="0" err="1"/>
              <a:t>efect</a:t>
            </a:r>
            <a:r>
              <a:rPr lang="en-US" dirty="0"/>
              <a:t> </a:t>
            </a:r>
            <a:r>
              <a:rPr lang="en-US" dirty="0" err="1"/>
              <a:t>letal</a:t>
            </a:r>
            <a:endParaRPr lang="en-US" dirty="0"/>
          </a:p>
          <a:p>
            <a:endParaRPr lang="en-US" dirty="0"/>
          </a:p>
        </p:txBody>
      </p:sp>
      <p:pic>
        <p:nvPicPr>
          <p:cNvPr id="5" name="Picture 4">
            <a:extLst>
              <a:ext uri="{FF2B5EF4-FFF2-40B4-BE49-F238E27FC236}">
                <a16:creationId xmlns:a16="http://schemas.microsoft.com/office/drawing/2014/main" id="{2DA65E4B-111E-44F3-9C0B-64632FA58866}"/>
              </a:ext>
            </a:extLst>
          </p:cNvPr>
          <p:cNvPicPr/>
          <p:nvPr/>
        </p:nvPicPr>
        <p:blipFill rotWithShape="1">
          <a:blip r:embed="rId2">
            <a:extLst>
              <a:ext uri="{BEBA8EAE-BF5A-486C-A8C5-ECC9F3942E4B}">
                <a14:imgProps xmlns:a14="http://schemas.microsoft.com/office/drawing/2010/main">
                  <a14:imgLayer r:embed="rId3">
                    <a14:imgEffect>
                      <a14:saturation sat="257000"/>
                    </a14:imgEffect>
                  </a14:imgLayer>
                </a14:imgProps>
              </a:ext>
              <a:ext uri="{28A0092B-C50C-407E-A947-70E740481C1C}">
                <a14:useLocalDpi xmlns:a14="http://schemas.microsoft.com/office/drawing/2010/main" val="0"/>
              </a:ext>
            </a:extLst>
          </a:blip>
          <a:srcRect b="42175"/>
          <a:stretch/>
        </p:blipFill>
        <p:spPr bwMode="auto">
          <a:xfrm>
            <a:off x="3414712" y="1187244"/>
            <a:ext cx="3729038" cy="266128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86081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CE101E7-E49F-45DF-A8AE-F54517ED67FF}"/>
              </a:ext>
            </a:extLst>
          </p:cNvPr>
          <p:cNvGraphicFramePr>
            <a:graphicFrameLocks noGrp="1"/>
          </p:cNvGraphicFramePr>
          <p:nvPr>
            <p:extLst>
              <p:ext uri="{D42A27DB-BD31-4B8C-83A1-F6EECF244321}">
                <p14:modId xmlns:p14="http://schemas.microsoft.com/office/powerpoint/2010/main" val="3605008428"/>
              </p:ext>
            </p:extLst>
          </p:nvPr>
        </p:nvGraphicFramePr>
        <p:xfrm>
          <a:off x="312234" y="820545"/>
          <a:ext cx="8452625" cy="4345885"/>
        </p:xfrm>
        <a:graphic>
          <a:graphicData uri="http://schemas.openxmlformats.org/drawingml/2006/table">
            <a:tbl>
              <a:tblPr firstRow="1" firstCol="1" bandRow="1"/>
              <a:tblGrid>
                <a:gridCol w="2478257">
                  <a:extLst>
                    <a:ext uri="{9D8B030D-6E8A-4147-A177-3AD203B41FA5}">
                      <a16:colId xmlns:a16="http://schemas.microsoft.com/office/drawing/2014/main" val="1022120601"/>
                    </a:ext>
                  </a:extLst>
                </a:gridCol>
                <a:gridCol w="3454192">
                  <a:extLst>
                    <a:ext uri="{9D8B030D-6E8A-4147-A177-3AD203B41FA5}">
                      <a16:colId xmlns:a16="http://schemas.microsoft.com/office/drawing/2014/main" val="2689240851"/>
                    </a:ext>
                  </a:extLst>
                </a:gridCol>
                <a:gridCol w="2520176">
                  <a:extLst>
                    <a:ext uri="{9D8B030D-6E8A-4147-A177-3AD203B41FA5}">
                      <a16:colId xmlns:a16="http://schemas.microsoft.com/office/drawing/2014/main" val="3845623800"/>
                    </a:ext>
                  </a:extLst>
                </a:gridCol>
              </a:tblGrid>
              <a:tr h="194381">
                <a:tc>
                  <a:txBody>
                    <a:bodyPr/>
                    <a:lstStyle/>
                    <a:p>
                      <a:pPr marL="0" marR="0">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Caracteristici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Tipuri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7470" marR="0" algn="just">
                        <a:lnSpc>
                          <a:spcPct val="107000"/>
                        </a:lnSpc>
                        <a:spcBef>
                          <a:spcPts val="0"/>
                        </a:spcBef>
                        <a:spcAft>
                          <a:spcPts val="0"/>
                        </a:spcAft>
                      </a:pPr>
                      <a:r>
                        <a:rPr lang="en-US" sz="1100" b="1" dirty="0" err="1">
                          <a:effectLst/>
                          <a:latin typeface="Calibri" panose="020F0502020204030204" pitchFamily="34" charset="0"/>
                          <a:ea typeface="Calibri" panose="020F0502020204030204" pitchFamily="34" charset="0"/>
                          <a:cs typeface="Times New Roman" panose="02020603050405020304" pitchFamily="18" charset="0"/>
                        </a:rPr>
                        <a:t>Exemple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6976677"/>
                  </a:ext>
                </a:extLst>
              </a:tr>
              <a:tr h="1384979">
                <a:tc rowSpan="2">
                  <a:txBody>
                    <a:bodyPr/>
                    <a:lstStyle/>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-afectează genomul uman </a:t>
                      </a: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-produc modificări numerice cromozomale</a:t>
                      </a: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-pot fi:</a:t>
                      </a:r>
                    </a:p>
                    <a:p>
                      <a:pPr marL="342900" marR="0" lvl="0" indent="-342900">
                        <a:lnSpc>
                          <a:spcPct val="107000"/>
                        </a:lnSpc>
                        <a:spcBef>
                          <a:spcPts val="0"/>
                        </a:spcBef>
                        <a:spcAft>
                          <a:spcPts val="0"/>
                        </a:spcAft>
                        <a:buFont typeface="Symbol" panose="05050102010706020507" pitchFamily="18" charset="2"/>
                        <a:buChar char=""/>
                      </a:pPr>
                      <a:r>
                        <a:rPr lang="en-US" sz="1600">
                          <a:effectLst/>
                          <a:latin typeface="Calibri" panose="020F0502020204030204" pitchFamily="34" charset="0"/>
                          <a:ea typeface="Calibri" panose="020F0502020204030204" pitchFamily="34" charset="0"/>
                          <a:cs typeface="Times New Roman" panose="02020603050405020304" pitchFamily="18" charset="0"/>
                        </a:rPr>
                        <a:t>Poliploidii (letale la om)</a:t>
                      </a:r>
                    </a:p>
                    <a:p>
                      <a:pPr marL="342900" marR="0" lvl="0" indent="-342900">
                        <a:lnSpc>
                          <a:spcPct val="107000"/>
                        </a:lnSpc>
                        <a:spcBef>
                          <a:spcPts val="0"/>
                        </a:spcBef>
                        <a:spcAft>
                          <a:spcPts val="0"/>
                        </a:spcAft>
                        <a:buFont typeface="Symbol" panose="05050102010706020507" pitchFamily="18" charset="2"/>
                        <a:buChar char=""/>
                      </a:pPr>
                      <a:r>
                        <a:rPr lang="en-US" sz="1600">
                          <a:effectLst/>
                          <a:latin typeface="Calibri" panose="020F0502020204030204" pitchFamily="34" charset="0"/>
                          <a:ea typeface="Calibri" panose="020F0502020204030204" pitchFamily="34" charset="0"/>
                          <a:cs typeface="Times New Roman" panose="02020603050405020304" pitchFamily="18" charset="0"/>
                        </a:rPr>
                        <a:t> Aneuploidii:</a:t>
                      </a:r>
                    </a:p>
                    <a:p>
                      <a:pPr marL="0" marR="0">
                        <a:lnSpc>
                          <a:spcPct val="107000"/>
                        </a:lnSpc>
                        <a:spcBef>
                          <a:spcPts val="0"/>
                        </a:spcBef>
                        <a:spcAft>
                          <a:spcPts val="0"/>
                        </a:spcAft>
                        <a:tabLst>
                          <a:tab pos="100330" algn="l"/>
                        </a:tabLst>
                      </a:pPr>
                      <a:r>
                        <a:rPr lang="en-US" sz="1600">
                          <a:effectLst/>
                          <a:latin typeface="Calibri" panose="020F0502020204030204" pitchFamily="34" charset="0"/>
                          <a:ea typeface="Calibri" panose="020F0502020204030204" pitchFamily="34" charset="0"/>
                          <a:cs typeface="Times New Roman" panose="02020603050405020304" pitchFamily="18" charset="0"/>
                        </a:rPr>
                        <a:t>- apar în urma unor non-disjuncții cromozomale</a:t>
                      </a:r>
                    </a:p>
                    <a:p>
                      <a:pPr marL="0" marR="0">
                        <a:lnSpc>
                          <a:spcPct val="107000"/>
                        </a:lnSpc>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2n </a:t>
                      </a:r>
                      <a:r>
                        <a:rPr lang="en-US" sz="1600" b="1">
                          <a:effectLst/>
                          <a:latin typeface="Calibri" panose="020F0502020204030204" pitchFamily="34" charset="0"/>
                          <a:ea typeface="Calibri" panose="020F0502020204030204" pitchFamily="34" charset="0"/>
                          <a:cs typeface="Calibri" panose="020F0502020204030204" pitchFamily="34" charset="0"/>
                        </a:rPr>
                        <a:t>→</a:t>
                      </a:r>
                      <a:r>
                        <a:rPr lang="en-US" sz="1600" b="1">
                          <a:effectLst/>
                          <a:latin typeface="Calibri" panose="020F0502020204030204" pitchFamily="34" charset="0"/>
                          <a:ea typeface="Calibri" panose="020F0502020204030204" pitchFamily="34" charset="0"/>
                          <a:cs typeface="Times New Roman" panose="02020603050405020304" pitchFamily="18" charset="0"/>
                        </a:rPr>
                        <a:t> 2n+1 (trisomie)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2n </a:t>
                      </a:r>
                      <a:r>
                        <a:rPr lang="en-US" sz="1600" b="1">
                          <a:effectLst/>
                          <a:latin typeface="Calibri" panose="020F0502020204030204" pitchFamily="34" charset="0"/>
                          <a:ea typeface="Calibri" panose="020F0502020204030204" pitchFamily="34" charset="0"/>
                          <a:cs typeface="Calibri" panose="020F0502020204030204" pitchFamily="34" charset="0"/>
                        </a:rPr>
                        <a:t>→</a:t>
                      </a:r>
                      <a:r>
                        <a:rPr lang="en-US" sz="1600" b="1">
                          <a:effectLst/>
                          <a:latin typeface="Calibri" panose="020F0502020204030204" pitchFamily="34" charset="0"/>
                          <a:ea typeface="Calibri" panose="020F0502020204030204" pitchFamily="34" charset="0"/>
                          <a:cs typeface="Times New Roman" panose="02020603050405020304" pitchFamily="18" charset="0"/>
                        </a:rPr>
                        <a:t> 2n-1 (monosomie)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2n </a:t>
                      </a:r>
                      <a:r>
                        <a:rPr lang="en-US" sz="1600">
                          <a:effectLst/>
                          <a:latin typeface="Calibri" panose="020F0502020204030204" pitchFamily="34" charset="0"/>
                          <a:ea typeface="Calibri" panose="020F0502020204030204" pitchFamily="34" charset="0"/>
                          <a:cs typeface="Calibri" panose="020F0502020204030204" pitchFamily="34" charset="0"/>
                        </a:rPr>
                        <a:t>→</a:t>
                      </a:r>
                      <a:r>
                        <a:rPr lang="en-US" sz="1600">
                          <a:effectLst/>
                          <a:latin typeface="Calibri" panose="020F0502020204030204" pitchFamily="34" charset="0"/>
                          <a:ea typeface="Calibri" panose="020F0502020204030204" pitchFamily="34" charset="0"/>
                          <a:cs typeface="Times New Roman" panose="02020603050405020304" pitchFamily="18" charset="0"/>
                        </a:rPr>
                        <a:t> 2n-2 (nulisomie) </a:t>
                      </a: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2n </a:t>
                      </a:r>
                      <a:r>
                        <a:rPr lang="en-US" sz="1600">
                          <a:effectLst/>
                          <a:latin typeface="Calibri" panose="020F0502020204030204" pitchFamily="34" charset="0"/>
                          <a:ea typeface="Calibri" panose="020F0502020204030204" pitchFamily="34" charset="0"/>
                          <a:cs typeface="Calibri" panose="020F0502020204030204" pitchFamily="34" charset="0"/>
                        </a:rPr>
                        <a:t>→</a:t>
                      </a:r>
                      <a:r>
                        <a:rPr lang="en-US" sz="1600">
                          <a:effectLst/>
                          <a:latin typeface="Calibri" panose="020F0502020204030204" pitchFamily="34" charset="0"/>
                          <a:ea typeface="Calibri" panose="020F0502020204030204" pitchFamily="34" charset="0"/>
                          <a:cs typeface="Times New Roman" panose="02020603050405020304" pitchFamily="18" charset="0"/>
                        </a:rPr>
                        <a:t> 2n+2 (tetrasomie)</a:t>
                      </a: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b="1" dirty="0">
                          <a:effectLst/>
                          <a:latin typeface="Calibri" panose="020F0502020204030204" pitchFamily="34" charset="0"/>
                          <a:ea typeface="Calibri" panose="020F0502020204030204" pitchFamily="34" charset="0"/>
                          <a:cs typeface="Times New Roman" panose="02020603050405020304" pitchFamily="18" charset="0"/>
                        </a:rPr>
                        <a:t>1. a) </a:t>
                      </a: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Aneuploidii</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a:t>
                      </a: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autozomale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afectează</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cromozomii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somatici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cei</a:t>
                      </a:r>
                      <a:r>
                        <a:rPr lang="en-US" sz="1600" dirty="0">
                          <a:effectLst/>
                          <a:latin typeface="Calibri" panose="020F0502020204030204" pitchFamily="34" charset="0"/>
                          <a:ea typeface="Calibri" panose="020F0502020204030204" pitchFamily="34" charset="0"/>
                          <a:cs typeface="Times New Roman" panose="02020603050405020304" pitchFamily="18" charset="0"/>
                        </a:rPr>
                        <a:t> 44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autozomi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umani</a:t>
                      </a:r>
                      <a:r>
                        <a:rPr lang="en-US" sz="16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cauzate</a:t>
                      </a:r>
                      <a:r>
                        <a:rPr lang="en-US" sz="1600" dirty="0">
                          <a:effectLst/>
                          <a:latin typeface="Calibri" panose="020F0502020204030204" pitchFamily="34" charset="0"/>
                          <a:ea typeface="Calibri" panose="020F0502020204030204" pitchFamily="34" charset="0"/>
                          <a:cs typeface="Times New Roman" panose="02020603050405020304" pitchFamily="18" charset="0"/>
                        </a:rPr>
                        <a:t> de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nondisjuncția</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autozomilor</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în</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timpul</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diviziunii</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mitotice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Down </a:t>
                      </a:r>
                      <a:r>
                        <a:rPr lang="en-US" sz="1600" dirty="0">
                          <a:effectLst/>
                          <a:latin typeface="Calibri" panose="020F0502020204030204" pitchFamily="34" charset="0"/>
                          <a:ea typeface="Calibri" panose="020F0502020204030204" pitchFamily="34" charset="0"/>
                          <a:cs typeface="Times New Roman" panose="02020603050405020304" pitchFamily="18" charset="0"/>
                        </a:rPr>
                        <a:t>(</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trisomia</a:t>
                      </a:r>
                      <a:r>
                        <a:rPr lang="en-US" sz="1600" dirty="0">
                          <a:effectLst/>
                          <a:latin typeface="Calibri" panose="020F0502020204030204" pitchFamily="34" charset="0"/>
                          <a:ea typeface="Calibri" panose="020F0502020204030204" pitchFamily="34" charset="0"/>
                          <a:cs typeface="Times New Roman" panose="02020603050405020304" pitchFamily="18" charset="0"/>
                        </a:rPr>
                        <a:t> 21)</a:t>
                      </a:r>
                    </a:p>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Edwards </a:t>
                      </a:r>
                      <a:r>
                        <a:rPr lang="en-US" sz="1600" dirty="0">
                          <a:effectLst/>
                          <a:latin typeface="Calibri" panose="020F0502020204030204" pitchFamily="34" charset="0"/>
                          <a:ea typeface="Calibri" panose="020F0502020204030204" pitchFamily="34" charset="0"/>
                          <a:cs typeface="Times New Roman" panose="02020603050405020304" pitchFamily="18" charset="0"/>
                        </a:rPr>
                        <a:t>(</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trisomia</a:t>
                      </a:r>
                      <a:r>
                        <a:rPr lang="en-US" sz="1600" dirty="0">
                          <a:effectLst/>
                          <a:latin typeface="Calibri" panose="020F0502020204030204" pitchFamily="34" charset="0"/>
                          <a:ea typeface="Calibri" panose="020F0502020204030204" pitchFamily="34" charset="0"/>
                          <a:cs typeface="Times New Roman" panose="02020603050405020304" pitchFamily="18" charset="0"/>
                        </a:rPr>
                        <a:t> 18)</a:t>
                      </a:r>
                    </a:p>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Patau </a:t>
                      </a:r>
                      <a:r>
                        <a:rPr lang="en-US" sz="1600" dirty="0">
                          <a:effectLst/>
                          <a:latin typeface="Calibri" panose="020F0502020204030204" pitchFamily="34" charset="0"/>
                          <a:ea typeface="Calibri" panose="020F0502020204030204" pitchFamily="34" charset="0"/>
                          <a:cs typeface="Times New Roman" panose="02020603050405020304" pitchFamily="18" charset="0"/>
                        </a:rPr>
                        <a:t>(</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trisomia</a:t>
                      </a:r>
                      <a:r>
                        <a:rPr lang="en-US" sz="1600" dirty="0">
                          <a:effectLst/>
                          <a:latin typeface="Calibri" panose="020F0502020204030204" pitchFamily="34" charset="0"/>
                          <a:ea typeface="Calibri" panose="020F0502020204030204" pitchFamily="34" charset="0"/>
                          <a:cs typeface="Times New Roman" panose="02020603050405020304" pitchFamily="18" charset="0"/>
                        </a:rPr>
                        <a:t> 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3365761"/>
                  </a:ext>
                </a:extLst>
              </a:tr>
              <a:tr h="2315203">
                <a:tc vMerge="1">
                  <a:txBody>
                    <a:bodyPr/>
                    <a:lstStyle/>
                    <a:p>
                      <a:endParaRPr lang="en-US"/>
                    </a:p>
                  </a:txBody>
                  <a:tcPr/>
                </a:tc>
                <a:tc>
                  <a:txBody>
                    <a:bodyPr/>
                    <a:lstStyle/>
                    <a:p>
                      <a:pPr marL="0" marR="0" indent="-69215">
                        <a:lnSpc>
                          <a:spcPct val="107000"/>
                        </a:lnSpc>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1.b) Aneuploidii heterozomale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-afectează cromozomii sexuali (heterozomii: </a:t>
                      </a:r>
                      <a:r>
                        <a:rPr lang="en-US" sz="1600" b="1">
                          <a:effectLst/>
                          <a:latin typeface="Calibri" panose="020F0502020204030204" pitchFamily="34" charset="0"/>
                          <a:ea typeface="Calibri" panose="020F0502020204030204" pitchFamily="34" charset="0"/>
                          <a:cs typeface="Times New Roman" panose="02020603050405020304" pitchFamily="18" charset="0"/>
                        </a:rPr>
                        <a:t>X</a:t>
                      </a:r>
                      <a:r>
                        <a:rPr lang="en-US" sz="1600">
                          <a:effectLst/>
                          <a:latin typeface="Calibri" panose="020F0502020204030204" pitchFamily="34" charset="0"/>
                          <a:ea typeface="Calibri" panose="020F0502020204030204" pitchFamily="34" charset="0"/>
                          <a:cs typeface="Times New Roman" panose="02020603050405020304" pitchFamily="18" charset="0"/>
                        </a:rPr>
                        <a:t> și </a:t>
                      </a:r>
                      <a:r>
                        <a:rPr lang="en-US" sz="1600" b="1">
                          <a:effectLst/>
                          <a:latin typeface="Calibri" panose="020F0502020204030204" pitchFamily="34" charset="0"/>
                          <a:ea typeface="Calibri" panose="020F0502020204030204" pitchFamily="34" charset="0"/>
                          <a:cs typeface="Times New Roman" panose="02020603050405020304" pitchFamily="18" charset="0"/>
                        </a:rPr>
                        <a:t>Y</a:t>
                      </a:r>
                      <a:r>
                        <a:rPr lang="en-US" sz="160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-cauzate de nondisjuncția heterozomilor în timpul diviziunii meiotice </a:t>
                      </a:r>
                      <a:r>
                        <a:rPr lang="en-US" sz="1600">
                          <a:effectLst/>
                          <a:latin typeface="Calibri" panose="020F0502020204030204" pitchFamily="34" charset="0"/>
                          <a:ea typeface="Calibri" panose="020F0502020204030204" pitchFamily="34" charset="0"/>
                          <a:cs typeface="Calibri" panose="020F0502020204030204" pitchFamily="34" charset="0"/>
                        </a:rPr>
                        <a:t>→</a:t>
                      </a:r>
                      <a:r>
                        <a:rPr lang="en-US" sz="1600">
                          <a:effectLst/>
                          <a:latin typeface="Calibri" panose="020F0502020204030204" pitchFamily="34" charset="0"/>
                          <a:ea typeface="Calibri" panose="020F0502020204030204" pitchFamily="34" charset="0"/>
                          <a:cs typeface="Times New Roman" panose="02020603050405020304" pitchFamily="18" charset="0"/>
                        </a:rPr>
                        <a:t> gameți cu nr. aberant de cromozomi)</a:t>
                      </a:r>
                    </a:p>
                    <a:p>
                      <a:pPr marL="0" marR="0">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 heterozomul </a:t>
                      </a:r>
                      <a:r>
                        <a:rPr lang="en-US" sz="1600" b="1">
                          <a:effectLst/>
                          <a:latin typeface="Calibri" panose="020F0502020204030204" pitchFamily="34" charset="0"/>
                          <a:ea typeface="Calibri" panose="020F0502020204030204" pitchFamily="34" charset="0"/>
                          <a:cs typeface="Times New Roman" panose="02020603050405020304" pitchFamily="18" charset="0"/>
                        </a:rPr>
                        <a:t>X = </a:t>
                      </a:r>
                      <a:r>
                        <a:rPr lang="en-US" sz="1600">
                          <a:effectLst/>
                          <a:latin typeface="Calibri" panose="020F0502020204030204" pitchFamily="34" charset="0"/>
                          <a:ea typeface="Calibri" panose="020F0502020204030204" pitchFamily="34" charset="0"/>
                          <a:cs typeface="Times New Roman" panose="02020603050405020304" pitchFamily="18" charset="0"/>
                        </a:rPr>
                        <a:t>cromozom mare </a:t>
                      </a:r>
                      <a:r>
                        <a:rPr lang="en-US" sz="1600">
                          <a:effectLst/>
                          <a:latin typeface="Calibri" panose="020F0502020204030204" pitchFamily="34" charset="0"/>
                          <a:ea typeface="Calibri" panose="020F0502020204030204" pitchFamily="34" charset="0"/>
                          <a:cs typeface="Calibri" panose="020F0502020204030204" pitchFamily="34" charset="0"/>
                        </a:rPr>
                        <a:t>→</a:t>
                      </a:r>
                      <a:r>
                        <a:rPr lang="en-US" sz="1600">
                          <a:effectLst/>
                          <a:latin typeface="Calibri" panose="020F0502020204030204" pitchFamily="34" charset="0"/>
                          <a:ea typeface="Calibri" panose="020F0502020204030204" pitchFamily="34" charset="0"/>
                          <a:cs typeface="Times New Roman" panose="02020603050405020304" pitchFamily="18" charset="0"/>
                        </a:rPr>
                        <a:t>conține numeroase gene (5% din genomul uman) </a:t>
                      </a:r>
                      <a:r>
                        <a:rPr lang="en-US" sz="1600">
                          <a:effectLst/>
                          <a:latin typeface="Calibri" panose="020F0502020204030204" pitchFamily="34" charset="0"/>
                          <a:ea typeface="Calibri" panose="020F0502020204030204" pitchFamily="34" charset="0"/>
                          <a:cs typeface="Calibri" panose="020F0502020204030204" pitchFamily="34" charset="0"/>
                        </a:rPr>
                        <a:t>→</a:t>
                      </a:r>
                      <a:r>
                        <a:rPr lang="en-US" sz="1600" b="1">
                          <a:effectLst/>
                          <a:latin typeface="Calibri" panose="020F0502020204030204" pitchFamily="34" charset="0"/>
                          <a:ea typeface="Calibri" panose="020F0502020204030204" pitchFamily="34" charset="0"/>
                          <a:cs typeface="Times New Roman" panose="02020603050405020304" pitchFamily="18" charset="0"/>
                        </a:rPr>
                        <a:t>absența sa</a:t>
                      </a:r>
                      <a:r>
                        <a:rPr lang="en-US" sz="1600">
                          <a:effectLst/>
                          <a:latin typeface="Calibri" panose="020F0502020204030204" pitchFamily="34" charset="0"/>
                          <a:ea typeface="Calibri" panose="020F0502020204030204" pitchFamily="34" charset="0"/>
                          <a:cs typeface="Times New Roman" panose="02020603050405020304" pitchFamily="18" charset="0"/>
                        </a:rPr>
                        <a:t> = </a:t>
                      </a:r>
                      <a:r>
                        <a:rPr lang="en-US" sz="1600" b="1">
                          <a:effectLst/>
                          <a:latin typeface="Calibri" panose="020F0502020204030204" pitchFamily="34" charset="0"/>
                          <a:ea typeface="Calibri" panose="020F0502020204030204" pitchFamily="34" charset="0"/>
                          <a:cs typeface="Times New Roman" panose="02020603050405020304" pitchFamily="18" charset="0"/>
                        </a:rPr>
                        <a:t>incompatibilă cu supraviețuirea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Klinefelter </a:t>
                      </a:r>
                      <a:r>
                        <a:rPr lang="en-US" sz="1600" dirty="0">
                          <a:effectLst/>
                          <a:latin typeface="Calibri" panose="020F0502020204030204" pitchFamily="34" charset="0"/>
                          <a:ea typeface="Calibri" panose="020F0502020204030204" pitchFamily="34" charset="0"/>
                          <a:cs typeface="Times New Roman" panose="02020603050405020304" pitchFamily="18" charset="0"/>
                        </a:rPr>
                        <a:t>(2n = 44 + XXY)</a:t>
                      </a:r>
                    </a:p>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a:t>
                      </a: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dublu</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a:t>
                      </a: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mascul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a:t>
                      </a:r>
                      <a:r>
                        <a:rPr lang="en-US" sz="1600" dirty="0">
                          <a:effectLst/>
                          <a:latin typeface="Calibri" panose="020F0502020204030204" pitchFamily="34" charset="0"/>
                          <a:ea typeface="Calibri" panose="020F0502020204030204" pitchFamily="34" charset="0"/>
                          <a:cs typeface="Times New Roman" panose="02020603050405020304" pitchFamily="18" charset="0"/>
                        </a:rPr>
                        <a:t>(2n = 44 + XYY)</a:t>
                      </a:r>
                    </a:p>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Turner </a:t>
                      </a:r>
                      <a:r>
                        <a:rPr lang="en-US" sz="1600" dirty="0">
                          <a:effectLst/>
                          <a:latin typeface="Calibri" panose="020F0502020204030204" pitchFamily="34" charset="0"/>
                          <a:ea typeface="Calibri" panose="020F0502020204030204" pitchFamily="34" charset="0"/>
                          <a:cs typeface="Times New Roman" panose="02020603050405020304" pitchFamily="18" charset="0"/>
                        </a:rPr>
                        <a:t>(2n = 44 + 0X)</a:t>
                      </a:r>
                    </a:p>
                    <a:p>
                      <a:pPr marL="342900" marR="0" lvl="0" indent="-342900" algn="l">
                        <a:lnSpc>
                          <a:spcPct val="107000"/>
                        </a:lnSpc>
                        <a:spcBef>
                          <a:spcPts val="0"/>
                        </a:spcBef>
                        <a:spcAft>
                          <a:spcPts val="0"/>
                        </a:spcAft>
                        <a:buFont typeface="Symbol" panose="05050102010706020507" pitchFamily="18" charset="2"/>
                        <a:buChar char=""/>
                      </a:pP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Sindromul</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a:t>
                      </a:r>
                      <a:r>
                        <a:rPr lang="en-US" sz="1600" b="1" dirty="0" err="1">
                          <a:effectLst/>
                          <a:latin typeface="Calibri" panose="020F0502020204030204" pitchFamily="34" charset="0"/>
                          <a:ea typeface="Calibri" panose="020F0502020204030204" pitchFamily="34" charset="0"/>
                          <a:cs typeface="Times New Roman" panose="02020603050405020304" pitchFamily="18" charset="0"/>
                        </a:rPr>
                        <a:t>Triplu</a:t>
                      </a:r>
                      <a:r>
                        <a:rPr lang="en-US" sz="1600" b="1" dirty="0">
                          <a:effectLst/>
                          <a:latin typeface="Calibri" panose="020F0502020204030204" pitchFamily="34" charset="0"/>
                          <a:ea typeface="Calibri" panose="020F0502020204030204" pitchFamily="34" charset="0"/>
                          <a:cs typeface="Times New Roman" panose="02020603050405020304" pitchFamily="18" charset="0"/>
                        </a:rPr>
                        <a:t> X” </a:t>
                      </a:r>
                      <a:r>
                        <a:rPr lang="en-US" sz="1600" dirty="0">
                          <a:effectLst/>
                          <a:latin typeface="Calibri" panose="020F0502020204030204" pitchFamily="34" charset="0"/>
                          <a:ea typeface="Calibri" panose="020F0502020204030204" pitchFamily="34" charset="0"/>
                          <a:cs typeface="Times New Roman" panose="02020603050405020304" pitchFamily="18" charset="0"/>
                        </a:rPr>
                        <a:t>(2n = 44 + XXX)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9660734"/>
                  </a:ext>
                </a:extLst>
              </a:tr>
            </a:tbl>
          </a:graphicData>
        </a:graphic>
      </p:graphicFrame>
      <p:sp>
        <p:nvSpPr>
          <p:cNvPr id="4" name="TextBox 3">
            <a:extLst>
              <a:ext uri="{FF2B5EF4-FFF2-40B4-BE49-F238E27FC236}">
                <a16:creationId xmlns:a16="http://schemas.microsoft.com/office/drawing/2014/main" id="{133E02A1-C61C-435E-8612-7CAB5F446D73}"/>
              </a:ext>
            </a:extLst>
          </p:cNvPr>
          <p:cNvSpPr txBox="1"/>
          <p:nvPr/>
        </p:nvSpPr>
        <p:spPr>
          <a:xfrm>
            <a:off x="312234" y="334537"/>
            <a:ext cx="3836020" cy="369332"/>
          </a:xfrm>
          <a:prstGeom prst="rect">
            <a:avLst/>
          </a:prstGeom>
          <a:noFill/>
        </p:spPr>
        <p:txBody>
          <a:bodyPr wrap="square" rtlCol="0">
            <a:spAutoFit/>
          </a:bodyPr>
          <a:lstStyle/>
          <a:p>
            <a:r>
              <a:rPr lang="en-US" b="1" dirty="0"/>
              <a:t>1. </a:t>
            </a:r>
            <a:r>
              <a:rPr lang="en-US" b="1" dirty="0" err="1"/>
              <a:t>Maladii</a:t>
            </a:r>
            <a:r>
              <a:rPr lang="en-US" b="1" dirty="0"/>
              <a:t> </a:t>
            </a:r>
            <a:r>
              <a:rPr lang="en-US" b="1" dirty="0" err="1"/>
              <a:t>genomice</a:t>
            </a:r>
            <a:endParaRPr lang="en-US" dirty="0"/>
          </a:p>
        </p:txBody>
      </p:sp>
    </p:spTree>
    <p:extLst>
      <p:ext uri="{BB962C8B-B14F-4D97-AF65-F5344CB8AC3E}">
        <p14:creationId xmlns:p14="http://schemas.microsoft.com/office/powerpoint/2010/main" val="109100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ro-RO" dirty="0"/>
              <a:t>Aplicații:</a:t>
            </a:r>
            <a:endParaRPr lang="en-US" dirty="0"/>
          </a:p>
        </p:txBody>
      </p:sp>
      <p:sp>
        <p:nvSpPr>
          <p:cNvPr id="6" name="Content Placeholder 5"/>
          <p:cNvSpPr>
            <a:spLocks noGrp="1"/>
          </p:cNvSpPr>
          <p:nvPr>
            <p:ph idx="1"/>
          </p:nvPr>
        </p:nvSpPr>
        <p:spPr>
          <a:xfrm>
            <a:off x="482189" y="1187244"/>
            <a:ext cx="6869882" cy="3508626"/>
          </a:xfrm>
        </p:spPr>
        <p:txBody>
          <a:bodyPr>
            <a:normAutofit/>
          </a:bodyPr>
          <a:lstStyle/>
          <a:p>
            <a:r>
              <a:rPr lang="ro-RO" sz="3000" dirty="0"/>
              <a:t>Un bărbat daltonic se căsătorește cu o femeie fără defecte de vedere, dar al cărei tată era daltonic. Stabiliți probabilitatea ca cei doi soți să aibă copii fără defecte de vedere.</a:t>
            </a:r>
          </a:p>
        </p:txBody>
      </p:sp>
    </p:spTree>
    <p:extLst>
      <p:ext uri="{BB962C8B-B14F-4D97-AF65-F5344CB8AC3E}">
        <p14:creationId xmlns:p14="http://schemas.microsoft.com/office/powerpoint/2010/main" val="4170783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1B3E4AC7-0D24-4391-A6E7-32BCC0D742E3}"/>
              </a:ext>
            </a:extLst>
          </p:cNvPr>
          <p:cNvSpPr/>
          <p:nvPr/>
        </p:nvSpPr>
        <p:spPr>
          <a:xfrm>
            <a:off x="1543050" y="1333500"/>
            <a:ext cx="1238250" cy="62865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rPr>
              <a:t>X</a:t>
            </a:r>
            <a:r>
              <a:rPr lang="en-US" sz="2400" b="1" baseline="30000" dirty="0" err="1">
                <a:solidFill>
                  <a:schemeClr val="tx1"/>
                </a:solidFill>
              </a:rPr>
              <a:t>d</a:t>
            </a:r>
            <a:r>
              <a:rPr lang="en-US" sz="2400" b="1" dirty="0" err="1">
                <a:solidFill>
                  <a:schemeClr val="tx1"/>
                </a:solidFill>
              </a:rPr>
              <a:t>Y</a:t>
            </a:r>
            <a:endParaRPr lang="en-US" sz="2400" dirty="0">
              <a:solidFill>
                <a:schemeClr val="tx1"/>
              </a:solidFill>
            </a:endParaRPr>
          </a:p>
        </p:txBody>
      </p:sp>
      <p:sp>
        <p:nvSpPr>
          <p:cNvPr id="4" name="Oval 3">
            <a:extLst>
              <a:ext uri="{FF2B5EF4-FFF2-40B4-BE49-F238E27FC236}">
                <a16:creationId xmlns:a16="http://schemas.microsoft.com/office/drawing/2014/main" id="{82F29AE5-2C67-4268-B858-C5223C703542}"/>
              </a:ext>
            </a:extLst>
          </p:cNvPr>
          <p:cNvSpPr/>
          <p:nvPr/>
        </p:nvSpPr>
        <p:spPr>
          <a:xfrm>
            <a:off x="3568303" y="1316832"/>
            <a:ext cx="1238250" cy="62865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rPr>
              <a:t>X</a:t>
            </a:r>
            <a:r>
              <a:rPr lang="en-US" sz="2400" b="1" baseline="30000" dirty="0" err="1">
                <a:solidFill>
                  <a:schemeClr val="tx1"/>
                </a:solidFill>
              </a:rPr>
              <a:t>d</a:t>
            </a:r>
            <a:r>
              <a:rPr lang="en-US" sz="2400" b="1" dirty="0" err="1">
                <a:solidFill>
                  <a:schemeClr val="tx1"/>
                </a:solidFill>
              </a:rPr>
              <a:t>X</a:t>
            </a:r>
            <a:endParaRPr lang="en-US" sz="2400" b="1" dirty="0">
              <a:solidFill>
                <a:schemeClr val="tx1"/>
              </a:solidFill>
            </a:endParaRPr>
          </a:p>
        </p:txBody>
      </p:sp>
      <p:sp>
        <p:nvSpPr>
          <p:cNvPr id="5" name="TextBox 4">
            <a:extLst>
              <a:ext uri="{FF2B5EF4-FFF2-40B4-BE49-F238E27FC236}">
                <a16:creationId xmlns:a16="http://schemas.microsoft.com/office/drawing/2014/main" id="{AECCA0AF-2CBC-41ED-9B88-7866D014F9F4}"/>
              </a:ext>
            </a:extLst>
          </p:cNvPr>
          <p:cNvSpPr txBox="1"/>
          <p:nvPr/>
        </p:nvSpPr>
        <p:spPr>
          <a:xfrm>
            <a:off x="2971800" y="1592818"/>
            <a:ext cx="381000" cy="369332"/>
          </a:xfrm>
          <a:prstGeom prst="rect">
            <a:avLst/>
          </a:prstGeom>
          <a:noFill/>
        </p:spPr>
        <p:txBody>
          <a:bodyPr wrap="square" rtlCol="0">
            <a:spAutoFit/>
          </a:bodyPr>
          <a:lstStyle/>
          <a:p>
            <a:r>
              <a:rPr lang="ro-RO" dirty="0"/>
              <a:t>x</a:t>
            </a:r>
            <a:endParaRPr lang="en-US" dirty="0"/>
          </a:p>
        </p:txBody>
      </p:sp>
      <p:sp>
        <p:nvSpPr>
          <p:cNvPr id="6" name="TextBox 5">
            <a:extLst>
              <a:ext uri="{FF2B5EF4-FFF2-40B4-BE49-F238E27FC236}">
                <a16:creationId xmlns:a16="http://schemas.microsoft.com/office/drawing/2014/main" id="{ED462196-B9BF-42E9-9DE7-7A67DB06A355}"/>
              </a:ext>
            </a:extLst>
          </p:cNvPr>
          <p:cNvSpPr txBox="1"/>
          <p:nvPr/>
        </p:nvSpPr>
        <p:spPr>
          <a:xfrm>
            <a:off x="628650" y="1592818"/>
            <a:ext cx="838200" cy="369332"/>
          </a:xfrm>
          <a:prstGeom prst="rect">
            <a:avLst/>
          </a:prstGeom>
          <a:noFill/>
        </p:spPr>
        <p:txBody>
          <a:bodyPr wrap="square" rtlCol="0">
            <a:spAutoFit/>
          </a:bodyPr>
          <a:lstStyle/>
          <a:p>
            <a:r>
              <a:rPr lang="ro-RO" dirty="0"/>
              <a:t>Soțul</a:t>
            </a:r>
            <a:endParaRPr lang="en-US" dirty="0"/>
          </a:p>
        </p:txBody>
      </p:sp>
      <p:sp>
        <p:nvSpPr>
          <p:cNvPr id="7" name="TextBox 6">
            <a:extLst>
              <a:ext uri="{FF2B5EF4-FFF2-40B4-BE49-F238E27FC236}">
                <a16:creationId xmlns:a16="http://schemas.microsoft.com/office/drawing/2014/main" id="{3CCDF71B-182A-4547-B8E6-EA96F8B3A3FC}"/>
              </a:ext>
            </a:extLst>
          </p:cNvPr>
          <p:cNvSpPr txBox="1"/>
          <p:nvPr/>
        </p:nvSpPr>
        <p:spPr>
          <a:xfrm>
            <a:off x="4838700" y="1592818"/>
            <a:ext cx="1390650" cy="369332"/>
          </a:xfrm>
          <a:prstGeom prst="rect">
            <a:avLst/>
          </a:prstGeom>
          <a:noFill/>
        </p:spPr>
        <p:txBody>
          <a:bodyPr wrap="square" rtlCol="0">
            <a:spAutoFit/>
          </a:bodyPr>
          <a:lstStyle/>
          <a:p>
            <a:r>
              <a:rPr lang="ro-RO" dirty="0"/>
              <a:t>Soția</a:t>
            </a:r>
            <a:endParaRPr lang="en-US" dirty="0"/>
          </a:p>
        </p:txBody>
      </p:sp>
      <p:cxnSp>
        <p:nvCxnSpPr>
          <p:cNvPr id="9" name="Straight Arrow Connector 8">
            <a:extLst>
              <a:ext uri="{FF2B5EF4-FFF2-40B4-BE49-F238E27FC236}">
                <a16:creationId xmlns:a16="http://schemas.microsoft.com/office/drawing/2014/main" id="{A290A029-9AA4-4A03-B16F-2CC3CCDCA293}"/>
              </a:ext>
            </a:extLst>
          </p:cNvPr>
          <p:cNvCxnSpPr/>
          <p:nvPr/>
        </p:nvCxnSpPr>
        <p:spPr>
          <a:xfrm flipH="1">
            <a:off x="1200150" y="1962150"/>
            <a:ext cx="571500" cy="609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B52002E-20D9-4774-AE2A-B871A91743F9}"/>
              </a:ext>
            </a:extLst>
          </p:cNvPr>
          <p:cNvCxnSpPr>
            <a:cxnSpLocks/>
          </p:cNvCxnSpPr>
          <p:nvPr/>
        </p:nvCxnSpPr>
        <p:spPr>
          <a:xfrm>
            <a:off x="2311003" y="1962150"/>
            <a:ext cx="483394" cy="62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1C1ED50-36B2-4A35-9880-B85A4D67CCF9}"/>
              </a:ext>
            </a:extLst>
          </p:cNvPr>
          <p:cNvCxnSpPr/>
          <p:nvPr/>
        </p:nvCxnSpPr>
        <p:spPr>
          <a:xfrm flipH="1">
            <a:off x="3495675" y="1981200"/>
            <a:ext cx="571500" cy="609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AC2EFA0-A6AE-4AA2-B700-5BF4EE42A0C6}"/>
              </a:ext>
            </a:extLst>
          </p:cNvPr>
          <p:cNvCxnSpPr>
            <a:cxnSpLocks/>
          </p:cNvCxnSpPr>
          <p:nvPr/>
        </p:nvCxnSpPr>
        <p:spPr>
          <a:xfrm>
            <a:off x="4381500" y="1995487"/>
            <a:ext cx="537864" cy="5401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42F56552-F91A-4CEB-B91B-6E2105102509}"/>
              </a:ext>
            </a:extLst>
          </p:cNvPr>
          <p:cNvSpPr/>
          <p:nvPr/>
        </p:nvSpPr>
        <p:spPr>
          <a:xfrm>
            <a:off x="914400" y="2590800"/>
            <a:ext cx="571500" cy="590551"/>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tx1"/>
                </a:solidFill>
              </a:rPr>
              <a:t>X</a:t>
            </a:r>
            <a:r>
              <a:rPr lang="en-US" b="1" baseline="30000" dirty="0" err="1">
                <a:solidFill>
                  <a:schemeClr val="tx1"/>
                </a:solidFill>
              </a:rPr>
              <a:t>d</a:t>
            </a:r>
            <a:r>
              <a:rPr lang="en-US" b="1" baseline="30000" dirty="0"/>
              <a:t> </a:t>
            </a:r>
            <a:endParaRPr lang="en-US" dirty="0"/>
          </a:p>
        </p:txBody>
      </p:sp>
      <p:sp>
        <p:nvSpPr>
          <p:cNvPr id="20" name="Oval 19">
            <a:extLst>
              <a:ext uri="{FF2B5EF4-FFF2-40B4-BE49-F238E27FC236}">
                <a16:creationId xmlns:a16="http://schemas.microsoft.com/office/drawing/2014/main" id="{38B547F7-3CC2-45B4-B433-E184CEDCB306}"/>
              </a:ext>
            </a:extLst>
          </p:cNvPr>
          <p:cNvSpPr/>
          <p:nvPr/>
        </p:nvSpPr>
        <p:spPr>
          <a:xfrm>
            <a:off x="2444949" y="2571750"/>
            <a:ext cx="438150" cy="590551"/>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a:solidFill>
                  <a:schemeClr val="tx1"/>
                </a:solidFill>
              </a:rPr>
              <a:t>Y</a:t>
            </a:r>
            <a:endParaRPr lang="en-US" b="1" dirty="0">
              <a:solidFill>
                <a:schemeClr val="tx1"/>
              </a:solidFill>
            </a:endParaRPr>
          </a:p>
        </p:txBody>
      </p:sp>
      <p:sp>
        <p:nvSpPr>
          <p:cNvPr id="21" name="Oval 20">
            <a:extLst>
              <a:ext uri="{FF2B5EF4-FFF2-40B4-BE49-F238E27FC236}">
                <a16:creationId xmlns:a16="http://schemas.microsoft.com/office/drawing/2014/main" id="{BA838ECF-0C5A-40D4-B6B9-ECC6298F7417}"/>
              </a:ext>
            </a:extLst>
          </p:cNvPr>
          <p:cNvSpPr/>
          <p:nvPr/>
        </p:nvSpPr>
        <p:spPr>
          <a:xfrm>
            <a:off x="3294755" y="2571746"/>
            <a:ext cx="619722" cy="590551"/>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tx1"/>
                </a:solidFill>
              </a:rPr>
              <a:t>X</a:t>
            </a:r>
            <a:r>
              <a:rPr lang="en-US" b="1" baseline="30000" dirty="0" err="1">
                <a:solidFill>
                  <a:schemeClr val="tx1"/>
                </a:solidFill>
              </a:rPr>
              <a:t>d</a:t>
            </a:r>
            <a:r>
              <a:rPr lang="en-US" b="1" baseline="30000" dirty="0">
                <a:solidFill>
                  <a:schemeClr val="tx1"/>
                </a:solidFill>
              </a:rPr>
              <a:t> </a:t>
            </a:r>
            <a:endParaRPr lang="en-US" b="1" dirty="0">
              <a:solidFill>
                <a:schemeClr val="tx1"/>
              </a:solidFill>
            </a:endParaRPr>
          </a:p>
        </p:txBody>
      </p:sp>
      <p:sp>
        <p:nvSpPr>
          <p:cNvPr id="22" name="Oval 21">
            <a:extLst>
              <a:ext uri="{FF2B5EF4-FFF2-40B4-BE49-F238E27FC236}">
                <a16:creationId xmlns:a16="http://schemas.microsoft.com/office/drawing/2014/main" id="{CDAD48CC-C282-4C3D-B8FB-4F9783698873}"/>
              </a:ext>
            </a:extLst>
          </p:cNvPr>
          <p:cNvSpPr/>
          <p:nvPr/>
        </p:nvSpPr>
        <p:spPr>
          <a:xfrm>
            <a:off x="4819652" y="2571747"/>
            <a:ext cx="514350" cy="590551"/>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a:solidFill>
                  <a:schemeClr val="tx1"/>
                </a:solidFill>
              </a:rPr>
              <a:t>X</a:t>
            </a:r>
            <a:endParaRPr lang="en-US" b="1" dirty="0">
              <a:solidFill>
                <a:schemeClr val="tx1"/>
              </a:solidFill>
            </a:endParaRPr>
          </a:p>
        </p:txBody>
      </p:sp>
      <p:cxnSp>
        <p:nvCxnSpPr>
          <p:cNvPr id="26" name="Straight Arrow Connector 25">
            <a:extLst>
              <a:ext uri="{FF2B5EF4-FFF2-40B4-BE49-F238E27FC236}">
                <a16:creationId xmlns:a16="http://schemas.microsoft.com/office/drawing/2014/main" id="{3424288D-ABAE-4797-90B1-A6CD798E4787}"/>
              </a:ext>
            </a:extLst>
          </p:cNvPr>
          <p:cNvCxnSpPr>
            <a:stCxn id="19" idx="4"/>
          </p:cNvCxnSpPr>
          <p:nvPr/>
        </p:nvCxnSpPr>
        <p:spPr>
          <a:xfrm>
            <a:off x="1200150" y="3181351"/>
            <a:ext cx="282177" cy="76199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F4315F8B-CF56-4FE3-946C-481176F0F748}"/>
              </a:ext>
            </a:extLst>
          </p:cNvPr>
          <p:cNvCxnSpPr>
            <a:cxnSpLocks/>
          </p:cNvCxnSpPr>
          <p:nvPr/>
        </p:nvCxnSpPr>
        <p:spPr>
          <a:xfrm flipH="1">
            <a:off x="1543050" y="3200400"/>
            <a:ext cx="2097141" cy="7429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7C80C8DE-1A13-4AC3-AE9E-4C60E74B4A02}"/>
              </a:ext>
            </a:extLst>
          </p:cNvPr>
          <p:cNvCxnSpPr>
            <a:cxnSpLocks/>
          </p:cNvCxnSpPr>
          <p:nvPr/>
        </p:nvCxnSpPr>
        <p:spPr>
          <a:xfrm>
            <a:off x="1346297" y="3198019"/>
            <a:ext cx="1206403" cy="7453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8617E87A-F01D-43CD-A259-467CB6E98ACC}"/>
              </a:ext>
            </a:extLst>
          </p:cNvPr>
          <p:cNvCxnSpPr>
            <a:cxnSpLocks/>
          </p:cNvCxnSpPr>
          <p:nvPr/>
        </p:nvCxnSpPr>
        <p:spPr>
          <a:xfrm flipH="1">
            <a:off x="2575655" y="3119434"/>
            <a:ext cx="2230898" cy="8429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5041A081-3D01-4747-A6AA-490B4C87CAB6}"/>
              </a:ext>
            </a:extLst>
          </p:cNvPr>
          <p:cNvCxnSpPr>
            <a:cxnSpLocks/>
          </p:cNvCxnSpPr>
          <p:nvPr/>
        </p:nvCxnSpPr>
        <p:spPr>
          <a:xfrm>
            <a:off x="2720845" y="3195624"/>
            <a:ext cx="1055711" cy="8048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8EC3C5C4-17BB-4F93-B1F4-771A46A2FD36}"/>
              </a:ext>
            </a:extLst>
          </p:cNvPr>
          <p:cNvCxnSpPr>
            <a:cxnSpLocks/>
          </p:cNvCxnSpPr>
          <p:nvPr/>
        </p:nvCxnSpPr>
        <p:spPr>
          <a:xfrm>
            <a:off x="3763863" y="3119434"/>
            <a:ext cx="76349" cy="9953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5962D231-C1B4-46B6-94C8-E558222D9080}"/>
              </a:ext>
            </a:extLst>
          </p:cNvPr>
          <p:cNvCxnSpPr>
            <a:cxnSpLocks/>
            <a:stCxn id="20" idx="5"/>
          </p:cNvCxnSpPr>
          <p:nvPr/>
        </p:nvCxnSpPr>
        <p:spPr>
          <a:xfrm>
            <a:off x="2818933" y="3075817"/>
            <a:ext cx="2376564" cy="95004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9295461D-8540-487D-B90F-C7E8FD65D2D1}"/>
              </a:ext>
            </a:extLst>
          </p:cNvPr>
          <p:cNvCxnSpPr>
            <a:cxnSpLocks/>
            <a:endCxn id="55" idx="1"/>
          </p:cNvCxnSpPr>
          <p:nvPr/>
        </p:nvCxnSpPr>
        <p:spPr>
          <a:xfrm flipH="1">
            <a:off x="5272896" y="3020016"/>
            <a:ext cx="41532" cy="10058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0" name="Oval 49">
            <a:extLst>
              <a:ext uri="{FF2B5EF4-FFF2-40B4-BE49-F238E27FC236}">
                <a16:creationId xmlns:a16="http://schemas.microsoft.com/office/drawing/2014/main" id="{82A82E0C-1898-4FB1-9B35-31BD3405F8C1}"/>
              </a:ext>
            </a:extLst>
          </p:cNvPr>
          <p:cNvSpPr/>
          <p:nvPr/>
        </p:nvSpPr>
        <p:spPr>
          <a:xfrm>
            <a:off x="911219" y="3962411"/>
            <a:ext cx="1238250" cy="62865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rPr>
              <a:t>X</a:t>
            </a:r>
            <a:r>
              <a:rPr lang="en-US" sz="2400" b="1" baseline="30000" dirty="0" err="1">
                <a:solidFill>
                  <a:schemeClr val="tx1"/>
                </a:solidFill>
              </a:rPr>
              <a:t>d</a:t>
            </a:r>
            <a:r>
              <a:rPr lang="en-US" sz="2400" b="1" dirty="0" err="1">
                <a:solidFill>
                  <a:schemeClr val="tx1"/>
                </a:solidFill>
              </a:rPr>
              <a:t>X</a:t>
            </a:r>
            <a:r>
              <a:rPr lang="en-US" sz="2400" b="1" baseline="30000" dirty="0" err="1">
                <a:solidFill>
                  <a:schemeClr val="tx1"/>
                </a:solidFill>
              </a:rPr>
              <a:t>d</a:t>
            </a:r>
            <a:r>
              <a:rPr lang="en-US" sz="2400" b="1" baseline="30000" dirty="0">
                <a:solidFill>
                  <a:schemeClr val="tx1"/>
                </a:solidFill>
              </a:rPr>
              <a:t> </a:t>
            </a:r>
            <a:endParaRPr lang="en-US" sz="2400" b="1" dirty="0">
              <a:solidFill>
                <a:schemeClr val="tx1"/>
              </a:solidFill>
            </a:endParaRPr>
          </a:p>
        </p:txBody>
      </p:sp>
      <p:sp>
        <p:nvSpPr>
          <p:cNvPr id="51" name="Oval 50">
            <a:extLst>
              <a:ext uri="{FF2B5EF4-FFF2-40B4-BE49-F238E27FC236}">
                <a16:creationId xmlns:a16="http://schemas.microsoft.com/office/drawing/2014/main" id="{1D2C65F4-C515-4657-BB57-93AE7E67E788}"/>
              </a:ext>
            </a:extLst>
          </p:cNvPr>
          <p:cNvSpPr/>
          <p:nvPr/>
        </p:nvSpPr>
        <p:spPr>
          <a:xfrm>
            <a:off x="2311003" y="3962411"/>
            <a:ext cx="1238250" cy="62865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rPr>
              <a:t>X</a:t>
            </a:r>
            <a:r>
              <a:rPr lang="en-US" sz="2400" b="1" baseline="30000" dirty="0" err="1">
                <a:solidFill>
                  <a:schemeClr val="tx1"/>
                </a:solidFill>
              </a:rPr>
              <a:t>d</a:t>
            </a:r>
            <a:r>
              <a:rPr lang="en-US" sz="2400" b="1" dirty="0" err="1">
                <a:solidFill>
                  <a:schemeClr val="tx1"/>
                </a:solidFill>
              </a:rPr>
              <a:t>X</a:t>
            </a:r>
            <a:endParaRPr lang="en-US" sz="2400" b="1" dirty="0">
              <a:solidFill>
                <a:schemeClr val="tx1"/>
              </a:solidFill>
            </a:endParaRPr>
          </a:p>
        </p:txBody>
      </p:sp>
      <p:sp>
        <p:nvSpPr>
          <p:cNvPr id="54" name="Oval 53">
            <a:extLst>
              <a:ext uri="{FF2B5EF4-FFF2-40B4-BE49-F238E27FC236}">
                <a16:creationId xmlns:a16="http://schemas.microsoft.com/office/drawing/2014/main" id="{38109613-D870-4712-B5C4-1163CF3AE6B5}"/>
              </a:ext>
            </a:extLst>
          </p:cNvPr>
          <p:cNvSpPr/>
          <p:nvPr/>
        </p:nvSpPr>
        <p:spPr>
          <a:xfrm>
            <a:off x="3638025" y="3943339"/>
            <a:ext cx="1238250" cy="62865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rPr>
              <a:t>X</a:t>
            </a:r>
            <a:r>
              <a:rPr lang="en-US" sz="2400" b="1" baseline="30000" dirty="0" err="1">
                <a:solidFill>
                  <a:schemeClr val="tx1"/>
                </a:solidFill>
              </a:rPr>
              <a:t>d</a:t>
            </a:r>
            <a:r>
              <a:rPr lang="en-US" sz="2400" b="1" dirty="0" err="1">
                <a:solidFill>
                  <a:schemeClr val="tx1"/>
                </a:solidFill>
              </a:rPr>
              <a:t>Y</a:t>
            </a:r>
            <a:endParaRPr lang="en-US" sz="2400" dirty="0">
              <a:solidFill>
                <a:schemeClr val="tx1"/>
              </a:solidFill>
            </a:endParaRPr>
          </a:p>
        </p:txBody>
      </p:sp>
      <p:sp>
        <p:nvSpPr>
          <p:cNvPr id="55" name="Oval 54">
            <a:extLst>
              <a:ext uri="{FF2B5EF4-FFF2-40B4-BE49-F238E27FC236}">
                <a16:creationId xmlns:a16="http://schemas.microsoft.com/office/drawing/2014/main" id="{C5F4CFD3-56CE-4788-BB53-5DE9F96A23A8}"/>
              </a:ext>
            </a:extLst>
          </p:cNvPr>
          <p:cNvSpPr/>
          <p:nvPr/>
        </p:nvSpPr>
        <p:spPr>
          <a:xfrm>
            <a:off x="5091558" y="3933812"/>
            <a:ext cx="1238250" cy="628650"/>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XY</a:t>
            </a:r>
            <a:endParaRPr lang="en-US" sz="2400" dirty="0">
              <a:solidFill>
                <a:schemeClr val="tx1"/>
              </a:solidFill>
            </a:endParaRPr>
          </a:p>
        </p:txBody>
      </p:sp>
      <p:sp>
        <p:nvSpPr>
          <p:cNvPr id="58" name="TextBox 57">
            <a:extLst>
              <a:ext uri="{FF2B5EF4-FFF2-40B4-BE49-F238E27FC236}">
                <a16:creationId xmlns:a16="http://schemas.microsoft.com/office/drawing/2014/main" id="{3F5F1787-D4C0-4014-A306-9048ABDDA38A}"/>
              </a:ext>
            </a:extLst>
          </p:cNvPr>
          <p:cNvSpPr txBox="1"/>
          <p:nvPr/>
        </p:nvSpPr>
        <p:spPr>
          <a:xfrm>
            <a:off x="6534150" y="1777484"/>
            <a:ext cx="2286000" cy="646331"/>
          </a:xfrm>
          <a:prstGeom prst="rect">
            <a:avLst/>
          </a:prstGeom>
          <a:noFill/>
        </p:spPr>
        <p:txBody>
          <a:bodyPr wrap="square" rtlCol="0">
            <a:spAutoFit/>
          </a:bodyPr>
          <a:lstStyle/>
          <a:p>
            <a:r>
              <a:rPr lang="ro-RO" dirty="0"/>
              <a:t>50 % copii sănătoși, fără defecte de vedere</a:t>
            </a:r>
            <a:endParaRPr lang="en-US" dirty="0"/>
          </a:p>
        </p:txBody>
      </p:sp>
      <p:sp>
        <p:nvSpPr>
          <p:cNvPr id="59" name="Oval 58">
            <a:extLst>
              <a:ext uri="{FF2B5EF4-FFF2-40B4-BE49-F238E27FC236}">
                <a16:creationId xmlns:a16="http://schemas.microsoft.com/office/drawing/2014/main" id="{8E73E71F-B72E-4235-B223-7FFE1CB8483E}"/>
              </a:ext>
            </a:extLst>
          </p:cNvPr>
          <p:cNvSpPr/>
          <p:nvPr/>
        </p:nvSpPr>
        <p:spPr>
          <a:xfrm>
            <a:off x="2930128" y="266681"/>
            <a:ext cx="1238250" cy="62865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rPr>
              <a:t>X</a:t>
            </a:r>
            <a:r>
              <a:rPr lang="en-US" sz="2400" b="1" baseline="30000" dirty="0" err="1">
                <a:solidFill>
                  <a:schemeClr val="tx1"/>
                </a:solidFill>
              </a:rPr>
              <a:t>d</a:t>
            </a:r>
            <a:r>
              <a:rPr lang="en-US" sz="2400" b="1" dirty="0" err="1">
                <a:solidFill>
                  <a:schemeClr val="tx1"/>
                </a:solidFill>
              </a:rPr>
              <a:t>Y</a:t>
            </a:r>
            <a:endParaRPr lang="en-US" sz="2400" dirty="0">
              <a:solidFill>
                <a:schemeClr val="tx1"/>
              </a:solidFill>
            </a:endParaRPr>
          </a:p>
        </p:txBody>
      </p:sp>
      <p:cxnSp>
        <p:nvCxnSpPr>
          <p:cNvPr id="60" name="Straight Arrow Connector 59">
            <a:extLst>
              <a:ext uri="{FF2B5EF4-FFF2-40B4-BE49-F238E27FC236}">
                <a16:creationId xmlns:a16="http://schemas.microsoft.com/office/drawing/2014/main" id="{CA585F10-BC9D-4BE0-AB33-3E33B067553E}"/>
              </a:ext>
            </a:extLst>
          </p:cNvPr>
          <p:cNvCxnSpPr>
            <a:cxnSpLocks/>
          </p:cNvCxnSpPr>
          <p:nvPr/>
        </p:nvCxnSpPr>
        <p:spPr>
          <a:xfrm>
            <a:off x="3400425" y="713517"/>
            <a:ext cx="514052" cy="7912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3" name="TextBox 62">
            <a:extLst>
              <a:ext uri="{FF2B5EF4-FFF2-40B4-BE49-F238E27FC236}">
                <a16:creationId xmlns:a16="http://schemas.microsoft.com/office/drawing/2014/main" id="{B30A2B7A-9322-4B73-A9CA-8A8D7A0B747C}"/>
              </a:ext>
            </a:extLst>
          </p:cNvPr>
          <p:cNvSpPr txBox="1"/>
          <p:nvPr/>
        </p:nvSpPr>
        <p:spPr>
          <a:xfrm>
            <a:off x="2197203" y="266662"/>
            <a:ext cx="1047283" cy="646331"/>
          </a:xfrm>
          <a:prstGeom prst="rect">
            <a:avLst/>
          </a:prstGeom>
          <a:noFill/>
        </p:spPr>
        <p:txBody>
          <a:bodyPr wrap="square" rtlCol="0">
            <a:spAutoFit/>
          </a:bodyPr>
          <a:lstStyle/>
          <a:p>
            <a:r>
              <a:rPr lang="ro-RO" dirty="0"/>
              <a:t>Tatăl femeii</a:t>
            </a:r>
            <a:endParaRPr lang="en-US" dirty="0"/>
          </a:p>
        </p:txBody>
      </p:sp>
      <p:sp>
        <p:nvSpPr>
          <p:cNvPr id="64" name="TextBox 63">
            <a:extLst>
              <a:ext uri="{FF2B5EF4-FFF2-40B4-BE49-F238E27FC236}">
                <a16:creationId xmlns:a16="http://schemas.microsoft.com/office/drawing/2014/main" id="{575835CF-C896-4D5D-9168-060F2ECC6583}"/>
              </a:ext>
            </a:extLst>
          </p:cNvPr>
          <p:cNvSpPr txBox="1"/>
          <p:nvPr/>
        </p:nvSpPr>
        <p:spPr>
          <a:xfrm>
            <a:off x="171149" y="2600321"/>
            <a:ext cx="704552" cy="369332"/>
          </a:xfrm>
          <a:prstGeom prst="rect">
            <a:avLst/>
          </a:prstGeom>
          <a:noFill/>
        </p:spPr>
        <p:txBody>
          <a:bodyPr wrap="square" rtlCol="0">
            <a:spAutoFit/>
          </a:bodyPr>
          <a:lstStyle/>
          <a:p>
            <a:pPr algn="ctr"/>
            <a:r>
              <a:rPr lang="ro-RO" dirty="0"/>
              <a:t>g</a:t>
            </a:r>
            <a:endParaRPr lang="en-US" dirty="0"/>
          </a:p>
        </p:txBody>
      </p:sp>
      <p:sp>
        <p:nvSpPr>
          <p:cNvPr id="65" name="TextBox 64">
            <a:extLst>
              <a:ext uri="{FF2B5EF4-FFF2-40B4-BE49-F238E27FC236}">
                <a16:creationId xmlns:a16="http://schemas.microsoft.com/office/drawing/2014/main" id="{53CEB1E8-70D9-4CC8-A96C-FB5CE3D47EEE}"/>
              </a:ext>
            </a:extLst>
          </p:cNvPr>
          <p:cNvSpPr txBox="1"/>
          <p:nvPr/>
        </p:nvSpPr>
        <p:spPr>
          <a:xfrm>
            <a:off x="456154" y="4114800"/>
            <a:ext cx="665805" cy="369332"/>
          </a:xfrm>
          <a:prstGeom prst="rect">
            <a:avLst/>
          </a:prstGeom>
          <a:noFill/>
        </p:spPr>
        <p:txBody>
          <a:bodyPr wrap="square" rtlCol="0">
            <a:spAutoFit/>
          </a:bodyPr>
          <a:lstStyle/>
          <a:p>
            <a:r>
              <a:rPr lang="ro-RO" dirty="0"/>
              <a:t>F1</a:t>
            </a:r>
            <a:endParaRPr lang="en-US" dirty="0"/>
          </a:p>
        </p:txBody>
      </p:sp>
      <p:sp>
        <p:nvSpPr>
          <p:cNvPr id="67" name="TextBox 66">
            <a:extLst>
              <a:ext uri="{FF2B5EF4-FFF2-40B4-BE49-F238E27FC236}">
                <a16:creationId xmlns:a16="http://schemas.microsoft.com/office/drawing/2014/main" id="{211FE0AA-AB96-4405-8EEE-C4A333C480BA}"/>
              </a:ext>
            </a:extLst>
          </p:cNvPr>
          <p:cNvSpPr txBox="1"/>
          <p:nvPr/>
        </p:nvSpPr>
        <p:spPr>
          <a:xfrm>
            <a:off x="40381" y="230728"/>
            <a:ext cx="1866903" cy="400110"/>
          </a:xfrm>
          <a:prstGeom prst="rect">
            <a:avLst/>
          </a:prstGeom>
          <a:noFill/>
        </p:spPr>
        <p:txBody>
          <a:bodyPr wrap="square" rtlCol="0">
            <a:spAutoFit/>
          </a:bodyPr>
          <a:lstStyle/>
          <a:p>
            <a:r>
              <a:rPr lang="ro-RO" sz="2000" b="1" dirty="0">
                <a:effectLst>
                  <a:outerShdw blurRad="38100" dist="38100" dir="2700000" algn="tl">
                    <a:srgbClr val="000000">
                      <a:alpha val="43137"/>
                    </a:srgbClr>
                  </a:outerShdw>
                </a:effectLst>
              </a:rPr>
              <a:t>REZOLVARE:</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37844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9439B-43F2-440E-835F-A4D1124BCC8F}"/>
              </a:ext>
            </a:extLst>
          </p:cNvPr>
          <p:cNvSpPr>
            <a:spLocks noGrp="1"/>
          </p:cNvSpPr>
          <p:nvPr>
            <p:ph type="ctrTitle"/>
          </p:nvPr>
        </p:nvSpPr>
        <p:spPr>
          <a:xfrm>
            <a:off x="276533" y="2603090"/>
            <a:ext cx="7573295" cy="1836174"/>
          </a:xfrm>
        </p:spPr>
        <p:txBody>
          <a:bodyPr/>
          <a:lstStyle/>
          <a:p>
            <a:r>
              <a:rPr lang="ro-RO" dirty="0"/>
              <a:t>Va mulțumesc pentru atenție!</a:t>
            </a:r>
            <a:endParaRPr lang="en-US" dirty="0"/>
          </a:p>
        </p:txBody>
      </p:sp>
      <p:sp>
        <p:nvSpPr>
          <p:cNvPr id="3" name="Subtitle 2">
            <a:extLst>
              <a:ext uri="{FF2B5EF4-FFF2-40B4-BE49-F238E27FC236}">
                <a16:creationId xmlns:a16="http://schemas.microsoft.com/office/drawing/2014/main" id="{C4513C4F-840E-4725-A892-AE7B7CC37F7D}"/>
              </a:ext>
            </a:extLst>
          </p:cNvPr>
          <p:cNvSpPr>
            <a:spLocks noGrp="1"/>
          </p:cNvSpPr>
          <p:nvPr>
            <p:ph type="subTitle" idx="1"/>
          </p:nvPr>
        </p:nvSpPr>
        <p:spPr/>
        <p:txBody>
          <a:bodyPr>
            <a:noAutofit/>
          </a:bodyPr>
          <a:lstStyle/>
          <a:p>
            <a:pPr algn="r"/>
            <a:r>
              <a:rPr lang="ro-RO" sz="2400" b="1" i="1" dirty="0">
                <a:effectLst>
                  <a:outerShdw blurRad="38100" dist="38100" dir="2700000" algn="tl">
                    <a:srgbClr val="000000">
                      <a:alpha val="43137"/>
                    </a:srgbClr>
                  </a:outerShdw>
                </a:effectLst>
              </a:rPr>
              <a:t>„</a:t>
            </a:r>
            <a:r>
              <a:rPr lang="it-IT" sz="2400" b="1" i="1" dirty="0">
                <a:effectLst>
                  <a:outerShdw blurRad="38100" dist="38100" dir="2700000" algn="tl">
                    <a:srgbClr val="000000">
                      <a:alpha val="43137"/>
                    </a:srgbClr>
                  </a:outerShdw>
                </a:effectLst>
              </a:rPr>
              <a:t>Geniul este cea mai fericită anomalie genetică.</a:t>
            </a:r>
            <a:r>
              <a:rPr lang="ro-RO" sz="2400" b="1" i="1" dirty="0">
                <a:effectLst>
                  <a:outerShdw blurRad="38100" dist="38100" dir="2700000" algn="tl">
                    <a:srgbClr val="000000">
                      <a:alpha val="43137"/>
                    </a:srgbClr>
                  </a:outerShdw>
                </a:effectLst>
              </a:rPr>
              <a:t>”</a:t>
            </a:r>
          </a:p>
          <a:p>
            <a:pPr algn="r"/>
            <a:r>
              <a:rPr lang="ro-RO" sz="2400" b="1" dirty="0"/>
              <a:t>David Boia, 2019</a:t>
            </a:r>
            <a:endParaRPr lang="en-US" sz="2400" b="1" dirty="0"/>
          </a:p>
        </p:txBody>
      </p:sp>
    </p:spTree>
    <p:extLst>
      <p:ext uri="{BB962C8B-B14F-4D97-AF65-F5344CB8AC3E}">
        <p14:creationId xmlns:p14="http://schemas.microsoft.com/office/powerpoint/2010/main" val="1357408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3E02A1-C61C-435E-8612-7CAB5F446D73}"/>
              </a:ext>
            </a:extLst>
          </p:cNvPr>
          <p:cNvSpPr txBox="1"/>
          <p:nvPr/>
        </p:nvSpPr>
        <p:spPr>
          <a:xfrm>
            <a:off x="312234" y="334537"/>
            <a:ext cx="3836020" cy="369332"/>
          </a:xfrm>
          <a:prstGeom prst="rect">
            <a:avLst/>
          </a:prstGeom>
          <a:noFill/>
        </p:spPr>
        <p:txBody>
          <a:bodyPr wrap="square" rtlCol="0">
            <a:spAutoFit/>
          </a:bodyPr>
          <a:lstStyle/>
          <a:p>
            <a:r>
              <a:rPr lang="en-US" b="1" dirty="0"/>
              <a:t>1. </a:t>
            </a:r>
            <a:r>
              <a:rPr lang="en-US" b="1" dirty="0" err="1"/>
              <a:t>Maladii</a:t>
            </a:r>
            <a:r>
              <a:rPr lang="en-US" b="1" dirty="0"/>
              <a:t> </a:t>
            </a:r>
            <a:r>
              <a:rPr lang="ro-RO" b="1" dirty="0"/>
              <a:t>cromozomale</a:t>
            </a:r>
            <a:endParaRPr lang="en-US" dirty="0"/>
          </a:p>
        </p:txBody>
      </p:sp>
      <p:graphicFrame>
        <p:nvGraphicFramePr>
          <p:cNvPr id="8" name="Table 7">
            <a:extLst>
              <a:ext uri="{FF2B5EF4-FFF2-40B4-BE49-F238E27FC236}">
                <a16:creationId xmlns:a16="http://schemas.microsoft.com/office/drawing/2014/main" id="{00BE0406-E14B-41F3-B174-72599B8C068A}"/>
              </a:ext>
            </a:extLst>
          </p:cNvPr>
          <p:cNvGraphicFramePr>
            <a:graphicFrameLocks noGrp="1"/>
          </p:cNvGraphicFramePr>
          <p:nvPr>
            <p:extLst>
              <p:ext uri="{D42A27DB-BD31-4B8C-83A1-F6EECF244321}">
                <p14:modId xmlns:p14="http://schemas.microsoft.com/office/powerpoint/2010/main" val="562411213"/>
              </p:ext>
            </p:extLst>
          </p:nvPr>
        </p:nvGraphicFramePr>
        <p:xfrm>
          <a:off x="765545" y="1303767"/>
          <a:ext cx="7407718" cy="2845201"/>
        </p:xfrm>
        <a:graphic>
          <a:graphicData uri="http://schemas.openxmlformats.org/drawingml/2006/table">
            <a:tbl>
              <a:tblPr firstRow="1" firstCol="1" bandRow="1">
                <a:tableStyleId>{5C22544A-7EE6-4342-B048-85BDC9FD1C3A}</a:tableStyleId>
              </a:tblPr>
              <a:tblGrid>
                <a:gridCol w="3413050">
                  <a:extLst>
                    <a:ext uri="{9D8B030D-6E8A-4147-A177-3AD203B41FA5}">
                      <a16:colId xmlns:a16="http://schemas.microsoft.com/office/drawing/2014/main" val="288015667"/>
                    </a:ext>
                  </a:extLst>
                </a:gridCol>
                <a:gridCol w="3994668">
                  <a:extLst>
                    <a:ext uri="{9D8B030D-6E8A-4147-A177-3AD203B41FA5}">
                      <a16:colId xmlns:a16="http://schemas.microsoft.com/office/drawing/2014/main" val="1781085486"/>
                    </a:ext>
                  </a:extLst>
                </a:gridCol>
              </a:tblGrid>
              <a:tr h="448100">
                <a:tc>
                  <a:txBody>
                    <a:bodyPr/>
                    <a:lstStyle/>
                    <a:p>
                      <a:pPr marL="0" marR="0">
                        <a:lnSpc>
                          <a:spcPct val="107000"/>
                        </a:lnSpc>
                        <a:spcBef>
                          <a:spcPts val="0"/>
                        </a:spcBef>
                        <a:spcAft>
                          <a:spcPts val="0"/>
                        </a:spcAft>
                      </a:pPr>
                      <a:r>
                        <a:rPr lang="en-US" sz="1800" dirty="0" err="1">
                          <a:solidFill>
                            <a:schemeClr val="tx1"/>
                          </a:solidFill>
                          <a:effectLst/>
                        </a:rPr>
                        <a:t>Caracteristici</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7470" marR="0" algn="just">
                        <a:lnSpc>
                          <a:spcPct val="107000"/>
                        </a:lnSpc>
                        <a:spcBef>
                          <a:spcPts val="0"/>
                        </a:spcBef>
                        <a:spcAft>
                          <a:spcPts val="0"/>
                        </a:spcAft>
                      </a:pPr>
                      <a:r>
                        <a:rPr lang="en-US" sz="1800" dirty="0" err="1">
                          <a:solidFill>
                            <a:schemeClr val="tx1"/>
                          </a:solidFill>
                          <a:effectLst/>
                        </a:rPr>
                        <a:t>Exemple</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425565"/>
                  </a:ext>
                </a:extLst>
              </a:tr>
              <a:tr h="2397101">
                <a:tc>
                  <a:txBody>
                    <a:bodyPr/>
                    <a:lstStyle/>
                    <a:p>
                      <a:pPr marL="0" marR="0" algn="just">
                        <a:lnSpc>
                          <a:spcPct val="107000"/>
                        </a:lnSpc>
                        <a:spcBef>
                          <a:spcPts val="0"/>
                        </a:spcBef>
                        <a:spcAft>
                          <a:spcPts val="0"/>
                        </a:spcAft>
                      </a:pPr>
                      <a:r>
                        <a:rPr lang="en-US" sz="1800" dirty="0">
                          <a:solidFill>
                            <a:schemeClr val="tx1"/>
                          </a:solidFill>
                          <a:effectLst/>
                        </a:rPr>
                        <a:t>- determinate de </a:t>
                      </a:r>
                      <a:r>
                        <a:rPr lang="en-US" sz="1800" dirty="0" err="1">
                          <a:solidFill>
                            <a:schemeClr val="tx1"/>
                          </a:solidFill>
                          <a:effectLst/>
                        </a:rPr>
                        <a:t>restructurări</a:t>
                      </a:r>
                      <a:r>
                        <a:rPr lang="en-US" sz="1800" dirty="0">
                          <a:solidFill>
                            <a:schemeClr val="tx1"/>
                          </a:solidFill>
                          <a:effectLst/>
                        </a:rPr>
                        <a:t> </a:t>
                      </a:r>
                      <a:r>
                        <a:rPr lang="en-US" sz="1800" dirty="0" err="1">
                          <a:solidFill>
                            <a:schemeClr val="tx1"/>
                          </a:solidFill>
                          <a:effectLst/>
                        </a:rPr>
                        <a:t>cromozomale</a:t>
                      </a:r>
                      <a:r>
                        <a:rPr lang="en-US" sz="1800" dirty="0">
                          <a:solidFill>
                            <a:schemeClr val="tx1"/>
                          </a:solidFill>
                          <a:effectLst/>
                        </a:rPr>
                        <a:t> de </a:t>
                      </a:r>
                      <a:r>
                        <a:rPr lang="en-US" sz="1800" dirty="0" err="1">
                          <a:solidFill>
                            <a:schemeClr val="tx1"/>
                          </a:solidFill>
                          <a:effectLst/>
                        </a:rPr>
                        <a:t>tipul</a:t>
                      </a:r>
                      <a:r>
                        <a:rPr lang="en-US" sz="1800" dirty="0">
                          <a:solidFill>
                            <a:schemeClr val="tx1"/>
                          </a:solidFill>
                          <a:effectLst/>
                        </a:rPr>
                        <a:t>: </a:t>
                      </a:r>
                      <a:r>
                        <a:rPr lang="en-US" sz="1800" dirty="0" err="1">
                          <a:solidFill>
                            <a:schemeClr val="tx1"/>
                          </a:solidFill>
                          <a:effectLst/>
                        </a:rPr>
                        <a:t>delețiilor</a:t>
                      </a:r>
                      <a:r>
                        <a:rPr lang="en-US" sz="1800" dirty="0">
                          <a:solidFill>
                            <a:schemeClr val="tx1"/>
                          </a:solidFill>
                          <a:effectLst/>
                        </a:rPr>
                        <a:t>, </a:t>
                      </a:r>
                      <a:r>
                        <a:rPr lang="en-US" sz="1800" dirty="0" err="1">
                          <a:solidFill>
                            <a:schemeClr val="tx1"/>
                          </a:solidFill>
                          <a:effectLst/>
                        </a:rPr>
                        <a:t>inversiilor</a:t>
                      </a:r>
                      <a:r>
                        <a:rPr lang="en-US" sz="1800" dirty="0">
                          <a:solidFill>
                            <a:schemeClr val="tx1"/>
                          </a:solidFill>
                          <a:effectLst/>
                        </a:rPr>
                        <a:t>, </a:t>
                      </a:r>
                      <a:r>
                        <a:rPr lang="en-US" sz="1800" dirty="0" err="1">
                          <a:solidFill>
                            <a:schemeClr val="tx1"/>
                          </a:solidFill>
                          <a:effectLst/>
                        </a:rPr>
                        <a:t>translocațiilor</a:t>
                      </a:r>
                      <a:r>
                        <a:rPr lang="en-US" sz="1800" dirty="0">
                          <a:solidFill>
                            <a:schemeClr val="tx1"/>
                          </a:solidFill>
                          <a:effectLst/>
                        </a:rPr>
                        <a:t>;</a:t>
                      </a:r>
                    </a:p>
                    <a:p>
                      <a:pPr marL="0" marR="0" algn="just">
                        <a:lnSpc>
                          <a:spcPct val="107000"/>
                        </a:lnSpc>
                        <a:spcBef>
                          <a:spcPts val="0"/>
                        </a:spcBef>
                        <a:spcAft>
                          <a:spcPts val="0"/>
                        </a:spcAft>
                      </a:pPr>
                      <a:r>
                        <a:rPr lang="en-US" sz="1800" dirty="0">
                          <a:solidFill>
                            <a:schemeClr val="tx1"/>
                          </a:solidFill>
                          <a:effectLst/>
                        </a:rPr>
                        <a:t>- pot fi </a:t>
                      </a:r>
                      <a:r>
                        <a:rPr lang="en-US" sz="1800" dirty="0" err="1">
                          <a:solidFill>
                            <a:schemeClr val="tx1"/>
                          </a:solidFill>
                          <a:effectLst/>
                        </a:rPr>
                        <a:t>congenitale</a:t>
                      </a:r>
                      <a:r>
                        <a:rPr lang="en-US" sz="1800" dirty="0">
                          <a:solidFill>
                            <a:schemeClr val="tx1"/>
                          </a:solidFill>
                          <a:effectLst/>
                        </a:rPr>
                        <a:t> (din </a:t>
                      </a:r>
                      <a:r>
                        <a:rPr lang="en-US" sz="1800" dirty="0" err="1">
                          <a:solidFill>
                            <a:schemeClr val="tx1"/>
                          </a:solidFill>
                          <a:effectLst/>
                        </a:rPr>
                        <a:t>naștere</a:t>
                      </a:r>
                      <a:r>
                        <a:rPr lang="en-US" sz="1800" dirty="0">
                          <a:solidFill>
                            <a:schemeClr val="tx1"/>
                          </a:solidFill>
                          <a:effectLst/>
                        </a:rPr>
                        <a:t>) </a:t>
                      </a:r>
                      <a:r>
                        <a:rPr lang="en-US" sz="1800" dirty="0" err="1">
                          <a:solidFill>
                            <a:schemeClr val="tx1"/>
                          </a:solidFill>
                          <a:effectLst/>
                        </a:rPr>
                        <a:t>sau</a:t>
                      </a:r>
                      <a:r>
                        <a:rPr lang="en-US" sz="1800" dirty="0">
                          <a:solidFill>
                            <a:schemeClr val="tx1"/>
                          </a:solidFill>
                          <a:effectLst/>
                        </a:rPr>
                        <a:t> </a:t>
                      </a:r>
                      <a:r>
                        <a:rPr lang="en-US" sz="1800" dirty="0" err="1">
                          <a:solidFill>
                            <a:schemeClr val="tx1"/>
                          </a:solidFill>
                          <a:effectLst/>
                        </a:rPr>
                        <a:t>ereditare</a:t>
                      </a:r>
                      <a:r>
                        <a:rPr lang="en-US" sz="1800" dirty="0">
                          <a:solidFill>
                            <a:schemeClr val="tx1"/>
                          </a:solidFill>
                          <a:effectLst/>
                        </a:rPr>
                        <a:t> (</a:t>
                      </a:r>
                      <a:r>
                        <a:rPr lang="en-US" sz="1800" dirty="0" err="1">
                          <a:solidFill>
                            <a:schemeClr val="tx1"/>
                          </a:solidFill>
                          <a:effectLst/>
                        </a:rPr>
                        <a:t>moștenite</a:t>
                      </a:r>
                      <a:r>
                        <a:rPr lang="en-US" sz="1800" dirty="0">
                          <a:solidFill>
                            <a:schemeClr val="tx1"/>
                          </a:solidFill>
                          <a:effectLst/>
                        </a:rPr>
                        <a:t>)</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just">
                        <a:lnSpc>
                          <a:spcPct val="107000"/>
                        </a:lnSpc>
                        <a:spcBef>
                          <a:spcPts val="0"/>
                        </a:spcBef>
                        <a:spcAft>
                          <a:spcPts val="0"/>
                        </a:spcAft>
                        <a:buFont typeface="Symbol" panose="05050102010706020507" pitchFamily="18" charset="2"/>
                        <a:buChar char=""/>
                      </a:pPr>
                      <a:r>
                        <a:rPr lang="en-US" sz="1800" b="1" dirty="0" err="1">
                          <a:solidFill>
                            <a:schemeClr val="tx1"/>
                          </a:solidFill>
                          <a:effectLst/>
                        </a:rPr>
                        <a:t>Sindromul</a:t>
                      </a:r>
                      <a:r>
                        <a:rPr lang="en-US" sz="1800" b="1" dirty="0">
                          <a:solidFill>
                            <a:schemeClr val="tx1"/>
                          </a:solidFill>
                          <a:effectLst/>
                        </a:rPr>
                        <a:t> „cri-du-chat” </a:t>
                      </a:r>
                      <a:r>
                        <a:rPr lang="en-US" sz="1800" dirty="0">
                          <a:solidFill>
                            <a:schemeClr val="tx1"/>
                          </a:solidFill>
                          <a:effectLst/>
                        </a:rPr>
                        <a:t>(</a:t>
                      </a:r>
                      <a:r>
                        <a:rPr lang="en-US" sz="1800" dirty="0" err="1">
                          <a:solidFill>
                            <a:schemeClr val="tx1"/>
                          </a:solidFill>
                          <a:effectLst/>
                        </a:rPr>
                        <a:t>deleția</a:t>
                      </a:r>
                      <a:r>
                        <a:rPr lang="en-US" sz="1800" dirty="0">
                          <a:solidFill>
                            <a:schemeClr val="tx1"/>
                          </a:solidFill>
                          <a:effectLst/>
                        </a:rPr>
                        <a:t> </a:t>
                      </a:r>
                      <a:r>
                        <a:rPr lang="en-US" sz="1800" dirty="0" err="1">
                          <a:solidFill>
                            <a:schemeClr val="tx1"/>
                          </a:solidFill>
                          <a:effectLst/>
                        </a:rPr>
                        <a:t>parțială</a:t>
                      </a:r>
                      <a:r>
                        <a:rPr lang="en-US" sz="1800" dirty="0">
                          <a:solidFill>
                            <a:schemeClr val="tx1"/>
                          </a:solidFill>
                          <a:effectLst/>
                        </a:rPr>
                        <a:t> a </a:t>
                      </a:r>
                      <a:r>
                        <a:rPr lang="en-US" sz="1800" dirty="0" err="1">
                          <a:solidFill>
                            <a:schemeClr val="tx1"/>
                          </a:solidFill>
                          <a:effectLst/>
                        </a:rPr>
                        <a:t>brațului</a:t>
                      </a:r>
                      <a:r>
                        <a:rPr lang="en-US" sz="1800" dirty="0">
                          <a:solidFill>
                            <a:schemeClr val="tx1"/>
                          </a:solidFill>
                          <a:effectLst/>
                        </a:rPr>
                        <a:t> </a:t>
                      </a:r>
                      <a:r>
                        <a:rPr lang="en-US" sz="1800" dirty="0" err="1">
                          <a:solidFill>
                            <a:schemeClr val="tx1"/>
                          </a:solidFill>
                          <a:effectLst/>
                        </a:rPr>
                        <a:t>scurt</a:t>
                      </a:r>
                      <a:r>
                        <a:rPr lang="en-US" sz="1800" dirty="0">
                          <a:solidFill>
                            <a:schemeClr val="tx1"/>
                          </a:solidFill>
                          <a:effectLst/>
                        </a:rPr>
                        <a:t> a </a:t>
                      </a:r>
                      <a:r>
                        <a:rPr lang="en-US" sz="1800" dirty="0" err="1">
                          <a:solidFill>
                            <a:schemeClr val="tx1"/>
                          </a:solidFill>
                          <a:effectLst/>
                        </a:rPr>
                        <a:t>cromozomului</a:t>
                      </a:r>
                      <a:r>
                        <a:rPr lang="en-US" sz="1800" dirty="0">
                          <a:solidFill>
                            <a:schemeClr val="tx1"/>
                          </a:solidFill>
                          <a:effectLst/>
                        </a:rPr>
                        <a:t> 5)</a:t>
                      </a:r>
                    </a:p>
                    <a:p>
                      <a:pPr marL="342900" marR="0" lvl="0" indent="-342900" algn="just">
                        <a:lnSpc>
                          <a:spcPct val="107000"/>
                        </a:lnSpc>
                        <a:spcBef>
                          <a:spcPts val="0"/>
                        </a:spcBef>
                        <a:spcAft>
                          <a:spcPts val="0"/>
                        </a:spcAft>
                        <a:buFont typeface="Symbol" panose="05050102010706020507" pitchFamily="18" charset="2"/>
                        <a:buChar char=""/>
                      </a:pPr>
                      <a:r>
                        <a:rPr lang="en-US" sz="1800" b="1" dirty="0" err="1">
                          <a:solidFill>
                            <a:schemeClr val="tx1"/>
                          </a:solidFill>
                          <a:effectLst/>
                        </a:rPr>
                        <a:t>Sindromul</a:t>
                      </a:r>
                      <a:r>
                        <a:rPr lang="en-US" sz="1800" b="1" dirty="0">
                          <a:solidFill>
                            <a:schemeClr val="tx1"/>
                          </a:solidFill>
                          <a:effectLst/>
                        </a:rPr>
                        <a:t> Wolf- Hirschhorn </a:t>
                      </a:r>
                      <a:r>
                        <a:rPr lang="en-US" sz="1800" dirty="0">
                          <a:solidFill>
                            <a:schemeClr val="tx1"/>
                          </a:solidFill>
                          <a:effectLst/>
                        </a:rPr>
                        <a:t>(</a:t>
                      </a:r>
                      <a:r>
                        <a:rPr lang="en-US" sz="1800" dirty="0" err="1">
                          <a:solidFill>
                            <a:schemeClr val="tx1"/>
                          </a:solidFill>
                          <a:effectLst/>
                        </a:rPr>
                        <a:t>deleția</a:t>
                      </a:r>
                      <a:r>
                        <a:rPr lang="en-US" sz="1800" dirty="0">
                          <a:solidFill>
                            <a:schemeClr val="tx1"/>
                          </a:solidFill>
                          <a:effectLst/>
                        </a:rPr>
                        <a:t> </a:t>
                      </a:r>
                      <a:r>
                        <a:rPr lang="en-US" sz="1800" dirty="0" err="1">
                          <a:solidFill>
                            <a:schemeClr val="tx1"/>
                          </a:solidFill>
                          <a:effectLst/>
                        </a:rPr>
                        <a:t>parțială</a:t>
                      </a:r>
                      <a:r>
                        <a:rPr lang="en-US" sz="1800" dirty="0">
                          <a:solidFill>
                            <a:schemeClr val="tx1"/>
                          </a:solidFill>
                          <a:effectLst/>
                        </a:rPr>
                        <a:t> a </a:t>
                      </a:r>
                      <a:r>
                        <a:rPr lang="en-US" sz="1800" dirty="0" err="1">
                          <a:solidFill>
                            <a:schemeClr val="tx1"/>
                          </a:solidFill>
                          <a:effectLst/>
                        </a:rPr>
                        <a:t>brațului</a:t>
                      </a:r>
                      <a:r>
                        <a:rPr lang="en-US" sz="1800" dirty="0">
                          <a:solidFill>
                            <a:schemeClr val="tx1"/>
                          </a:solidFill>
                          <a:effectLst/>
                        </a:rPr>
                        <a:t> </a:t>
                      </a:r>
                      <a:r>
                        <a:rPr lang="en-US" sz="1800" dirty="0" err="1">
                          <a:solidFill>
                            <a:schemeClr val="tx1"/>
                          </a:solidFill>
                          <a:effectLst/>
                        </a:rPr>
                        <a:t>scurt</a:t>
                      </a:r>
                      <a:r>
                        <a:rPr lang="en-US" sz="1800" dirty="0">
                          <a:solidFill>
                            <a:schemeClr val="tx1"/>
                          </a:solidFill>
                          <a:effectLst/>
                        </a:rPr>
                        <a:t> a </a:t>
                      </a:r>
                      <a:r>
                        <a:rPr lang="en-US" sz="1800" dirty="0" err="1">
                          <a:solidFill>
                            <a:schemeClr val="tx1"/>
                          </a:solidFill>
                          <a:effectLst/>
                        </a:rPr>
                        <a:t>cromozomului</a:t>
                      </a:r>
                      <a:r>
                        <a:rPr lang="en-US" sz="1800" dirty="0">
                          <a:solidFill>
                            <a:schemeClr val="tx1"/>
                          </a:solidFill>
                          <a:effectLst/>
                        </a:rPr>
                        <a:t> 4)</a:t>
                      </a:r>
                    </a:p>
                    <a:p>
                      <a:pPr marL="457200" marR="0" algn="just">
                        <a:lnSpc>
                          <a:spcPct val="107000"/>
                        </a:lnSpc>
                        <a:spcBef>
                          <a:spcPts val="0"/>
                        </a:spcBef>
                        <a:spcAft>
                          <a:spcPts val="0"/>
                        </a:spcAft>
                      </a:pPr>
                      <a:r>
                        <a:rPr lang="en-US" sz="1800" dirty="0">
                          <a:solidFill>
                            <a:schemeClr val="tx1"/>
                          </a:solidFill>
                          <a:effectLst/>
                        </a:rPr>
                        <a:t> </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7701021"/>
                  </a:ext>
                </a:extLst>
              </a:tr>
            </a:tbl>
          </a:graphicData>
        </a:graphic>
      </p:graphicFrame>
    </p:spTree>
    <p:extLst>
      <p:ext uri="{BB962C8B-B14F-4D97-AF65-F5344CB8AC3E}">
        <p14:creationId xmlns:p14="http://schemas.microsoft.com/office/powerpoint/2010/main" val="4061100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88C7B4-5811-4723-892E-51D460330089}"/>
              </a:ext>
            </a:extLst>
          </p:cNvPr>
          <p:cNvPicPr>
            <a:picLocks noChangeAspect="1"/>
          </p:cNvPicPr>
          <p:nvPr/>
        </p:nvPicPr>
        <p:blipFill rotWithShape="1">
          <a:blip r:embed="rId2"/>
          <a:srcRect l="7055" t="3973" b="4391"/>
          <a:stretch/>
        </p:blipFill>
        <p:spPr>
          <a:xfrm>
            <a:off x="691116" y="1233377"/>
            <a:ext cx="7910624" cy="3910123"/>
          </a:xfrm>
          <a:prstGeom prst="rect">
            <a:avLst/>
          </a:prstGeom>
        </p:spPr>
      </p:pic>
      <p:sp>
        <p:nvSpPr>
          <p:cNvPr id="6" name="TextBox 5">
            <a:extLst>
              <a:ext uri="{FF2B5EF4-FFF2-40B4-BE49-F238E27FC236}">
                <a16:creationId xmlns:a16="http://schemas.microsoft.com/office/drawing/2014/main" id="{8BF46F3A-57A9-4E54-BB2A-20E110B65E97}"/>
              </a:ext>
            </a:extLst>
          </p:cNvPr>
          <p:cNvSpPr txBox="1"/>
          <p:nvPr/>
        </p:nvSpPr>
        <p:spPr>
          <a:xfrm>
            <a:off x="478465" y="648586"/>
            <a:ext cx="4635795" cy="369332"/>
          </a:xfrm>
          <a:prstGeom prst="rect">
            <a:avLst/>
          </a:prstGeom>
          <a:noFill/>
        </p:spPr>
        <p:txBody>
          <a:bodyPr wrap="square" rtlCol="0">
            <a:spAutoFit/>
          </a:bodyPr>
          <a:lstStyle/>
          <a:p>
            <a:r>
              <a:rPr lang="ro-RO" dirty="0"/>
              <a:t>3. Maladii genice / maladii metabolice</a:t>
            </a:r>
            <a:endParaRPr lang="en-US" dirty="0"/>
          </a:p>
        </p:txBody>
      </p:sp>
    </p:spTree>
    <p:extLst>
      <p:ext uri="{BB962C8B-B14F-4D97-AF65-F5344CB8AC3E}">
        <p14:creationId xmlns:p14="http://schemas.microsoft.com/office/powerpoint/2010/main" val="1156053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9986" y="185312"/>
            <a:ext cx="6857040" cy="457200"/>
          </a:xfrm>
        </p:spPr>
        <p:txBody>
          <a:bodyPr>
            <a:normAutofit fontScale="90000"/>
          </a:bodyPr>
          <a:lstStyle/>
          <a:p>
            <a:r>
              <a:rPr lang="en-US" b="1" dirty="0">
                <a:effectLst/>
              </a:rPr>
              <a:t>MALADII GENOMICE</a:t>
            </a:r>
            <a:endParaRPr lang="en-US" dirty="0"/>
          </a:p>
        </p:txBody>
      </p:sp>
      <p:pic>
        <p:nvPicPr>
          <p:cNvPr id="5123" name="Picture 1">
            <a:extLst>
              <a:ext uri="{FF2B5EF4-FFF2-40B4-BE49-F238E27FC236}">
                <a16:creationId xmlns:a16="http://schemas.microsoft.com/office/drawing/2014/main" id="{6F51A891-9F1F-459B-A77F-593E476473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986" y="1669055"/>
            <a:ext cx="6381320" cy="21753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2">
            <a:extLst>
              <a:ext uri="{FF2B5EF4-FFF2-40B4-BE49-F238E27FC236}">
                <a16:creationId xmlns:a16="http://schemas.microsoft.com/office/drawing/2014/main" id="{7EA4B92F-E29B-42A8-A2AD-F2582B16994E}"/>
              </a:ext>
            </a:extLst>
          </p:cNvPr>
          <p:cNvSpPr txBox="1">
            <a:spLocks noChangeArrowheads="1"/>
          </p:cNvSpPr>
          <p:nvPr/>
        </p:nvSpPr>
        <p:spPr bwMode="auto">
          <a:xfrm>
            <a:off x="900573" y="9113273"/>
            <a:ext cx="2114550" cy="39846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Disjuncție normală</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 name="Text Box 1">
            <a:extLst>
              <a:ext uri="{FF2B5EF4-FFF2-40B4-BE49-F238E27FC236}">
                <a16:creationId xmlns:a16="http://schemas.microsoft.com/office/drawing/2014/main" id="{8E92C150-B52A-4101-A30B-EFC58E7B7A98}"/>
              </a:ext>
            </a:extLst>
          </p:cNvPr>
          <p:cNvSpPr txBox="1">
            <a:spLocks noChangeArrowheads="1"/>
          </p:cNvSpPr>
          <p:nvPr/>
        </p:nvSpPr>
        <p:spPr bwMode="auto">
          <a:xfrm>
            <a:off x="3739668" y="3939584"/>
            <a:ext cx="2837402" cy="6213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o-RO" altLang="en-US"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Non disjuncția autozomilor în timpul mitozei</a:t>
            </a:r>
            <a:endParaRPr kumimoji="0" lang="ro-RO" altLang="en-US"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8D360EC-36FD-4046-9084-CF05500D0F90}"/>
              </a:ext>
            </a:extLst>
          </p:cNvPr>
          <p:cNvSpPr>
            <a:spLocks noChangeArrowheads="1"/>
          </p:cNvSpPr>
          <p:nvPr/>
        </p:nvSpPr>
        <p:spPr bwMode="auto">
          <a:xfrm>
            <a:off x="582117" y="393070"/>
            <a:ext cx="652396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pPr>
            <a:endParaRPr kumimoji="0" lang="en-US"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tabLst/>
            </a:pPr>
            <a:r>
              <a:rPr kumimoji="0" lang="ro-RO" altLang="en-US" b="1" i="0" u="none" strike="noStrike" cap="none" normalizeH="0" baseline="0" dirty="0">
                <a:ln>
                  <a:noFill/>
                </a:ln>
                <a:solidFill>
                  <a:srgbClr val="1F4E79"/>
                </a:solidFill>
                <a:effectLst/>
                <a:latin typeface="Calibri" panose="020F0502020204030204" pitchFamily="34" charset="0"/>
                <a:ea typeface="Calibri" panose="020F0502020204030204" pitchFamily="34" charset="0"/>
                <a:cs typeface="Times New Roman" panose="02020603050405020304" pitchFamily="18" charset="0"/>
              </a:rPr>
              <a:t>1. </a:t>
            </a:r>
            <a:r>
              <a:rPr kumimoji="0" lang="en-US" altLang="en-US" b="1" i="0" u="none" strike="noStrike" cap="none" normalizeH="0" baseline="0" dirty="0">
                <a:ln>
                  <a:noFill/>
                </a:ln>
                <a:solidFill>
                  <a:srgbClr val="1F4E79"/>
                </a:solidFill>
                <a:effectLst/>
                <a:latin typeface="Calibri" panose="020F0502020204030204" pitchFamily="34" charset="0"/>
                <a:ea typeface="Calibri" panose="020F0502020204030204" pitchFamily="34" charset="0"/>
                <a:cs typeface="Times New Roman" panose="02020603050405020304" pitchFamily="18" charset="0"/>
              </a:rPr>
              <a:t>ANEUPLOIDII AUTOZOMALE</a:t>
            </a:r>
            <a:endParaRPr kumimoji="0" lang="ro-RO" altLang="en-US" b="1" i="0" u="none" strike="noStrike" cap="none" normalizeH="0" baseline="0" dirty="0">
              <a:ln>
                <a:noFill/>
              </a:ln>
              <a:solidFill>
                <a:srgbClr val="1F4E7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b="0" i="0" u="none" strike="noStrike" cap="none" normalizeH="0" baseline="0" dirty="0">
                <a:ln>
                  <a:noFill/>
                </a:ln>
                <a:solidFill>
                  <a:srgbClr val="1F4E79"/>
                </a:solidFill>
                <a:effectLst/>
                <a:latin typeface="Calibri" panose="020F0502020204030204" pitchFamily="34" charset="0"/>
                <a:ea typeface="Calibri" panose="020F0502020204030204" pitchFamily="34" charset="0"/>
                <a:cs typeface="Times New Roman" panose="02020603050405020304" pitchFamily="18" charset="0"/>
              </a:rPr>
              <a:t> </a:t>
            </a:r>
            <a:r>
              <a:rPr kumimoji="0" lang="en-US" altLang="en-US"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(gravitate direct </a:t>
            </a:r>
            <a:r>
              <a:rPr kumimoji="0" lang="en-US" altLang="en-US"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proporțională</a:t>
            </a:r>
            <a:r>
              <a:rPr kumimoji="0" lang="en-US" altLang="en-US"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cu </a:t>
            </a:r>
            <a:r>
              <a:rPr kumimoji="0" lang="en-US" altLang="en-US"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mărimea</a:t>
            </a:r>
            <a:r>
              <a:rPr kumimoji="0" lang="en-US" altLang="en-US"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cromozomilor</a:t>
            </a:r>
            <a:r>
              <a:rPr kumimoji="0" lang="en-US" altLang="en-US"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afectați</a:t>
            </a:r>
            <a:r>
              <a:rPr kumimoji="0" lang="en-US" altLang="en-US"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n-US"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lang="ro-RO" altLang="en-US" dirty="0"/>
              <a:t>- c</a:t>
            </a:r>
            <a:r>
              <a:rPr kumimoji="0" lang="ro-RO" altLang="en-US" b="0" i="0" u="none" strike="noStrike" cap="none" normalizeH="0" baseline="0" dirty="0">
                <a:ln>
                  <a:noFill/>
                </a:ln>
                <a:solidFill>
                  <a:schemeClr val="tx1"/>
                </a:solidFill>
                <a:effectLst/>
              </a:rPr>
              <a:t>auza:</a:t>
            </a:r>
            <a:endParaRPr kumimoji="0" lang="en-US" altLang="en-US" b="0" i="0" u="none" strike="noStrike" cap="none" normalizeH="0" baseline="0" dirty="0">
              <a:ln>
                <a:noFill/>
              </a:ln>
              <a:solidFill>
                <a:schemeClr val="tx1"/>
              </a:solidFill>
              <a:effectLst/>
            </a:endParaRPr>
          </a:p>
        </p:txBody>
      </p:sp>
      <p:sp>
        <p:nvSpPr>
          <p:cNvPr id="7" name="Rectangle 5">
            <a:extLst>
              <a:ext uri="{FF2B5EF4-FFF2-40B4-BE49-F238E27FC236}">
                <a16:creationId xmlns:a16="http://schemas.microsoft.com/office/drawing/2014/main" id="{A3515194-D624-450B-AB30-C8156182C862}"/>
              </a:ext>
            </a:extLst>
          </p:cNvPr>
          <p:cNvSpPr>
            <a:spLocks noChangeArrowheads="1"/>
          </p:cNvSpPr>
          <p:nvPr/>
        </p:nvSpPr>
        <p:spPr bwMode="auto">
          <a:xfrm>
            <a:off x="471948" y="33871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a:extLst>
              <a:ext uri="{FF2B5EF4-FFF2-40B4-BE49-F238E27FC236}">
                <a16:creationId xmlns:a16="http://schemas.microsoft.com/office/drawing/2014/main" id="{6368404D-20FA-422F-957F-0C2E1C7993E6}"/>
              </a:ext>
            </a:extLst>
          </p:cNvPr>
          <p:cNvSpPr/>
          <p:nvPr/>
        </p:nvSpPr>
        <p:spPr>
          <a:xfrm>
            <a:off x="984664" y="3912006"/>
            <a:ext cx="1946367" cy="375552"/>
          </a:xfrm>
          <a:prstGeom prst="rect">
            <a:avLst/>
          </a:prstGeom>
          <a:solidFill>
            <a:schemeClr val="bg1"/>
          </a:solidFill>
        </p:spPr>
        <p:txBody>
          <a:bodyPr wrap="none">
            <a:spAutoFit/>
          </a:bodyPr>
          <a:lstStyle/>
          <a:p>
            <a:pPr algn="ctr">
              <a:lnSpc>
                <a:spcPct val="107000"/>
              </a:lnSpc>
              <a:spcAft>
                <a:spcPts val="800"/>
              </a:spcAft>
            </a:pPr>
            <a:r>
              <a:rPr lang="en-US" dirty="0" err="1">
                <a:latin typeface="Calibri" panose="020F0502020204030204" pitchFamily="34" charset="0"/>
                <a:ea typeface="Calibri" panose="020F0502020204030204" pitchFamily="34" charset="0"/>
                <a:cs typeface="Times New Roman" panose="02020603050405020304" pitchFamily="18" charset="0"/>
              </a:rPr>
              <a:t>Disjuncție</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err="1">
                <a:latin typeface="Calibri" panose="020F0502020204030204" pitchFamily="34" charset="0"/>
                <a:ea typeface="Calibri" panose="020F0502020204030204" pitchFamily="34" charset="0"/>
                <a:cs typeface="Times New Roman" panose="02020603050405020304" pitchFamily="18" charset="0"/>
              </a:rPr>
              <a:t>normală</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01633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E145B-CCB2-4355-BBA9-5782ECE95D43}"/>
              </a:ext>
            </a:extLst>
          </p:cNvPr>
          <p:cNvSpPr>
            <a:spLocks noGrp="1"/>
          </p:cNvSpPr>
          <p:nvPr>
            <p:ph type="title"/>
          </p:nvPr>
        </p:nvSpPr>
        <p:spPr>
          <a:xfrm>
            <a:off x="457201" y="204787"/>
            <a:ext cx="3008313" cy="1162050"/>
          </a:xfrm>
        </p:spPr>
        <p:txBody>
          <a:bodyPr>
            <a:normAutofit fontScale="90000"/>
          </a:bodyPr>
          <a:lstStyle/>
          <a:p>
            <a:r>
              <a:rPr lang="en-US" sz="3300" b="1" dirty="0" err="1"/>
              <a:t>Sindromul</a:t>
            </a:r>
            <a:r>
              <a:rPr lang="en-US" sz="3300" b="1" dirty="0"/>
              <a:t> DOWN </a:t>
            </a:r>
            <a:br>
              <a:rPr lang="ro-RO" sz="3300" b="1" dirty="0"/>
            </a:br>
            <a:r>
              <a:rPr lang="en-US" sz="3300" b="1" dirty="0"/>
              <a:t>(TRISOMIA 21)</a:t>
            </a:r>
            <a:br>
              <a:rPr lang="en-US" dirty="0"/>
            </a:br>
            <a:endParaRPr lang="en-US" dirty="0"/>
          </a:p>
        </p:txBody>
      </p:sp>
      <p:sp>
        <p:nvSpPr>
          <p:cNvPr id="5" name="Text Placeholder 4">
            <a:extLst>
              <a:ext uri="{FF2B5EF4-FFF2-40B4-BE49-F238E27FC236}">
                <a16:creationId xmlns:a16="http://schemas.microsoft.com/office/drawing/2014/main" id="{E87DF44D-C5D7-48BE-963C-DEF1E94EF847}"/>
              </a:ext>
            </a:extLst>
          </p:cNvPr>
          <p:cNvSpPr>
            <a:spLocks noGrp="1"/>
          </p:cNvSpPr>
          <p:nvPr>
            <p:ph type="body" sz="half" idx="2"/>
          </p:nvPr>
        </p:nvSpPr>
        <p:spPr>
          <a:xfrm>
            <a:off x="457200" y="1076326"/>
            <a:ext cx="3973045" cy="3518297"/>
          </a:xfrm>
        </p:spPr>
        <p:txBody>
          <a:bodyPr>
            <a:noAutofit/>
          </a:bodyPr>
          <a:lstStyle/>
          <a:p>
            <a:pPr marL="285750" lvl="0" indent="-285750">
              <a:buFont typeface="Wingdings" panose="05000000000000000000" pitchFamily="2" charset="2"/>
              <a:buChar char="Ø"/>
            </a:pPr>
            <a:r>
              <a:rPr lang="en-US" sz="1300" b="1" dirty="0" err="1"/>
              <a:t>descoperit</a:t>
            </a:r>
            <a:r>
              <a:rPr lang="en-US" sz="1300" b="1" dirty="0"/>
              <a:t> </a:t>
            </a:r>
            <a:r>
              <a:rPr lang="en-US" sz="1300" b="1" dirty="0" err="1"/>
              <a:t>în</a:t>
            </a:r>
            <a:r>
              <a:rPr lang="en-US" sz="1300" b="1" dirty="0"/>
              <a:t> 1959 de Lejeune</a:t>
            </a:r>
          </a:p>
          <a:p>
            <a:pPr marL="285750" lvl="0" indent="-285750">
              <a:buFont typeface="Wingdings" panose="05000000000000000000" pitchFamily="2" charset="2"/>
              <a:buChar char="Ø"/>
            </a:pPr>
            <a:r>
              <a:rPr lang="en-US" sz="1300" b="1" dirty="0" err="1"/>
              <a:t>frecv</a:t>
            </a:r>
            <a:r>
              <a:rPr lang="en-US" sz="1300" b="1" dirty="0"/>
              <a:t>. 1/600 – 1/700 </a:t>
            </a:r>
            <a:r>
              <a:rPr lang="en-US" sz="1300" b="1" dirty="0" err="1"/>
              <a:t>nou-născuți</a:t>
            </a:r>
            <a:endParaRPr lang="en-US" sz="1300" b="1" dirty="0"/>
          </a:p>
          <a:p>
            <a:pPr marL="285750" lvl="0" indent="-285750">
              <a:buFont typeface="Wingdings" panose="05000000000000000000" pitchFamily="2" charset="2"/>
              <a:buChar char="Ø"/>
            </a:pPr>
            <a:r>
              <a:rPr lang="en-US" sz="1300" b="1" dirty="0" err="1"/>
              <a:t>în</a:t>
            </a:r>
            <a:r>
              <a:rPr lang="en-US" sz="1300" b="1" dirty="0"/>
              <a:t> </a:t>
            </a:r>
            <a:r>
              <a:rPr lang="en-US" sz="1300" b="1" dirty="0" err="1"/>
              <a:t>pereche</a:t>
            </a:r>
            <a:r>
              <a:rPr lang="en-US" sz="1300" b="1" dirty="0"/>
              <a:t> 21 de </a:t>
            </a:r>
            <a:r>
              <a:rPr lang="en-US" sz="1300" b="1" dirty="0" err="1"/>
              <a:t>cromozomi</a:t>
            </a:r>
            <a:r>
              <a:rPr lang="en-US" sz="1300" b="1" dirty="0"/>
              <a:t> </a:t>
            </a:r>
            <a:r>
              <a:rPr lang="en-US" sz="1300" b="1" dirty="0" err="1"/>
              <a:t>apare</a:t>
            </a:r>
            <a:r>
              <a:rPr lang="en-US" sz="1300" b="1" dirty="0"/>
              <a:t> un </a:t>
            </a:r>
            <a:r>
              <a:rPr lang="en-US" sz="1300" b="1" dirty="0" err="1"/>
              <a:t>cromozom</a:t>
            </a:r>
            <a:r>
              <a:rPr lang="en-US" sz="1300" b="1" dirty="0"/>
              <a:t> </a:t>
            </a:r>
            <a:r>
              <a:rPr lang="en-US" sz="1300" b="1" dirty="0" err="1"/>
              <a:t>în</a:t>
            </a:r>
            <a:r>
              <a:rPr lang="en-US" sz="1300" b="1" dirty="0"/>
              <a:t> plus liber </a:t>
            </a:r>
            <a:r>
              <a:rPr lang="en-US" sz="1300" b="1" dirty="0" err="1"/>
              <a:t>sau</a:t>
            </a:r>
            <a:r>
              <a:rPr lang="en-US" sz="1300" b="1" dirty="0"/>
              <a:t> </a:t>
            </a:r>
            <a:r>
              <a:rPr lang="en-US" sz="1300" b="1" dirty="0" err="1"/>
              <a:t>traslocat</a:t>
            </a:r>
            <a:r>
              <a:rPr lang="en-US" sz="1300" b="1" dirty="0"/>
              <a:t> de pe alt </a:t>
            </a:r>
            <a:r>
              <a:rPr lang="en-US" sz="1300" b="1" dirty="0" err="1"/>
              <a:t>cromozom</a:t>
            </a:r>
            <a:r>
              <a:rPr lang="en-US" sz="1300" b="1" dirty="0"/>
              <a:t> (</a:t>
            </a:r>
            <a:r>
              <a:rPr lang="en-US" sz="1300" b="1" dirty="0" err="1"/>
              <a:t>în</a:t>
            </a:r>
            <a:r>
              <a:rPr lang="en-US" sz="1300" b="1" dirty="0"/>
              <a:t> 24% din </a:t>
            </a:r>
            <a:r>
              <a:rPr lang="en-US" sz="1300" b="1" dirty="0" err="1"/>
              <a:t>cazuri</a:t>
            </a:r>
            <a:r>
              <a:rPr lang="en-US" sz="1300" b="1" dirty="0"/>
              <a:t> </a:t>
            </a:r>
            <a:r>
              <a:rPr lang="en-US" sz="1300" b="1" dirty="0" err="1"/>
              <a:t>provine</a:t>
            </a:r>
            <a:r>
              <a:rPr lang="en-US" sz="1300" b="1" dirty="0"/>
              <a:t> de la </a:t>
            </a:r>
            <a:r>
              <a:rPr lang="en-US" sz="1300" b="1" dirty="0" err="1"/>
              <a:t>tată</a:t>
            </a:r>
            <a:r>
              <a:rPr lang="en-US" sz="1300" b="1" dirty="0"/>
              <a:t>)</a:t>
            </a:r>
            <a:endParaRPr lang="ro-RO" sz="1300" b="1" dirty="0"/>
          </a:p>
          <a:p>
            <a:pPr marL="285750" lvl="0" indent="-285750">
              <a:buFont typeface="Wingdings" panose="05000000000000000000" pitchFamily="2" charset="2"/>
              <a:buChar char="Ø"/>
            </a:pPr>
            <a:r>
              <a:rPr lang="en-US" sz="1300" b="1" dirty="0" err="1"/>
              <a:t>caracteristici</a:t>
            </a:r>
            <a:r>
              <a:rPr lang="en-US" sz="1300" b="1" dirty="0"/>
              <a:t>: </a:t>
            </a:r>
          </a:p>
          <a:p>
            <a:pPr marL="285750" lvl="0">
              <a:buFont typeface="Arial" panose="020B0604020202020204" pitchFamily="34" charset="0"/>
              <a:buChar char="•"/>
            </a:pPr>
            <a:r>
              <a:rPr lang="en-US" sz="1300" b="1" dirty="0"/>
              <a:t>aspect mongoloid (cap mic, </a:t>
            </a:r>
            <a:r>
              <a:rPr lang="en-US" sz="1300" b="1" dirty="0" err="1"/>
              <a:t>ochi</a:t>
            </a:r>
            <a:r>
              <a:rPr lang="en-US" sz="1300" b="1" dirty="0"/>
              <a:t> </a:t>
            </a:r>
            <a:r>
              <a:rPr lang="en-US" sz="1300" b="1" dirty="0" err="1"/>
              <a:t>oblici</a:t>
            </a:r>
            <a:r>
              <a:rPr lang="en-US" sz="1300" b="1" dirty="0"/>
              <a:t>, </a:t>
            </a:r>
            <a:r>
              <a:rPr lang="en-US" sz="1300" b="1" dirty="0" err="1"/>
              <a:t>nas</a:t>
            </a:r>
            <a:r>
              <a:rPr lang="en-US" sz="1300" b="1" dirty="0"/>
              <a:t> </a:t>
            </a:r>
            <a:r>
              <a:rPr lang="en-US" sz="1300" b="1" dirty="0" err="1"/>
              <a:t>turtit</a:t>
            </a:r>
            <a:r>
              <a:rPr lang="en-US" sz="1300" b="1" dirty="0"/>
              <a:t>,</a:t>
            </a:r>
          </a:p>
          <a:p>
            <a:pPr marL="285750">
              <a:buFont typeface="Arial" panose="020B0604020202020204" pitchFamily="34" charset="0"/>
              <a:buChar char="•"/>
            </a:pPr>
            <a:r>
              <a:rPr lang="en-US" sz="1300" b="1" dirty="0"/>
              <a:t> </a:t>
            </a:r>
            <a:r>
              <a:rPr lang="en-US" sz="1300" b="1" dirty="0" err="1"/>
              <a:t>epicantus</a:t>
            </a:r>
            <a:r>
              <a:rPr lang="en-US" sz="1300" b="1" dirty="0"/>
              <a:t>, </a:t>
            </a:r>
            <a:r>
              <a:rPr lang="en-US" sz="1300" b="1" dirty="0" err="1"/>
              <a:t>urechi</a:t>
            </a:r>
            <a:r>
              <a:rPr lang="en-US" sz="1300" b="1" dirty="0"/>
              <a:t> </a:t>
            </a:r>
            <a:r>
              <a:rPr lang="en-US" sz="1300" b="1" dirty="0" err="1"/>
              <a:t>mici</a:t>
            </a:r>
            <a:r>
              <a:rPr lang="en-US" sz="1300" b="1" dirty="0"/>
              <a:t> </a:t>
            </a:r>
            <a:r>
              <a:rPr lang="en-US" sz="1300" b="1" dirty="0" err="1"/>
              <a:t>și</a:t>
            </a:r>
            <a:r>
              <a:rPr lang="en-US" sz="1300" b="1" dirty="0"/>
              <a:t> </a:t>
            </a:r>
            <a:r>
              <a:rPr lang="en-US" sz="1300" b="1" dirty="0" err="1"/>
              <a:t>joase</a:t>
            </a:r>
            <a:r>
              <a:rPr lang="en-US" sz="1300" b="1" dirty="0"/>
              <a:t>, </a:t>
            </a:r>
            <a:r>
              <a:rPr lang="en-US" sz="1300" b="1" dirty="0" err="1"/>
              <a:t>gât</a:t>
            </a:r>
            <a:r>
              <a:rPr lang="en-US" sz="1300" b="1" dirty="0"/>
              <a:t> </a:t>
            </a:r>
            <a:r>
              <a:rPr lang="en-US" sz="1300" b="1" dirty="0" err="1"/>
              <a:t>scurt</a:t>
            </a:r>
            <a:r>
              <a:rPr lang="en-US" sz="1300" b="1" dirty="0"/>
              <a:t>)</a:t>
            </a:r>
          </a:p>
          <a:p>
            <a:pPr marL="285750" lvl="0">
              <a:buFont typeface="Arial" panose="020B0604020202020204" pitchFamily="34" charset="0"/>
              <a:buChar char="•"/>
            </a:pPr>
            <a:r>
              <a:rPr lang="en-US" sz="1300" b="1" dirty="0" err="1"/>
              <a:t>degete</a:t>
            </a:r>
            <a:r>
              <a:rPr lang="en-US" sz="1300" b="1" dirty="0"/>
              <a:t> </a:t>
            </a:r>
            <a:r>
              <a:rPr lang="en-US" sz="1300" b="1" dirty="0" err="1"/>
              <a:t>scurte</a:t>
            </a:r>
            <a:r>
              <a:rPr lang="en-US" sz="1300" b="1" dirty="0"/>
              <a:t> </a:t>
            </a:r>
            <a:r>
              <a:rPr lang="en-US" sz="1300" b="1" dirty="0" err="1"/>
              <a:t>îndoite</a:t>
            </a:r>
            <a:r>
              <a:rPr lang="en-US" sz="1300" b="1" dirty="0"/>
              <a:t> </a:t>
            </a:r>
            <a:r>
              <a:rPr lang="en-US" sz="1300" b="1" dirty="0" err="1"/>
              <a:t>în</a:t>
            </a:r>
            <a:r>
              <a:rPr lang="en-US" sz="1300" b="1" dirty="0"/>
              <a:t> </a:t>
            </a:r>
            <a:r>
              <a:rPr lang="en-US" sz="1300" b="1" dirty="0" err="1"/>
              <a:t>pumn</a:t>
            </a:r>
            <a:endParaRPr lang="en-US" sz="1300" b="1" dirty="0"/>
          </a:p>
          <a:p>
            <a:pPr marL="285750" lvl="0">
              <a:buFont typeface="Arial" panose="020B0604020202020204" pitchFamily="34" charset="0"/>
              <a:buChar char="•"/>
            </a:pPr>
            <a:r>
              <a:rPr lang="en-US" sz="1300" b="1" dirty="0" err="1"/>
              <a:t>piele</a:t>
            </a:r>
            <a:r>
              <a:rPr lang="en-US" sz="1300" b="1" dirty="0"/>
              <a:t> </a:t>
            </a:r>
            <a:r>
              <a:rPr lang="en-US" sz="1300" b="1" dirty="0" err="1"/>
              <a:t>uscată</a:t>
            </a:r>
            <a:r>
              <a:rPr lang="en-US" sz="1300" b="1" dirty="0"/>
              <a:t> </a:t>
            </a:r>
            <a:r>
              <a:rPr lang="en-US" sz="1300" b="1" dirty="0" err="1"/>
              <a:t>și</a:t>
            </a:r>
            <a:r>
              <a:rPr lang="en-US" sz="1300" b="1" dirty="0"/>
              <a:t> </a:t>
            </a:r>
            <a:r>
              <a:rPr lang="en-US" sz="1300" b="1" dirty="0" err="1"/>
              <a:t>aspră</a:t>
            </a:r>
            <a:endParaRPr lang="en-US" sz="1300" b="1" dirty="0"/>
          </a:p>
          <a:p>
            <a:pPr marL="285750" lvl="0">
              <a:buFont typeface="Arial" panose="020B0604020202020204" pitchFamily="34" charset="0"/>
              <a:buChar char="•"/>
            </a:pPr>
            <a:r>
              <a:rPr lang="en-US" sz="1300" b="1" dirty="0" err="1"/>
              <a:t>înapoiere</a:t>
            </a:r>
            <a:r>
              <a:rPr lang="en-US" sz="1300" b="1" dirty="0"/>
              <a:t> </a:t>
            </a:r>
            <a:r>
              <a:rPr lang="en-US" sz="1300" b="1" dirty="0" err="1"/>
              <a:t>mintală</a:t>
            </a:r>
            <a:endParaRPr lang="en-US" sz="1300" b="1" dirty="0"/>
          </a:p>
          <a:p>
            <a:pPr marL="285750" lvl="0">
              <a:buFont typeface="Arial" panose="020B0604020202020204" pitchFamily="34" charset="0"/>
              <a:buChar char="•"/>
            </a:pPr>
            <a:r>
              <a:rPr lang="en-US" sz="1300" b="1" dirty="0" err="1"/>
              <a:t>disfuncții</a:t>
            </a:r>
            <a:r>
              <a:rPr lang="en-US" sz="1300" b="1" dirty="0"/>
              <a:t> </a:t>
            </a:r>
            <a:r>
              <a:rPr lang="en-US" sz="1300" b="1" dirty="0" err="1"/>
              <a:t>enzimatice</a:t>
            </a:r>
            <a:r>
              <a:rPr lang="en-US" sz="1300" b="1" dirty="0"/>
              <a:t> (</a:t>
            </a:r>
            <a:r>
              <a:rPr lang="en-US" sz="1300" b="1" dirty="0" err="1"/>
              <a:t>enzima</a:t>
            </a:r>
            <a:r>
              <a:rPr lang="en-US" sz="1300" b="1" dirty="0"/>
              <a:t>: superoxide-</a:t>
            </a:r>
            <a:r>
              <a:rPr lang="en-US" sz="1300" b="1" dirty="0" err="1"/>
              <a:t>dismutaza</a:t>
            </a:r>
            <a:r>
              <a:rPr lang="en-US" sz="1300" b="1" dirty="0"/>
              <a:t>)</a:t>
            </a:r>
          </a:p>
          <a:p>
            <a:pPr marL="285750" lvl="0">
              <a:buFont typeface="Arial" panose="020B0604020202020204" pitchFamily="34" charset="0"/>
              <a:buChar char="•"/>
            </a:pPr>
            <a:r>
              <a:rPr lang="en-US" sz="1300" b="1" dirty="0" err="1"/>
              <a:t>anomalii</a:t>
            </a:r>
            <a:r>
              <a:rPr lang="en-US" sz="1300" b="1" dirty="0"/>
              <a:t> digestive, </a:t>
            </a:r>
            <a:r>
              <a:rPr lang="en-US" sz="1300" b="1" dirty="0" err="1"/>
              <a:t>cardiace</a:t>
            </a:r>
            <a:r>
              <a:rPr lang="en-US" sz="1300" b="1" dirty="0"/>
              <a:t> </a:t>
            </a:r>
          </a:p>
          <a:p>
            <a:pPr marL="285750">
              <a:buFont typeface="Arial" panose="020B0604020202020204" pitchFamily="34" charset="0"/>
              <a:buChar char="•"/>
            </a:pPr>
            <a:r>
              <a:rPr lang="en-US" sz="1300" b="1" dirty="0" err="1"/>
              <a:t>speranță</a:t>
            </a:r>
            <a:r>
              <a:rPr lang="en-US" sz="1300" b="1" dirty="0"/>
              <a:t> de </a:t>
            </a:r>
            <a:r>
              <a:rPr lang="en-US" sz="1300" b="1" dirty="0" err="1"/>
              <a:t>viață</a:t>
            </a:r>
            <a:r>
              <a:rPr lang="en-US" sz="1300" b="1" dirty="0"/>
              <a:t> </a:t>
            </a:r>
            <a:r>
              <a:rPr lang="en-US" sz="1300" b="1" dirty="0" err="1"/>
              <a:t>aprox</a:t>
            </a:r>
            <a:r>
              <a:rPr lang="en-US" sz="1300" b="1" dirty="0"/>
              <a:t>. 50 ani (</a:t>
            </a:r>
            <a:r>
              <a:rPr lang="en-US" sz="1300" b="1" dirty="0" err="1"/>
              <a:t>după</a:t>
            </a:r>
            <a:r>
              <a:rPr lang="ro-RO" sz="1300" b="1" dirty="0"/>
              <a:t> </a:t>
            </a:r>
            <a:r>
              <a:rPr lang="en-US" sz="1300" b="1" dirty="0" err="1"/>
              <a:t>descoperirea</a:t>
            </a:r>
            <a:r>
              <a:rPr lang="en-US" sz="1300" b="1" dirty="0"/>
              <a:t> </a:t>
            </a:r>
            <a:r>
              <a:rPr lang="en-US" sz="1300" b="1" dirty="0" err="1"/>
              <a:t>antibioticelor</a:t>
            </a:r>
            <a:r>
              <a:rPr lang="en-US" sz="1300" b="1" dirty="0"/>
              <a:t>)</a:t>
            </a:r>
          </a:p>
        </p:txBody>
      </p:sp>
      <p:pic>
        <p:nvPicPr>
          <p:cNvPr id="8" name="Content Placeholder 7">
            <a:extLst>
              <a:ext uri="{FF2B5EF4-FFF2-40B4-BE49-F238E27FC236}">
                <a16:creationId xmlns:a16="http://schemas.microsoft.com/office/drawing/2014/main" id="{95844FA7-3522-42B0-AD3A-D37A89EA7B49}"/>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t="1" r="43109" b="-686"/>
          <a:stretch/>
        </p:blipFill>
        <p:spPr bwMode="auto">
          <a:xfrm>
            <a:off x="4301332" y="348006"/>
            <a:ext cx="2754312" cy="2071170"/>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473137AA-89BC-43EE-964D-C9611CFB662A}"/>
              </a:ext>
            </a:extLst>
          </p:cNvPr>
          <p:cNvPicPr/>
          <p:nvPr/>
        </p:nvPicPr>
        <p:blipFill rotWithShape="1">
          <a:blip r:embed="rId3">
            <a:extLst>
              <a:ext uri="{28A0092B-C50C-407E-A947-70E740481C1C}">
                <a14:useLocalDpi xmlns:a14="http://schemas.microsoft.com/office/drawing/2010/main" val="0"/>
              </a:ext>
            </a:extLst>
          </a:blip>
          <a:srcRect l="50282" t="8615" r="946" b="-2461"/>
          <a:stretch/>
        </p:blipFill>
        <p:spPr bwMode="auto">
          <a:xfrm>
            <a:off x="5266063" y="2419177"/>
            <a:ext cx="3723701" cy="27243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5273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ADB2-ED3D-45F9-A1BA-EF4E33959596}"/>
              </a:ext>
            </a:extLst>
          </p:cNvPr>
          <p:cNvSpPr>
            <a:spLocks noGrp="1"/>
          </p:cNvSpPr>
          <p:nvPr>
            <p:ph type="title"/>
          </p:nvPr>
        </p:nvSpPr>
        <p:spPr>
          <a:xfrm>
            <a:off x="88135" y="205979"/>
            <a:ext cx="3723701" cy="1204180"/>
          </a:xfrm>
        </p:spPr>
        <p:txBody>
          <a:bodyPr>
            <a:noAutofit/>
          </a:bodyPr>
          <a:lstStyle/>
          <a:p>
            <a:r>
              <a:rPr lang="en-US" sz="3000" b="1" dirty="0" err="1"/>
              <a:t>Sindromul</a:t>
            </a:r>
            <a:r>
              <a:rPr lang="en-US" sz="3000" b="1" dirty="0"/>
              <a:t> EDWARDS (TRISOMIA 18)</a:t>
            </a:r>
            <a:br>
              <a:rPr lang="en-US" sz="3000" dirty="0"/>
            </a:br>
            <a:endParaRPr lang="en-US" sz="3000" dirty="0"/>
          </a:p>
        </p:txBody>
      </p:sp>
      <p:sp>
        <p:nvSpPr>
          <p:cNvPr id="3" name="Content Placeholder 2">
            <a:extLst>
              <a:ext uri="{FF2B5EF4-FFF2-40B4-BE49-F238E27FC236}">
                <a16:creationId xmlns:a16="http://schemas.microsoft.com/office/drawing/2014/main" id="{1E9D0CF7-F062-4BCA-81C7-C18E8008903A}"/>
              </a:ext>
            </a:extLst>
          </p:cNvPr>
          <p:cNvSpPr>
            <a:spLocks noGrp="1"/>
          </p:cNvSpPr>
          <p:nvPr>
            <p:ph sz="half" idx="1"/>
          </p:nvPr>
        </p:nvSpPr>
        <p:spPr>
          <a:xfrm>
            <a:off x="457200" y="1200151"/>
            <a:ext cx="4038600" cy="3737370"/>
          </a:xfrm>
        </p:spPr>
        <p:txBody>
          <a:bodyPr>
            <a:normAutofit fontScale="92500" lnSpcReduction="10000"/>
          </a:bodyPr>
          <a:lstStyle/>
          <a:p>
            <a:pPr lvl="0">
              <a:buFont typeface="Wingdings" panose="05000000000000000000" pitchFamily="2" charset="2"/>
              <a:buChar char="Ø"/>
            </a:pPr>
            <a:r>
              <a:rPr lang="en-US" dirty="0" err="1"/>
              <a:t>incidență</a:t>
            </a:r>
            <a:r>
              <a:rPr lang="en-US" dirty="0"/>
              <a:t> 0,01 – 0,08 </a:t>
            </a:r>
            <a:r>
              <a:rPr lang="en-US" dirty="0" err="1"/>
              <a:t>în</a:t>
            </a:r>
            <a:r>
              <a:rPr lang="en-US" dirty="0"/>
              <a:t> </a:t>
            </a:r>
            <a:r>
              <a:rPr lang="en-US" dirty="0" err="1"/>
              <a:t>funcție</a:t>
            </a:r>
            <a:r>
              <a:rPr lang="en-US" dirty="0"/>
              <a:t> de zona </a:t>
            </a:r>
            <a:r>
              <a:rPr lang="en-US" dirty="0" err="1"/>
              <a:t>geografică</a:t>
            </a:r>
            <a:endParaRPr lang="en-US" dirty="0"/>
          </a:p>
          <a:p>
            <a:pPr lvl="0">
              <a:buFont typeface="Wingdings" panose="05000000000000000000" pitchFamily="2" charset="2"/>
              <a:buChar char="Ø"/>
            </a:pPr>
            <a:r>
              <a:rPr lang="en-US" dirty="0" err="1"/>
              <a:t>caracteristici</a:t>
            </a:r>
            <a:r>
              <a:rPr lang="en-US" dirty="0"/>
              <a:t>:</a:t>
            </a:r>
          </a:p>
          <a:p>
            <a:pPr lvl="0"/>
            <a:r>
              <a:rPr lang="en-US" dirty="0" err="1"/>
              <a:t>malformații</a:t>
            </a:r>
            <a:r>
              <a:rPr lang="en-US" dirty="0"/>
              <a:t> ale </a:t>
            </a:r>
            <a:r>
              <a:rPr lang="en-US" dirty="0" err="1"/>
              <a:t>capului</a:t>
            </a:r>
            <a:r>
              <a:rPr lang="en-US" dirty="0"/>
              <a:t>, </a:t>
            </a:r>
            <a:r>
              <a:rPr lang="en-US" dirty="0" err="1"/>
              <a:t>toracelui</a:t>
            </a:r>
            <a:r>
              <a:rPr lang="en-US" dirty="0"/>
              <a:t>, </a:t>
            </a:r>
            <a:r>
              <a:rPr lang="en-US" dirty="0" err="1"/>
              <a:t>gâtului</a:t>
            </a:r>
            <a:r>
              <a:rPr lang="en-US" dirty="0"/>
              <a:t>, </a:t>
            </a:r>
            <a:r>
              <a:rPr lang="en-US" dirty="0" err="1"/>
              <a:t>feței</a:t>
            </a:r>
            <a:endParaRPr lang="en-US" dirty="0"/>
          </a:p>
          <a:p>
            <a:pPr lvl="0"/>
            <a:r>
              <a:rPr lang="en-US" dirty="0" err="1"/>
              <a:t>înapoiere</a:t>
            </a:r>
            <a:r>
              <a:rPr lang="en-US" dirty="0"/>
              <a:t> </a:t>
            </a:r>
            <a:r>
              <a:rPr lang="en-US" dirty="0" err="1"/>
              <a:t>mintală</a:t>
            </a:r>
            <a:endParaRPr lang="en-US" dirty="0"/>
          </a:p>
          <a:p>
            <a:pPr lvl="0"/>
            <a:r>
              <a:rPr lang="en-US" dirty="0" err="1"/>
              <a:t>deficiențe</a:t>
            </a:r>
            <a:r>
              <a:rPr lang="en-US" dirty="0"/>
              <a:t> </a:t>
            </a:r>
            <a:r>
              <a:rPr lang="en-US" dirty="0" err="1"/>
              <a:t>neurosenzoriale</a:t>
            </a:r>
            <a:endParaRPr lang="en-US" dirty="0"/>
          </a:p>
          <a:p>
            <a:pPr lvl="0"/>
            <a:r>
              <a:rPr lang="en-US" dirty="0" err="1"/>
              <a:t>malformații</a:t>
            </a:r>
            <a:r>
              <a:rPr lang="en-US" dirty="0"/>
              <a:t> </a:t>
            </a:r>
            <a:r>
              <a:rPr lang="en-US" dirty="0" err="1"/>
              <a:t>cardiace</a:t>
            </a:r>
            <a:endParaRPr lang="en-US" dirty="0"/>
          </a:p>
          <a:p>
            <a:endParaRPr lang="en-US" dirty="0"/>
          </a:p>
        </p:txBody>
      </p:sp>
      <p:pic>
        <p:nvPicPr>
          <p:cNvPr id="5" name="Content Placeholder 4">
            <a:extLst>
              <a:ext uri="{FF2B5EF4-FFF2-40B4-BE49-F238E27FC236}">
                <a16:creationId xmlns:a16="http://schemas.microsoft.com/office/drawing/2014/main" id="{DFE5D81B-00F2-42E9-B9E5-C17E2928B870}"/>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69176" y="325093"/>
            <a:ext cx="3083805" cy="2360316"/>
          </a:xfrm>
          <a:prstGeom prst="rect">
            <a:avLst/>
          </a:prstGeom>
        </p:spPr>
      </p:pic>
      <p:pic>
        <p:nvPicPr>
          <p:cNvPr id="6" name="Picture 5">
            <a:extLst>
              <a:ext uri="{FF2B5EF4-FFF2-40B4-BE49-F238E27FC236}">
                <a16:creationId xmlns:a16="http://schemas.microsoft.com/office/drawing/2014/main" id="{4B0BB8EE-0CEA-4D50-A613-17B9E67A5F0D}"/>
              </a:ext>
            </a:extLst>
          </p:cNvPr>
          <p:cNvPicPr/>
          <p:nvPr/>
        </p:nvPicPr>
        <p:blipFill rotWithShape="1">
          <a:blip r:embed="rId3" cstate="print">
            <a:extLst>
              <a:ext uri="{28A0092B-C50C-407E-A947-70E740481C1C}">
                <a14:useLocalDpi xmlns:a14="http://schemas.microsoft.com/office/drawing/2010/main" val="0"/>
              </a:ext>
            </a:extLst>
          </a:blip>
          <a:srcRect l="-1" r="1064" b="9362"/>
          <a:stretch/>
        </p:blipFill>
        <p:spPr bwMode="auto">
          <a:xfrm>
            <a:off x="5365214" y="2710149"/>
            <a:ext cx="3778785" cy="233557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9984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08073-5D94-4B44-9474-95C6AD0593FF}"/>
              </a:ext>
            </a:extLst>
          </p:cNvPr>
          <p:cNvSpPr>
            <a:spLocks noGrp="1"/>
          </p:cNvSpPr>
          <p:nvPr>
            <p:ph type="title"/>
          </p:nvPr>
        </p:nvSpPr>
        <p:spPr>
          <a:xfrm>
            <a:off x="110170" y="205979"/>
            <a:ext cx="3888954" cy="1248248"/>
          </a:xfrm>
        </p:spPr>
        <p:txBody>
          <a:bodyPr>
            <a:noAutofit/>
          </a:bodyPr>
          <a:lstStyle/>
          <a:p>
            <a:r>
              <a:rPr lang="en-US" sz="3000" b="1" dirty="0" err="1"/>
              <a:t>Sindromul</a:t>
            </a:r>
            <a:r>
              <a:rPr lang="en-US" sz="3000" b="1" dirty="0"/>
              <a:t> PATAU (TRISOMIA 13)</a:t>
            </a:r>
            <a:br>
              <a:rPr lang="en-US" sz="3000" dirty="0"/>
            </a:br>
            <a:endParaRPr lang="en-US" sz="3000" dirty="0"/>
          </a:p>
        </p:txBody>
      </p:sp>
      <p:sp>
        <p:nvSpPr>
          <p:cNvPr id="3" name="Content Placeholder 2">
            <a:extLst>
              <a:ext uri="{FF2B5EF4-FFF2-40B4-BE49-F238E27FC236}">
                <a16:creationId xmlns:a16="http://schemas.microsoft.com/office/drawing/2014/main" id="{94EFC8AE-FE8F-4A69-8DA8-9AAB02481CBC}"/>
              </a:ext>
            </a:extLst>
          </p:cNvPr>
          <p:cNvSpPr>
            <a:spLocks noGrp="1"/>
          </p:cNvSpPr>
          <p:nvPr>
            <p:ph sz="half" idx="1"/>
          </p:nvPr>
        </p:nvSpPr>
        <p:spPr>
          <a:xfrm>
            <a:off x="457200" y="1200151"/>
            <a:ext cx="3541924" cy="3737370"/>
          </a:xfrm>
        </p:spPr>
        <p:txBody>
          <a:bodyPr>
            <a:normAutofit fontScale="92500" lnSpcReduction="10000"/>
          </a:bodyPr>
          <a:lstStyle/>
          <a:p>
            <a:pPr lvl="0"/>
            <a:r>
              <a:rPr lang="en-US" dirty="0" err="1"/>
              <a:t>incidență</a:t>
            </a:r>
            <a:r>
              <a:rPr lang="en-US" dirty="0"/>
              <a:t> 0,01%</a:t>
            </a:r>
          </a:p>
          <a:p>
            <a:pPr lvl="0"/>
            <a:r>
              <a:rPr lang="en-US" dirty="0" err="1"/>
              <a:t>majoritatea</a:t>
            </a:r>
            <a:r>
              <a:rPr lang="en-US" dirty="0"/>
              <a:t> </a:t>
            </a:r>
            <a:r>
              <a:rPr lang="en-US" dirty="0" err="1"/>
              <a:t>indivizilor</a:t>
            </a:r>
            <a:r>
              <a:rPr lang="en-US" dirty="0"/>
              <a:t> – </a:t>
            </a:r>
            <a:r>
              <a:rPr lang="en-US" dirty="0" err="1"/>
              <a:t>eliminați</a:t>
            </a:r>
            <a:r>
              <a:rPr lang="en-US" dirty="0"/>
              <a:t> </a:t>
            </a:r>
            <a:r>
              <a:rPr lang="en-US" dirty="0" err="1"/>
              <a:t>în</a:t>
            </a:r>
            <a:r>
              <a:rPr lang="en-US" dirty="0"/>
              <a:t> </a:t>
            </a:r>
            <a:r>
              <a:rPr lang="en-US" dirty="0" err="1"/>
              <a:t>primele</a:t>
            </a:r>
            <a:r>
              <a:rPr lang="en-US" dirty="0"/>
              <a:t> 3 </a:t>
            </a:r>
            <a:r>
              <a:rPr lang="en-US" dirty="0" err="1"/>
              <a:t>luni</a:t>
            </a:r>
            <a:r>
              <a:rPr lang="en-US" dirty="0"/>
              <a:t> ale </a:t>
            </a:r>
            <a:r>
              <a:rPr lang="en-US" dirty="0" err="1"/>
              <a:t>vieții</a:t>
            </a:r>
            <a:r>
              <a:rPr lang="en-US" dirty="0"/>
              <a:t> intrauterine</a:t>
            </a:r>
          </a:p>
          <a:p>
            <a:pPr lvl="0"/>
            <a:r>
              <a:rPr lang="en-US" dirty="0" err="1"/>
              <a:t>prezintă</a:t>
            </a:r>
            <a:r>
              <a:rPr lang="en-US" dirty="0"/>
              <a:t> </a:t>
            </a:r>
            <a:r>
              <a:rPr lang="en-US" dirty="0" err="1"/>
              <a:t>numeroase</a:t>
            </a:r>
            <a:r>
              <a:rPr lang="en-US" dirty="0"/>
              <a:t> </a:t>
            </a:r>
            <a:r>
              <a:rPr lang="en-US" dirty="0" err="1"/>
              <a:t>malformații</a:t>
            </a:r>
            <a:r>
              <a:rPr lang="en-US" dirty="0"/>
              <a:t> ale </a:t>
            </a:r>
            <a:r>
              <a:rPr lang="en-US" dirty="0" err="1"/>
              <a:t>scheletului</a:t>
            </a:r>
            <a:r>
              <a:rPr lang="en-US" dirty="0"/>
              <a:t>, ale SNC etc.</a:t>
            </a:r>
          </a:p>
          <a:p>
            <a:endParaRPr lang="en-US" dirty="0"/>
          </a:p>
        </p:txBody>
      </p:sp>
      <p:pic>
        <p:nvPicPr>
          <p:cNvPr id="5" name="Content Placeholder 4">
            <a:extLst>
              <a:ext uri="{FF2B5EF4-FFF2-40B4-BE49-F238E27FC236}">
                <a16:creationId xmlns:a16="http://schemas.microsoft.com/office/drawing/2014/main" id="{BA7A6417-0C36-49F9-91E0-23F4B4630C69}"/>
              </a:ext>
            </a:extLst>
          </p:cNvPr>
          <p:cNvPicPr>
            <a:picLocks noGrp="1"/>
          </p:cNvPicPr>
          <p:nvPr>
            <p:ph sz="half" idx="2"/>
          </p:nvPr>
        </p:nvPicPr>
        <p:blipFill rotWithShape="1">
          <a:blip r:embed="rId2" cstate="print">
            <a:extLst>
              <a:ext uri="{28A0092B-C50C-407E-A947-70E740481C1C}">
                <a14:useLocalDpi xmlns:a14="http://schemas.microsoft.com/office/drawing/2010/main" val="0"/>
              </a:ext>
            </a:extLst>
          </a:blip>
          <a:srcRect l="6667" t="1666" r="6667" b="1389"/>
          <a:stretch/>
        </p:blipFill>
        <p:spPr bwMode="auto">
          <a:xfrm>
            <a:off x="3866921" y="289244"/>
            <a:ext cx="2836701" cy="2520057"/>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B52FE723-2193-4168-954A-8BDDDC07ACD1}"/>
              </a:ext>
            </a:extLst>
          </p:cNvPr>
          <p:cNvPicPr/>
          <p:nvPr/>
        </p:nvPicPr>
        <p:blipFill rotWithShape="1">
          <a:blip r:embed="rId3" cstate="print">
            <a:extLst>
              <a:ext uri="{28A0092B-C50C-407E-A947-70E740481C1C}">
                <a14:useLocalDpi xmlns:a14="http://schemas.microsoft.com/office/drawing/2010/main" val="0"/>
              </a:ext>
            </a:extLst>
          </a:blip>
          <a:srcRect r="-6" b="9447"/>
          <a:stretch/>
        </p:blipFill>
        <p:spPr bwMode="auto">
          <a:xfrm>
            <a:off x="4968749" y="2809301"/>
            <a:ext cx="4098133" cy="225093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560308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1762</Words>
  <Application>Microsoft Office PowerPoint</Application>
  <PresentationFormat>On-screen Show (16:9)</PresentationFormat>
  <Paragraphs>286</Paragraphs>
  <Slides>32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Symbol</vt:lpstr>
      <vt:lpstr>Wingdings</vt:lpstr>
      <vt:lpstr>Office Theme</vt:lpstr>
      <vt:lpstr>MALADII GENETICE UMANE prof. Cristina Bauman – Colegiul Național „Decebal” Deva</vt:lpstr>
      <vt:lpstr>MALADII GENETICE UMANE</vt:lpstr>
      <vt:lpstr>PowerPoint Presentation</vt:lpstr>
      <vt:lpstr>PowerPoint Presentation</vt:lpstr>
      <vt:lpstr>PowerPoint Presentation</vt:lpstr>
      <vt:lpstr>MALADII GENOMICE</vt:lpstr>
      <vt:lpstr>Sindromul DOWN  (TRISOMIA 21) </vt:lpstr>
      <vt:lpstr>Sindromul EDWARDS (TRISOMIA 18) </vt:lpstr>
      <vt:lpstr>Sindromul PATAU (TRISOMIA 13) </vt:lpstr>
      <vt:lpstr>Temă de reflecție</vt:lpstr>
      <vt:lpstr>Răspuns</vt:lpstr>
      <vt:lpstr>2. ANEUPLOIDII HETEROZOMALE </vt:lpstr>
      <vt:lpstr>Sindromul KLINEFELTER (2n=44 + XXY) </vt:lpstr>
      <vt:lpstr>Sindromul „dublu mascul” (2n=44 + XYY) – s. lui Jacob </vt:lpstr>
      <vt:lpstr>Sindromul Turner (2n=44 + OX)</vt:lpstr>
      <vt:lpstr>Sindromul ”Triplu X” (2n=44 + XXX) </vt:lpstr>
      <vt:lpstr>APLICAȚIE: </vt:lpstr>
      <vt:lpstr>Soluție: </vt:lpstr>
      <vt:lpstr>2. MALADII CROMOZOMALE</vt:lpstr>
      <vt:lpstr>2. MALADII CROMOZOMIALE</vt:lpstr>
      <vt:lpstr>3. Maladii metabolice autozomale</vt:lpstr>
      <vt:lpstr>3. Maladii metabolice autozomale</vt:lpstr>
      <vt:lpstr>HEMOGLOBINOPATII</vt:lpstr>
      <vt:lpstr>HEMOGLOBINOPATII</vt:lpstr>
      <vt:lpstr>MALADII CE PERTURBĂ METABOLISMUL BAZELOR AZOTATE PURINICE ȘI PIRIMIDINICE </vt:lpstr>
      <vt:lpstr>PowerPoint Presentation</vt:lpstr>
      <vt:lpstr>  MALADII METABOLICE HETEROZOMALE 1.  Hemofilia </vt:lpstr>
      <vt:lpstr>MALADII METABOLICE HETEROZOMALE 2.  Daltonismul</vt:lpstr>
      <vt:lpstr>MALADII METABOLICE HETEROZOMALE 3.  Miopatia Duchenne (distrofia musculară)</vt:lpstr>
      <vt:lpstr>Aplicații:</vt:lpstr>
      <vt:lpstr>PowerPoint Presentation</vt:lpstr>
      <vt:lpstr>Va mulțumesc pentru atenție!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2020-03-27T10:00:34Z</dcterms:modified>
</cp:coreProperties>
</file>