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74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300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8982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9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8162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27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71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24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27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3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05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52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39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65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7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2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BAA75-16F5-46B1-8620-7FEA02BC744D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824839-E4B9-4A91-927C-2ECC14B44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4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PLAN DE RECAPITULARE – BAZELE CONTABILITATII – CL IX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7414938"/>
              </p:ext>
            </p:extLst>
          </p:nvPr>
        </p:nvGraphicFramePr>
        <p:xfrm>
          <a:off x="1880315" y="1326524"/>
          <a:ext cx="7136015" cy="5127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8678"/>
                <a:gridCol w="1786071"/>
                <a:gridCol w="1786071"/>
                <a:gridCol w="2005195"/>
              </a:tblGrid>
              <a:tr h="4614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Antichitate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Evul mediu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Perioada moderna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Perioada contemporana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973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Evidenta rudimentara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Contabilitatea in partida simpla si apoi dubla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Sec XVII –XVIII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Apare contabilitatea de gestiune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6923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Sfori innodate de culori diferite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Sec.XV</a:t>
                      </a:r>
                      <a:r>
                        <a:rPr lang="en-US" sz="1200" dirty="0">
                          <a:effectLst/>
                        </a:rPr>
                        <a:t> 1494 Luca </a:t>
                      </a:r>
                      <a:r>
                        <a:rPr lang="en-US" sz="1200" dirty="0" err="1">
                          <a:effectLst/>
                        </a:rPr>
                        <a:t>Paciolo</a:t>
                      </a:r>
                      <a:r>
                        <a:rPr lang="en-US" sz="1200" dirty="0">
                          <a:effectLst/>
                        </a:rPr>
                        <a:t> – </a:t>
                      </a:r>
                      <a:r>
                        <a:rPr lang="en-US" sz="1200" dirty="0" err="1">
                          <a:effectLst/>
                        </a:rPr>
                        <a:t>Totul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despre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aritmetica,geometrie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proportii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Organizatii profesionale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Planul de conturi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40516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Tablite de argila, papirus, pergament, hartie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Avere = capital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Ce posed=cui datorez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Debit(ce am)=credit(ce datorez)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Primele asociatii in Scotia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Raportarile financiare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33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Evidenta descriptiva, memoriala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Standardele contabile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Organisme internationale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14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Legea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contabilitatii</a:t>
                      </a:r>
                      <a:r>
                        <a:rPr lang="en-US" sz="1200" dirty="0">
                          <a:effectLst/>
                        </a:rPr>
                        <a:t> nr.82/1991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98515" y="288459"/>
            <a:ext cx="51555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Cap.1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Delimitari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conceptuale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contabilitatea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entitatilor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Incursiune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kumimoji="0" lang="en-US" sz="1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istoria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contabilitatii</a:t>
            </a: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6031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-</a:t>
            </a:r>
            <a:r>
              <a:rPr lang="en-US" b="1" u="sng" dirty="0" err="1"/>
              <a:t>Cadrul</a:t>
            </a:r>
            <a:r>
              <a:rPr lang="en-US" b="1" u="sng" dirty="0"/>
              <a:t> general de </a:t>
            </a:r>
            <a:r>
              <a:rPr lang="en-US" b="1" u="sng" dirty="0" err="1"/>
              <a:t>reglementare</a:t>
            </a:r>
            <a:r>
              <a:rPr lang="en-US" b="1" u="sng" dirty="0"/>
              <a:t> a </a:t>
            </a:r>
            <a:r>
              <a:rPr lang="en-US" b="1" u="sng" dirty="0" err="1"/>
              <a:t>contabilitatii</a:t>
            </a:r>
            <a:r>
              <a:rPr lang="en-US" b="1" u="sng" dirty="0"/>
              <a:t> in Romania</a:t>
            </a:r>
            <a:endParaRPr lang="en-US" dirty="0"/>
          </a:p>
          <a:p>
            <a:r>
              <a:rPr lang="en-US" dirty="0"/>
              <a:t>  </a:t>
            </a:r>
            <a:r>
              <a:rPr lang="en-US" dirty="0" err="1"/>
              <a:t>E.I.Nechifor</a:t>
            </a:r>
            <a:r>
              <a:rPr lang="en-US" dirty="0"/>
              <a:t> –</a:t>
            </a:r>
            <a:r>
              <a:rPr lang="en-US" dirty="0" err="1"/>
              <a:t>Pravila</a:t>
            </a:r>
            <a:r>
              <a:rPr lang="en-US" dirty="0"/>
              <a:t> </a:t>
            </a:r>
            <a:r>
              <a:rPr lang="en-US" dirty="0" err="1"/>
              <a:t>comertiala</a:t>
            </a:r>
            <a:r>
              <a:rPr lang="en-US" dirty="0"/>
              <a:t>, Brasov, 1837</a:t>
            </a:r>
          </a:p>
          <a:p>
            <a:r>
              <a:rPr lang="en-US" dirty="0"/>
              <a:t>Prima </a:t>
            </a:r>
            <a:r>
              <a:rPr lang="en-US" dirty="0" err="1"/>
              <a:t>scoala</a:t>
            </a:r>
            <a:r>
              <a:rPr lang="en-US" dirty="0"/>
              <a:t> </a:t>
            </a:r>
            <a:r>
              <a:rPr lang="en-US" dirty="0" err="1"/>
              <a:t>comerciala</a:t>
            </a:r>
            <a:r>
              <a:rPr lang="en-US" dirty="0"/>
              <a:t> – </a:t>
            </a:r>
            <a:r>
              <a:rPr lang="en-US" dirty="0" err="1"/>
              <a:t>prof.Baritiu</a:t>
            </a:r>
            <a:r>
              <a:rPr lang="en-US" dirty="0"/>
              <a:t>, Brasov</a:t>
            </a:r>
          </a:p>
          <a:p>
            <a:r>
              <a:rPr lang="en-US" dirty="0"/>
              <a:t>Academia de </a:t>
            </a:r>
            <a:r>
              <a:rPr lang="en-US" dirty="0" err="1"/>
              <a:t>Inalte</a:t>
            </a:r>
            <a:r>
              <a:rPr lang="en-US" dirty="0"/>
              <a:t> </a:t>
            </a:r>
            <a:r>
              <a:rPr lang="en-US" dirty="0" err="1"/>
              <a:t>Studii</a:t>
            </a:r>
            <a:r>
              <a:rPr lang="en-US" dirty="0"/>
              <a:t> </a:t>
            </a:r>
            <a:r>
              <a:rPr lang="en-US" dirty="0" err="1"/>
              <a:t>Economice</a:t>
            </a:r>
            <a:r>
              <a:rPr lang="en-US" dirty="0"/>
              <a:t> </a:t>
            </a:r>
            <a:r>
              <a:rPr lang="en-US" dirty="0" err="1"/>
              <a:t>Bucuresti</a:t>
            </a:r>
            <a:r>
              <a:rPr lang="en-US" dirty="0"/>
              <a:t> – prima </a:t>
            </a:r>
            <a:r>
              <a:rPr lang="en-US" dirty="0" err="1"/>
              <a:t>institutie</a:t>
            </a:r>
            <a:r>
              <a:rPr lang="en-US" dirty="0"/>
              <a:t> de </a:t>
            </a:r>
            <a:r>
              <a:rPr lang="en-US" dirty="0" err="1"/>
              <a:t>invatamant</a:t>
            </a:r>
            <a:r>
              <a:rPr lang="en-US" dirty="0"/>
              <a:t>  </a:t>
            </a:r>
            <a:r>
              <a:rPr lang="en-US" dirty="0" err="1"/>
              <a:t>superioara</a:t>
            </a:r>
            <a:endParaRPr lang="en-US" dirty="0"/>
          </a:p>
          <a:p>
            <a:r>
              <a:rPr lang="en-US" dirty="0"/>
              <a:t>CECCAR </a:t>
            </a:r>
            <a:r>
              <a:rPr lang="en-US" dirty="0" err="1"/>
              <a:t>Corpul</a:t>
            </a:r>
            <a:r>
              <a:rPr lang="en-US" dirty="0"/>
              <a:t> </a:t>
            </a:r>
            <a:r>
              <a:rPr lang="en-US" dirty="0" err="1"/>
              <a:t>expertilor</a:t>
            </a:r>
            <a:r>
              <a:rPr lang="en-US" dirty="0"/>
              <a:t> </a:t>
            </a:r>
            <a:r>
              <a:rPr lang="en-US" dirty="0" err="1"/>
              <a:t>contabili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a </a:t>
            </a:r>
            <a:r>
              <a:rPr lang="en-US" dirty="0" err="1"/>
              <a:t>contabililor</a:t>
            </a:r>
            <a:r>
              <a:rPr lang="en-US" dirty="0"/>
              <a:t> </a:t>
            </a:r>
            <a:r>
              <a:rPr lang="en-US" dirty="0" err="1"/>
              <a:t>autorizati</a:t>
            </a:r>
            <a:r>
              <a:rPr lang="en-US" dirty="0"/>
              <a:t> 1921</a:t>
            </a:r>
          </a:p>
          <a:p>
            <a:r>
              <a:rPr lang="en-US" dirty="0"/>
              <a:t>ARMONIZAREA CONTABILA – </a:t>
            </a:r>
            <a:r>
              <a:rPr lang="en-US" dirty="0" err="1"/>
              <a:t>compatibilitatea</a:t>
            </a:r>
            <a:r>
              <a:rPr lang="en-US" dirty="0"/>
              <a:t> </a:t>
            </a:r>
            <a:r>
              <a:rPr lang="en-US" dirty="0" err="1"/>
              <a:t>regulilor</a:t>
            </a:r>
            <a:r>
              <a:rPr lang="en-US" dirty="0"/>
              <a:t> </a:t>
            </a:r>
            <a:r>
              <a:rPr lang="en-US" dirty="0" err="1"/>
              <a:t>contabile</a:t>
            </a:r>
            <a:r>
              <a:rPr lang="en-US" dirty="0"/>
              <a:t> de la o </a:t>
            </a:r>
            <a:r>
              <a:rPr lang="en-US" dirty="0" err="1"/>
              <a:t>tara</a:t>
            </a:r>
            <a:r>
              <a:rPr lang="en-US" dirty="0"/>
              <a:t> la </a:t>
            </a:r>
            <a:r>
              <a:rPr lang="en-US" dirty="0" err="1"/>
              <a:t>alta</a:t>
            </a:r>
            <a:endParaRPr lang="en-US" dirty="0"/>
          </a:p>
          <a:p>
            <a:r>
              <a:rPr lang="en-US" dirty="0"/>
              <a:t>NORMALIZAREA CONTABILA – </a:t>
            </a:r>
            <a:r>
              <a:rPr lang="en-US" dirty="0" err="1"/>
              <a:t>uniformizarea</a:t>
            </a:r>
            <a:r>
              <a:rPr lang="en-US" dirty="0"/>
              <a:t> </a:t>
            </a:r>
            <a:r>
              <a:rPr lang="en-US" dirty="0" err="1"/>
              <a:t>regulilor</a:t>
            </a:r>
            <a:r>
              <a:rPr lang="en-US" dirty="0"/>
              <a:t> </a:t>
            </a:r>
            <a:r>
              <a:rPr lang="en-US" dirty="0" err="1"/>
              <a:t>contabile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33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/>
              <a:t>-</a:t>
            </a:r>
            <a:r>
              <a:rPr lang="en-US" b="1" u="sng" dirty="0" err="1"/>
              <a:t>Societatile</a:t>
            </a:r>
            <a:r>
              <a:rPr lang="en-US" b="1" u="sng" dirty="0"/>
              <a:t> </a:t>
            </a:r>
            <a:r>
              <a:rPr lang="en-US" b="1" u="sng" dirty="0" err="1"/>
              <a:t>comerciale</a:t>
            </a:r>
            <a:endParaRPr lang="en-US" dirty="0"/>
          </a:p>
          <a:p>
            <a:r>
              <a:rPr lang="en-US" b="1" i="1" dirty="0"/>
              <a:t>SC</a:t>
            </a:r>
            <a:r>
              <a:rPr lang="en-US" i="1" dirty="0"/>
              <a:t> este o </a:t>
            </a:r>
            <a:r>
              <a:rPr lang="en-US" i="1" dirty="0" err="1"/>
              <a:t>grupare</a:t>
            </a:r>
            <a:r>
              <a:rPr lang="en-US" i="1" dirty="0"/>
              <a:t> de </a:t>
            </a:r>
            <a:r>
              <a:rPr lang="en-US" i="1" dirty="0" err="1"/>
              <a:t>persoane</a:t>
            </a:r>
            <a:r>
              <a:rPr lang="en-US" i="1" dirty="0"/>
              <a:t> </a:t>
            </a:r>
            <a:r>
              <a:rPr lang="en-US" i="1" dirty="0" err="1"/>
              <a:t>constituita</a:t>
            </a:r>
            <a:r>
              <a:rPr lang="en-US" i="1" dirty="0"/>
              <a:t> </a:t>
            </a:r>
            <a:r>
              <a:rPr lang="en-US" i="1" dirty="0" err="1"/>
              <a:t>pe</a:t>
            </a:r>
            <a:r>
              <a:rPr lang="en-US" i="1" dirty="0"/>
              <a:t> </a:t>
            </a:r>
            <a:r>
              <a:rPr lang="en-US" i="1" dirty="0" err="1"/>
              <a:t>baza</a:t>
            </a:r>
            <a:r>
              <a:rPr lang="en-US" i="1" dirty="0"/>
              <a:t> </a:t>
            </a:r>
            <a:r>
              <a:rPr lang="en-US" i="1" dirty="0" err="1"/>
              <a:t>unui</a:t>
            </a:r>
            <a:r>
              <a:rPr lang="en-US" i="1" dirty="0"/>
              <a:t> contract de </a:t>
            </a:r>
            <a:r>
              <a:rPr lang="en-US" i="1" dirty="0" err="1"/>
              <a:t>societate</a:t>
            </a:r>
            <a:r>
              <a:rPr lang="en-US" i="1" dirty="0"/>
              <a:t>, </a:t>
            </a:r>
            <a:r>
              <a:rPr lang="en-US" i="1" dirty="0" err="1"/>
              <a:t>avand</a:t>
            </a:r>
            <a:r>
              <a:rPr lang="en-US" i="1" dirty="0"/>
              <a:t> </a:t>
            </a:r>
            <a:r>
              <a:rPr lang="en-US" i="1" dirty="0" err="1"/>
              <a:t>personalitate</a:t>
            </a:r>
            <a:r>
              <a:rPr lang="en-US" i="1" dirty="0"/>
              <a:t> juridical, in care </a:t>
            </a:r>
            <a:r>
              <a:rPr lang="en-US" i="1" dirty="0" err="1"/>
              <a:t>asociatii</a:t>
            </a:r>
            <a:r>
              <a:rPr lang="en-US" i="1" dirty="0"/>
              <a:t> se </a:t>
            </a:r>
            <a:r>
              <a:rPr lang="en-US" i="1" dirty="0" err="1"/>
              <a:t>inteleg</a:t>
            </a:r>
            <a:r>
              <a:rPr lang="en-US" i="1" dirty="0"/>
              <a:t> </a:t>
            </a:r>
            <a:r>
              <a:rPr lang="en-US" i="1" dirty="0" err="1"/>
              <a:t>sa</a:t>
            </a:r>
            <a:r>
              <a:rPr lang="en-US" i="1" dirty="0"/>
              <a:t> </a:t>
            </a:r>
            <a:r>
              <a:rPr lang="en-US" i="1" dirty="0" err="1"/>
              <a:t>puna</a:t>
            </a:r>
            <a:r>
              <a:rPr lang="en-US" i="1" dirty="0"/>
              <a:t> in </a:t>
            </a:r>
            <a:r>
              <a:rPr lang="en-US" i="1" dirty="0" err="1"/>
              <a:t>comun</a:t>
            </a:r>
            <a:r>
              <a:rPr lang="en-US" i="1" dirty="0"/>
              <a:t> </a:t>
            </a:r>
            <a:r>
              <a:rPr lang="en-US" i="1" dirty="0" err="1"/>
              <a:t>anumite</a:t>
            </a:r>
            <a:r>
              <a:rPr lang="en-US" i="1" dirty="0"/>
              <a:t> </a:t>
            </a:r>
            <a:r>
              <a:rPr lang="en-US" i="1" dirty="0" err="1"/>
              <a:t>bunuri</a:t>
            </a:r>
            <a:r>
              <a:rPr lang="en-US" i="1" dirty="0"/>
              <a:t> </a:t>
            </a:r>
            <a:r>
              <a:rPr lang="en-US" i="1" dirty="0" err="1"/>
              <a:t>pentru</a:t>
            </a:r>
            <a:r>
              <a:rPr lang="en-US" i="1" dirty="0"/>
              <a:t> a </a:t>
            </a:r>
            <a:r>
              <a:rPr lang="en-US" i="1" dirty="0" err="1"/>
              <a:t>exercita</a:t>
            </a:r>
            <a:r>
              <a:rPr lang="en-US" i="1" dirty="0"/>
              <a:t> </a:t>
            </a:r>
            <a:r>
              <a:rPr lang="en-US" i="1" dirty="0" err="1"/>
              <a:t>fapte</a:t>
            </a:r>
            <a:r>
              <a:rPr lang="en-US" i="1" dirty="0"/>
              <a:t> de </a:t>
            </a:r>
            <a:r>
              <a:rPr lang="en-US" i="1" dirty="0" err="1"/>
              <a:t>comert</a:t>
            </a:r>
            <a:r>
              <a:rPr lang="en-US" i="1" dirty="0"/>
              <a:t>, in </a:t>
            </a:r>
            <a:r>
              <a:rPr lang="en-US" i="1" dirty="0" err="1"/>
              <a:t>scopul</a:t>
            </a:r>
            <a:r>
              <a:rPr lang="en-US" i="1" dirty="0"/>
              <a:t> </a:t>
            </a:r>
            <a:r>
              <a:rPr lang="en-US" i="1" dirty="0" err="1"/>
              <a:t>realizarii</a:t>
            </a:r>
            <a:r>
              <a:rPr lang="en-US" i="1" dirty="0"/>
              <a:t> </a:t>
            </a:r>
            <a:r>
              <a:rPr lang="en-US" i="1" dirty="0" err="1"/>
              <a:t>si</a:t>
            </a:r>
            <a:r>
              <a:rPr lang="en-US" i="1" dirty="0"/>
              <a:t> </a:t>
            </a:r>
            <a:r>
              <a:rPr lang="en-US" i="1" dirty="0" err="1"/>
              <a:t>impartirii</a:t>
            </a:r>
            <a:r>
              <a:rPr lang="en-US" i="1" dirty="0"/>
              <a:t> de </a:t>
            </a:r>
            <a:r>
              <a:rPr lang="en-US" i="1" dirty="0" err="1"/>
              <a:t>beneficii</a:t>
            </a:r>
            <a:r>
              <a:rPr lang="en-US" i="1" dirty="0"/>
              <a:t>.</a:t>
            </a:r>
            <a:endParaRPr lang="en-US" dirty="0"/>
          </a:p>
          <a:p>
            <a:r>
              <a:rPr lang="en-US" b="1" dirty="0"/>
              <a:t>SRL</a:t>
            </a:r>
            <a:r>
              <a:rPr lang="en-US" dirty="0"/>
              <a:t> –capital minim 200 lei, </a:t>
            </a:r>
            <a:r>
              <a:rPr lang="en-US" dirty="0" err="1"/>
              <a:t>asociatii</a:t>
            </a:r>
            <a:r>
              <a:rPr lang="en-US" dirty="0"/>
              <a:t> </a:t>
            </a:r>
            <a:r>
              <a:rPr lang="en-US" dirty="0" err="1"/>
              <a:t>raspund</a:t>
            </a:r>
            <a:r>
              <a:rPr lang="en-US" dirty="0"/>
              <a:t> in </a:t>
            </a:r>
            <a:r>
              <a:rPr lang="en-US" dirty="0" err="1"/>
              <a:t>limita</a:t>
            </a:r>
            <a:r>
              <a:rPr lang="en-US" dirty="0"/>
              <a:t> </a:t>
            </a:r>
            <a:r>
              <a:rPr lang="en-US" dirty="0" err="1"/>
              <a:t>aportului</a:t>
            </a:r>
            <a:r>
              <a:rPr lang="en-US" dirty="0"/>
              <a:t> la capital, nr </a:t>
            </a:r>
            <a:r>
              <a:rPr lang="en-US" dirty="0" err="1"/>
              <a:t>max.asociati</a:t>
            </a:r>
            <a:r>
              <a:rPr lang="en-US" dirty="0"/>
              <a:t> 50, </a:t>
            </a:r>
            <a:r>
              <a:rPr lang="en-US" dirty="0" err="1"/>
              <a:t>capitalul</a:t>
            </a:r>
            <a:r>
              <a:rPr lang="en-US" dirty="0"/>
              <a:t> in </a:t>
            </a:r>
            <a:r>
              <a:rPr lang="en-US" dirty="0" err="1"/>
              <a:t>parti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de min 10 lei </a:t>
            </a:r>
            <a:r>
              <a:rPr lang="en-US" dirty="0" err="1"/>
              <a:t>fiecare</a:t>
            </a:r>
            <a:endParaRPr lang="en-US" dirty="0"/>
          </a:p>
          <a:p>
            <a:r>
              <a:rPr lang="en-US" b="1" dirty="0"/>
              <a:t>SA</a:t>
            </a:r>
            <a:r>
              <a:rPr lang="en-US" dirty="0"/>
              <a:t>-capital min 25000 euro, </a:t>
            </a:r>
            <a:r>
              <a:rPr lang="en-US" dirty="0" err="1"/>
              <a:t>impartit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actiuni</a:t>
            </a:r>
            <a:r>
              <a:rPr lang="en-US" dirty="0"/>
              <a:t>, min 2 </a:t>
            </a:r>
            <a:r>
              <a:rPr lang="en-US" dirty="0" err="1"/>
              <a:t>actionari</a:t>
            </a:r>
            <a:r>
              <a:rPr lang="en-US" dirty="0"/>
              <a:t>, </a:t>
            </a:r>
            <a:r>
              <a:rPr lang="en-US" dirty="0" err="1"/>
              <a:t>raspundere</a:t>
            </a:r>
            <a:r>
              <a:rPr lang="en-US" dirty="0"/>
              <a:t> </a:t>
            </a:r>
            <a:r>
              <a:rPr lang="en-US" dirty="0" err="1"/>
              <a:t>limitata</a:t>
            </a:r>
            <a:r>
              <a:rPr lang="en-US" dirty="0"/>
              <a:t>, VN = min 10 </a:t>
            </a:r>
            <a:r>
              <a:rPr lang="en-US" dirty="0" err="1"/>
              <a:t>bani</a:t>
            </a:r>
            <a:endParaRPr lang="en-US" dirty="0"/>
          </a:p>
          <a:p>
            <a:r>
              <a:rPr lang="en-US" b="1" dirty="0"/>
              <a:t>SCS</a:t>
            </a:r>
            <a:r>
              <a:rPr lang="en-US" dirty="0"/>
              <a:t>-capital minim 200 lei, </a:t>
            </a:r>
            <a:r>
              <a:rPr lang="en-US" dirty="0" err="1"/>
              <a:t>parti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, </a:t>
            </a:r>
            <a:r>
              <a:rPr lang="en-US" dirty="0" err="1"/>
              <a:t>comanditati</a:t>
            </a:r>
            <a:r>
              <a:rPr lang="en-US" dirty="0"/>
              <a:t> (</a:t>
            </a:r>
            <a:r>
              <a:rPr lang="en-US" dirty="0" err="1"/>
              <a:t>raspund</a:t>
            </a:r>
            <a:r>
              <a:rPr lang="en-US" dirty="0"/>
              <a:t> </a:t>
            </a:r>
            <a:r>
              <a:rPr lang="en-US" dirty="0" err="1"/>
              <a:t>nelimitat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solidar</a:t>
            </a:r>
            <a:r>
              <a:rPr lang="en-US" dirty="0"/>
              <a:t>, </a:t>
            </a:r>
            <a:r>
              <a:rPr lang="en-US" dirty="0" err="1"/>
              <a:t>administreaza</a:t>
            </a:r>
            <a:r>
              <a:rPr lang="en-US" dirty="0"/>
              <a:t>), </a:t>
            </a:r>
            <a:r>
              <a:rPr lang="en-US" dirty="0" err="1"/>
              <a:t>comanditari</a:t>
            </a:r>
            <a:r>
              <a:rPr lang="en-US" dirty="0"/>
              <a:t> – </a:t>
            </a:r>
            <a:r>
              <a:rPr lang="en-US" dirty="0" err="1"/>
              <a:t>raspund</a:t>
            </a:r>
            <a:r>
              <a:rPr lang="en-US" dirty="0"/>
              <a:t> in </a:t>
            </a:r>
            <a:r>
              <a:rPr lang="en-US" dirty="0" err="1"/>
              <a:t>limita</a:t>
            </a:r>
            <a:r>
              <a:rPr lang="en-US" dirty="0"/>
              <a:t> </a:t>
            </a:r>
            <a:r>
              <a:rPr lang="en-US" dirty="0" err="1"/>
              <a:t>aportului</a:t>
            </a:r>
            <a:endParaRPr lang="en-US" dirty="0"/>
          </a:p>
          <a:p>
            <a:r>
              <a:rPr lang="en-US" b="1" dirty="0"/>
              <a:t>SCA </a:t>
            </a:r>
            <a:r>
              <a:rPr lang="en-US" dirty="0"/>
              <a:t>- capital min 25000 euro, </a:t>
            </a:r>
            <a:r>
              <a:rPr lang="en-US" dirty="0" err="1"/>
              <a:t>impartit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actiuni</a:t>
            </a:r>
            <a:r>
              <a:rPr lang="en-US" dirty="0"/>
              <a:t>, </a:t>
            </a:r>
            <a:r>
              <a:rPr lang="en-US" dirty="0" err="1"/>
              <a:t>comanditati</a:t>
            </a:r>
            <a:r>
              <a:rPr lang="en-US" dirty="0"/>
              <a:t> (</a:t>
            </a:r>
            <a:r>
              <a:rPr lang="en-US" dirty="0" err="1"/>
              <a:t>raspund</a:t>
            </a:r>
            <a:r>
              <a:rPr lang="en-US" dirty="0"/>
              <a:t> </a:t>
            </a:r>
            <a:r>
              <a:rPr lang="en-US" dirty="0" err="1"/>
              <a:t>nelimitat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solidar</a:t>
            </a:r>
            <a:r>
              <a:rPr lang="en-US" dirty="0"/>
              <a:t>, </a:t>
            </a:r>
            <a:r>
              <a:rPr lang="en-US" dirty="0" err="1"/>
              <a:t>administreaza</a:t>
            </a:r>
            <a:r>
              <a:rPr lang="en-US" dirty="0"/>
              <a:t>), </a:t>
            </a:r>
            <a:r>
              <a:rPr lang="en-US" dirty="0" err="1"/>
              <a:t>comanditari</a:t>
            </a:r>
            <a:r>
              <a:rPr lang="en-US" dirty="0"/>
              <a:t> – </a:t>
            </a:r>
            <a:r>
              <a:rPr lang="en-US" dirty="0" err="1"/>
              <a:t>raspund</a:t>
            </a:r>
            <a:r>
              <a:rPr lang="en-US" dirty="0"/>
              <a:t> in </a:t>
            </a:r>
            <a:r>
              <a:rPr lang="en-US" dirty="0" err="1"/>
              <a:t>limita</a:t>
            </a:r>
            <a:r>
              <a:rPr lang="en-US" dirty="0"/>
              <a:t> </a:t>
            </a:r>
            <a:r>
              <a:rPr lang="en-US" dirty="0" err="1"/>
              <a:t>aportului</a:t>
            </a:r>
            <a:endParaRPr lang="en-US" dirty="0"/>
          </a:p>
          <a:p>
            <a:r>
              <a:rPr lang="en-US" b="1" dirty="0"/>
              <a:t>SNC</a:t>
            </a:r>
            <a:r>
              <a:rPr lang="en-US" dirty="0"/>
              <a:t>- nu are capital minim </a:t>
            </a:r>
            <a:r>
              <a:rPr lang="en-US" dirty="0" err="1"/>
              <a:t>impus</a:t>
            </a:r>
            <a:r>
              <a:rPr lang="en-US" dirty="0"/>
              <a:t>, </a:t>
            </a:r>
            <a:r>
              <a:rPr lang="en-US" dirty="0" err="1"/>
              <a:t>raspundere</a:t>
            </a:r>
            <a:r>
              <a:rPr lang="en-US" dirty="0"/>
              <a:t> </a:t>
            </a:r>
            <a:r>
              <a:rPr lang="en-US" dirty="0" err="1"/>
              <a:t>nelimitata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solidara</a:t>
            </a:r>
            <a:r>
              <a:rPr lang="en-US" dirty="0"/>
              <a:t>, </a:t>
            </a:r>
            <a:r>
              <a:rPr lang="en-US" dirty="0" err="1"/>
              <a:t>parti</a:t>
            </a:r>
            <a:r>
              <a:rPr lang="en-US" dirty="0"/>
              <a:t> </a:t>
            </a:r>
            <a:r>
              <a:rPr lang="en-US" dirty="0" err="1"/>
              <a:t>sociale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15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246157"/>
              </p:ext>
            </p:extLst>
          </p:nvPr>
        </p:nvGraphicFramePr>
        <p:xfrm>
          <a:off x="838199" y="528035"/>
          <a:ext cx="10083086" cy="52104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1543"/>
                <a:gridCol w="5041543"/>
              </a:tblGrid>
              <a:tr h="9532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Contabilitatea financiara(externa)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Contabilitatea de gestiune(interna. analitica,manageriala)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5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Da informatii despre profitabilitate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Ajuta managerii in luarea deciziilor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5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Ofera pozitia financiara a firmei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Formatul conturilor este diferit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532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Informatiile financiare sunt monetare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Documentele se stabilesc de moment ca format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532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Conturile financiare sunt strict reprezentari ale operatiilor desfasurate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Obiective restranse-pe costuri, departamente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58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Este obligatorie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Au si informatii ne-monetare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5321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Are documente standardizate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Conturile</a:t>
                      </a:r>
                      <a:r>
                        <a:rPr lang="en-US" sz="1200" dirty="0">
                          <a:effectLst/>
                        </a:rPr>
                        <a:t> de </a:t>
                      </a:r>
                      <a:r>
                        <a:rPr lang="en-US" sz="1200" dirty="0" err="1">
                          <a:effectLst/>
                        </a:rPr>
                        <a:t>gestiune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acopera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trecutul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prezentul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si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viitorul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3842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-</a:t>
            </a:r>
            <a:r>
              <a:rPr lang="en-US" b="1" u="sng" dirty="0" err="1"/>
              <a:t>Utilizatorii</a:t>
            </a:r>
            <a:r>
              <a:rPr lang="en-US" b="1" u="sng" dirty="0"/>
              <a:t> </a:t>
            </a:r>
            <a:r>
              <a:rPr lang="en-US" b="1" u="sng" dirty="0" err="1"/>
              <a:t>informatiei</a:t>
            </a:r>
            <a:r>
              <a:rPr lang="en-US" b="1" u="sng" dirty="0"/>
              <a:t> </a:t>
            </a:r>
            <a:r>
              <a:rPr lang="en-US" b="1" u="sng" dirty="0" err="1"/>
              <a:t>contabile</a:t>
            </a:r>
            <a:endParaRPr lang="en-US" dirty="0"/>
          </a:p>
          <a:p>
            <a:r>
              <a:rPr lang="en-US" dirty="0" err="1"/>
              <a:t>Investitorii</a:t>
            </a:r>
            <a:r>
              <a:rPr lang="en-US" dirty="0"/>
              <a:t>, </a:t>
            </a:r>
            <a:r>
              <a:rPr lang="en-US" dirty="0" err="1"/>
              <a:t>angajatii</a:t>
            </a:r>
            <a:r>
              <a:rPr lang="en-US" dirty="0"/>
              <a:t>, </a:t>
            </a:r>
            <a:r>
              <a:rPr lang="en-US" dirty="0" err="1"/>
              <a:t>creditorii</a:t>
            </a:r>
            <a:r>
              <a:rPr lang="en-US" dirty="0"/>
              <a:t>, </a:t>
            </a:r>
            <a:r>
              <a:rPr lang="en-US" dirty="0" err="1"/>
              <a:t>furnizorii</a:t>
            </a:r>
            <a:r>
              <a:rPr lang="en-US" dirty="0"/>
              <a:t>, </a:t>
            </a:r>
            <a:r>
              <a:rPr lang="en-US" dirty="0" err="1"/>
              <a:t>clientii</a:t>
            </a:r>
            <a:r>
              <a:rPr lang="en-US" dirty="0"/>
              <a:t>, </a:t>
            </a:r>
            <a:r>
              <a:rPr lang="en-US" dirty="0" err="1"/>
              <a:t>institutiile</a:t>
            </a:r>
            <a:r>
              <a:rPr lang="en-US" dirty="0"/>
              <a:t> </a:t>
            </a:r>
            <a:r>
              <a:rPr lang="en-US" dirty="0" err="1"/>
              <a:t>statului</a:t>
            </a:r>
            <a:r>
              <a:rPr lang="en-US" dirty="0"/>
              <a:t>, </a:t>
            </a:r>
            <a:r>
              <a:rPr lang="en-US" dirty="0" err="1"/>
              <a:t>publicul</a:t>
            </a:r>
            <a:endParaRPr lang="en-US" dirty="0"/>
          </a:p>
          <a:p>
            <a:r>
              <a:rPr lang="en-US" dirty="0" err="1"/>
              <a:t>Informatia</a:t>
            </a:r>
            <a:r>
              <a:rPr lang="en-US" dirty="0"/>
              <a:t> </a:t>
            </a:r>
            <a:r>
              <a:rPr lang="en-US" dirty="0" err="1"/>
              <a:t>contabila</a:t>
            </a:r>
            <a:r>
              <a:rPr lang="en-US" dirty="0"/>
              <a:t> </a:t>
            </a:r>
            <a:r>
              <a:rPr lang="en-US" dirty="0" err="1"/>
              <a:t>trebue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fie: </a:t>
            </a:r>
            <a:r>
              <a:rPr lang="en-US" dirty="0" err="1"/>
              <a:t>inteligibila</a:t>
            </a:r>
            <a:r>
              <a:rPr lang="en-US" dirty="0"/>
              <a:t>, </a:t>
            </a:r>
            <a:r>
              <a:rPr lang="en-US" dirty="0" err="1"/>
              <a:t>oportuna</a:t>
            </a:r>
            <a:r>
              <a:rPr lang="en-US" dirty="0"/>
              <a:t>, </a:t>
            </a:r>
            <a:r>
              <a:rPr lang="en-US" dirty="0" err="1"/>
              <a:t>verificabila</a:t>
            </a:r>
            <a:r>
              <a:rPr lang="en-US" dirty="0"/>
              <a:t>, </a:t>
            </a:r>
            <a:r>
              <a:rPr lang="en-US" dirty="0" err="1"/>
              <a:t>relevanta</a:t>
            </a:r>
            <a:r>
              <a:rPr lang="en-US" dirty="0"/>
              <a:t>, exacta, </a:t>
            </a:r>
            <a:r>
              <a:rPr lang="en-US" dirty="0" err="1"/>
              <a:t>comparabila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33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ubstituent conținu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1942995"/>
              </p:ext>
            </p:extLst>
          </p:nvPr>
        </p:nvGraphicFramePr>
        <p:xfrm>
          <a:off x="1468192" y="1705123"/>
          <a:ext cx="9298546" cy="4700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8852"/>
                <a:gridCol w="3099847"/>
                <a:gridCol w="3099847"/>
              </a:tblGrid>
              <a:tr h="26843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Tehnico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operativa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contabila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statistica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1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Este tinuta de toti agentii economici de catre angajati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Cea mai importanta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Stiinta ce cuprinde un set de metode si tehnici mate de organizare si prelucrare de date in scopul raspunderii unor intrebari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919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Este tinuta la locul si momentul producerii procesului economice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Ansamblul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operatiunilor</a:t>
                      </a:r>
                      <a:r>
                        <a:rPr lang="en-US" sz="1100" dirty="0">
                          <a:effectLst/>
                        </a:rPr>
                        <a:t> de </a:t>
                      </a:r>
                      <a:r>
                        <a:rPr lang="en-US" sz="1100" dirty="0" err="1">
                          <a:effectLst/>
                        </a:rPr>
                        <a:t>inregistrare</a:t>
                      </a:r>
                      <a:r>
                        <a:rPr lang="en-US" sz="1100" dirty="0">
                          <a:effectLst/>
                        </a:rPr>
                        <a:t> a </a:t>
                      </a:r>
                      <a:r>
                        <a:rPr lang="en-US" sz="1100" dirty="0" err="1">
                          <a:effectLst/>
                        </a:rPr>
                        <a:t>existentei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si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miscarii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elementelor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patrimoniale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pe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baza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unor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norme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Este completata de cea contabila si statistica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Ex;bilant, balanta, registre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Utilizeaza aparate de masura si control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93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Ex;citirea contorului,urmarirea nr contractelor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68192" y="586428"/>
            <a:ext cx="929854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Cap.2 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Evidenta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economica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 set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unitar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inregistrare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cronologica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sistematica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de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urmarie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cantitativa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valorica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calitativa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activitatii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fenomenelor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social-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economice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produse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un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anumit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timp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loc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scopul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cunoasterii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activitatii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Formele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evidentei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economice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79048"/>
      </p:ext>
    </p:extLst>
  </p:cSld>
  <p:clrMapOvr>
    <a:masterClrMapping/>
  </p:clrMapOvr>
</p:sld>
</file>

<file path=ppt/theme/theme1.xml><?xml version="1.0" encoding="utf-8"?>
<a:theme xmlns:a="http://schemas.openxmlformats.org/drawingml/2006/main" name="Fațetă">
  <a:themeElements>
    <a:clrScheme name="Fațetă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țetă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țetă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555</Words>
  <Application>Microsoft Office PowerPoint</Application>
  <PresentationFormat>Ecran lat</PresentationFormat>
  <Paragraphs>85</Paragraphs>
  <Slides>7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Fațetă</vt:lpstr>
      <vt:lpstr>PLAN DE RECAPITULARE – BAZELE CONTABILITATII – CL IX </vt:lpstr>
      <vt:lpstr>Prezentare PowerPoint</vt:lpstr>
      <vt:lpstr>Prezentare PowerPoint</vt:lpstr>
      <vt:lpstr>Prezentare PowerPoint</vt:lpstr>
      <vt:lpstr>Prezentare PowerPoint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RECAPITULARE – BAZELE CONTABILITATII – CL IX </dc:title>
  <dc:creator>BonitoStudio</dc:creator>
  <cp:lastModifiedBy>BonitoStudio</cp:lastModifiedBy>
  <cp:revision>2</cp:revision>
  <dcterms:created xsi:type="dcterms:W3CDTF">2020-10-18T07:48:06Z</dcterms:created>
  <dcterms:modified xsi:type="dcterms:W3CDTF">2020-11-02T09:03:52Z</dcterms:modified>
</cp:coreProperties>
</file>