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4F25FD-8D81-463C-BBF8-C2F20E9A189D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17877-BB54-4B8F-8C89-0554E3C699E0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417C6-4273-40A2-A4A1-DC2FBEFEC56A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A566A-08F8-4DCB-AB96-5CA36B324580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MESAJE</a:t>
            </a:r>
            <a:r>
              <a:rPr lang="ro-RO" b="1" dirty="0" smtClean="0"/>
              <a:t> </a:t>
            </a:r>
            <a:br>
              <a:rPr lang="ro-RO" b="1" dirty="0" smtClean="0"/>
            </a:br>
            <a:r>
              <a:rPr lang="ro-RO" b="1" dirty="0" smtClean="0"/>
              <a:t>CLASA PREGĂTITOARE</a:t>
            </a:r>
            <a:endParaRPr lang="ro-RO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786190"/>
            <a:ext cx="8358246" cy="1857388"/>
          </a:xfrm>
        </p:spPr>
        <p:txBody>
          <a:bodyPr>
            <a:normAutofit/>
          </a:bodyPr>
          <a:lstStyle/>
          <a:p>
            <a:r>
              <a:rPr lang="ro-RO" sz="2800" b="1" dirty="0" smtClean="0">
                <a:solidFill>
                  <a:srgbClr val="C00000"/>
                </a:solidFill>
              </a:rPr>
              <a:t>PROF.ÎNV.PRIMAR BECIU FELICIA CRISTINA</a:t>
            </a:r>
          </a:p>
          <a:p>
            <a:r>
              <a:rPr lang="ro-RO" sz="2800" b="1" dirty="0" smtClean="0">
                <a:solidFill>
                  <a:srgbClr val="C00000"/>
                </a:solidFill>
              </a:rPr>
              <a:t>LICEUL TEHNOLOGIC „MATEI CORVIN” HUNEDOARA</a:t>
            </a:r>
            <a:endParaRPr lang="ro-RO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401080" cy="714356"/>
          </a:xfrm>
        </p:spPr>
        <p:txBody>
          <a:bodyPr>
            <a:normAutofit/>
          </a:bodyPr>
          <a:lstStyle/>
          <a:p>
            <a:r>
              <a:rPr lang="ro-RO" sz="2800" b="1" dirty="0" smtClean="0">
                <a:solidFill>
                  <a:schemeClr val="accent2">
                    <a:lumMod val="75000"/>
                  </a:schemeClr>
                </a:solidFill>
              </a:rPr>
              <a:t>BUNĂ DIMINEAȚA, ISTEȚILOR!</a:t>
            </a:r>
            <a:endParaRPr lang="ro-RO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857232"/>
            <a:ext cx="8572560" cy="6000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800" dirty="0" smtClean="0">
                <a:solidFill>
                  <a:srgbClr val="C00000"/>
                </a:solidFill>
              </a:rPr>
              <a:t>         </a:t>
            </a:r>
            <a:r>
              <a:rPr lang="ro-RO" sz="1800" b="1" dirty="0" smtClean="0">
                <a:solidFill>
                  <a:srgbClr val="C00000"/>
                </a:solidFill>
              </a:rPr>
              <a:t>* NORIȘORUL CU SURPRIZE! CITIȚI CUVINTELE DE PE PRIMUL NORIȘOR! SCRIEȚI , ÎN CEL DE-AL  DOILEA NORIȘOR, CUVINTE CARE SĂ RIMEZE CU FIECARE CUVÂNT DIN PRIMUL NORIȘOR!</a:t>
            </a:r>
          </a:p>
          <a:p>
            <a:pPr>
              <a:buNone/>
            </a:pPr>
            <a:endParaRPr lang="ro-RO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o-RO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o-RO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o-RO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o-RO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o-RO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             * ALEGEȚI TREI CUVINTE DIN PRIMUL NORIȘOR ȘI TREI DIN CEL DE-AL DOILEA NORIȘOR ȘI SCRIEȚI CÂTE O PROPOZIȚIE CU FIECARE!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70C0"/>
                </a:solidFill>
              </a:rPr>
              <a:t>__________________________________    ____________________________________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70C0"/>
                </a:solidFill>
              </a:rPr>
              <a:t>__________________________________    ____________________________________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70C0"/>
                </a:solidFill>
              </a:rPr>
              <a:t>__________________________________    ____________________________________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70C0"/>
                </a:solidFill>
              </a:rPr>
              <a:t>              </a:t>
            </a:r>
            <a:r>
              <a:rPr lang="ro-RO" sz="1800" b="1" dirty="0" smtClean="0">
                <a:solidFill>
                  <a:srgbClr val="C00000"/>
                </a:solidFill>
              </a:rPr>
              <a:t>* ÎNCERCUIȚI NUMERELE PARE DIN INTERIORUL DREPTUNGHIULUI ȘI PE CELE IMPARE DIN EXTERIORUL PĂTRATULUI!                                          </a:t>
            </a:r>
            <a:r>
              <a:rPr lang="ro-RO" sz="1600" b="1" dirty="0" smtClean="0">
                <a:solidFill>
                  <a:srgbClr val="002060"/>
                </a:solidFill>
              </a:rPr>
              <a:t>3     12      19        21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                                                                                                           1      5    31      20       18    27     4</a:t>
            </a:r>
          </a:p>
          <a:p>
            <a:pPr>
              <a:buNone/>
            </a:pPr>
            <a:r>
              <a:rPr lang="ro-RO" sz="1600" b="1" smtClean="0">
                <a:solidFill>
                  <a:srgbClr val="002060"/>
                </a:solidFill>
              </a:rPr>
              <a:t>                                                                                                                          23     28                  29     30    9</a:t>
            </a:r>
            <a:endParaRPr lang="ro-RO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o-RO" sz="18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o-RO" sz="1800" dirty="0">
              <a:solidFill>
                <a:srgbClr val="C00000"/>
              </a:solidFill>
            </a:endParaRPr>
          </a:p>
        </p:txBody>
      </p:sp>
      <p:sp>
        <p:nvSpPr>
          <p:cNvPr id="4" name="Cloud 3"/>
          <p:cNvSpPr/>
          <p:nvPr/>
        </p:nvSpPr>
        <p:spPr>
          <a:xfrm>
            <a:off x="500034" y="1857364"/>
            <a:ext cx="3643338" cy="1785950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 sz="1600" b="1" dirty="0" smtClean="0">
              <a:solidFill>
                <a:srgbClr val="002060"/>
              </a:solidFill>
            </a:endParaRPr>
          </a:p>
          <a:p>
            <a:pPr algn="ctr"/>
            <a:endParaRPr lang="ro-RO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o-RO" sz="1600" b="1" dirty="0" smtClean="0">
                <a:solidFill>
                  <a:srgbClr val="002060"/>
                </a:solidFill>
              </a:rPr>
              <a:t>FLOARE    MINUNE      IARBĂ      FLUTURAȘ     OI</a:t>
            </a:r>
          </a:p>
          <a:p>
            <a:pPr algn="ctr"/>
            <a:r>
              <a:rPr lang="ro-RO" sz="1600" b="1" dirty="0" smtClean="0">
                <a:solidFill>
                  <a:srgbClr val="002060"/>
                </a:solidFill>
              </a:rPr>
              <a:t>PLOAIE            VESELIE</a:t>
            </a:r>
          </a:p>
          <a:p>
            <a:pPr algn="ctr"/>
            <a:r>
              <a:rPr lang="ro-RO" sz="1600" b="1" dirty="0" smtClean="0">
                <a:solidFill>
                  <a:srgbClr val="002060"/>
                </a:solidFill>
              </a:rPr>
              <a:t>PĂSĂRICĂ     NOR </a:t>
            </a:r>
          </a:p>
          <a:p>
            <a:pPr algn="ctr"/>
            <a:r>
              <a:rPr lang="ro-RO" sz="1600" b="1" dirty="0" smtClean="0">
                <a:solidFill>
                  <a:srgbClr val="002060"/>
                </a:solidFill>
              </a:rPr>
              <a:t>CODIȚĂ    STROP   </a:t>
            </a:r>
          </a:p>
          <a:p>
            <a:pPr algn="ctr"/>
            <a:endParaRPr lang="ro-RO" sz="1600" b="1" dirty="0" smtClean="0">
              <a:solidFill>
                <a:srgbClr val="002060"/>
              </a:solidFill>
            </a:endParaRPr>
          </a:p>
          <a:p>
            <a:pPr algn="ctr"/>
            <a:endParaRPr lang="ro-RO" sz="1600" b="1" dirty="0">
              <a:solidFill>
                <a:srgbClr val="002060"/>
              </a:solidFill>
            </a:endParaRPr>
          </a:p>
        </p:txBody>
      </p:sp>
      <p:sp>
        <p:nvSpPr>
          <p:cNvPr id="5" name="Cloud 4"/>
          <p:cNvSpPr/>
          <p:nvPr/>
        </p:nvSpPr>
        <p:spPr>
          <a:xfrm>
            <a:off x="5000628" y="1928802"/>
            <a:ext cx="3643338" cy="1785950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solidFill>
                  <a:srgbClr val="002060"/>
                </a:solidFill>
              </a:rPr>
              <a:t>CULOARE</a:t>
            </a:r>
          </a:p>
          <a:p>
            <a:pPr algn="ctr"/>
            <a:endParaRPr lang="ro-RO" sz="1600" b="1" dirty="0" smtClean="0">
              <a:solidFill>
                <a:srgbClr val="002060"/>
              </a:solidFill>
            </a:endParaRPr>
          </a:p>
          <a:p>
            <a:pPr algn="ctr"/>
            <a:endParaRPr lang="ro-RO" sz="1600" b="1" dirty="0" smtClean="0">
              <a:solidFill>
                <a:srgbClr val="002060"/>
              </a:solidFill>
            </a:endParaRPr>
          </a:p>
          <a:p>
            <a:pPr algn="ctr"/>
            <a:endParaRPr lang="ro-RO" sz="1600" b="1" dirty="0" smtClean="0">
              <a:solidFill>
                <a:srgbClr val="002060"/>
              </a:solidFill>
            </a:endParaRPr>
          </a:p>
          <a:p>
            <a:pPr algn="ctr"/>
            <a:endParaRPr lang="ro-RO" sz="1600" b="1" dirty="0">
              <a:solidFill>
                <a:srgbClr val="002060"/>
              </a:solidFill>
            </a:endParaRPr>
          </a:p>
        </p:txBody>
      </p:sp>
      <p:sp>
        <p:nvSpPr>
          <p:cNvPr id="15" name="Arc 14"/>
          <p:cNvSpPr/>
          <p:nvPr/>
        </p:nvSpPr>
        <p:spPr>
          <a:xfrm>
            <a:off x="1928794" y="1571612"/>
            <a:ext cx="4572032" cy="1214446"/>
          </a:xfrm>
          <a:prstGeom prst="arc">
            <a:avLst>
              <a:gd name="adj1" fmla="val 10879610"/>
              <a:gd name="adj2" fmla="val 21555117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o-RO" dirty="0">
              <a:solidFill>
                <a:srgbClr val="C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0034" y="5857892"/>
            <a:ext cx="3429024" cy="8572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solidFill>
                  <a:srgbClr val="002060"/>
                </a:solidFill>
              </a:rPr>
              <a:t>13, 18, 22, 31, 9, 6, 24, 18, 15, 6, 26, 17, 4, 10, 30, 23, 28, 2, 20, 21, 29,11</a:t>
            </a:r>
            <a:endParaRPr lang="ro-RO" sz="1600" b="1" dirty="0">
              <a:solidFill>
                <a:srgbClr val="00206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929454" y="6143644"/>
            <a:ext cx="357190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401080" cy="785818"/>
          </a:xfrm>
        </p:spPr>
        <p:txBody>
          <a:bodyPr>
            <a:normAutofit fontScale="90000"/>
          </a:bodyPr>
          <a:lstStyle/>
          <a:p>
            <a:r>
              <a:rPr lang="ro-RO" sz="1800" b="1" dirty="0" smtClean="0">
                <a:solidFill>
                  <a:srgbClr val="FF0000"/>
                </a:solidFill>
              </a:rPr>
              <a:t/>
            </a:r>
            <a:br>
              <a:rPr lang="ro-RO" sz="1800" b="1" dirty="0" smtClean="0">
                <a:solidFill>
                  <a:srgbClr val="FF0000"/>
                </a:solidFill>
              </a:rPr>
            </a:br>
            <a:r>
              <a:rPr lang="ro-RO" sz="3200" b="1" dirty="0" smtClean="0">
                <a:solidFill>
                  <a:srgbClr val="FF0000"/>
                </a:solidFill>
              </a:rPr>
              <a:t>ZIUA BUNĂ, FRUMOȘILOR!</a:t>
            </a:r>
            <a:endParaRPr lang="ro-RO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00108"/>
            <a:ext cx="8643998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800" b="1" u="sng" dirty="0" smtClean="0">
                <a:solidFill>
                  <a:schemeClr val="accent2">
                    <a:lumMod val="50000"/>
                  </a:schemeClr>
                </a:solidFill>
              </a:rPr>
              <a:t>ARUNCĂ ZARUL ȘI CITEȘTE!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1.CA O PISICĂ: </a:t>
            </a:r>
            <a:r>
              <a:rPr lang="ro-RO" sz="1800" b="1" dirty="0" smtClean="0">
                <a:solidFill>
                  <a:srgbClr val="002060"/>
                </a:solidFill>
              </a:rPr>
              <a:t>MIHAI ESTE PRIETENUL MARIEI. EL ARE O PISICĂ ȘI UN CĂȚEL.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2.CA UN ROBOȚEL:</a:t>
            </a:r>
            <a:r>
              <a:rPr lang="ro-RO" sz="1800" b="1" dirty="0" smtClean="0">
                <a:solidFill>
                  <a:srgbClr val="002060"/>
                </a:solidFill>
              </a:rPr>
              <a:t> ASTĂZI VOM CITI MAI MULT DECÂT IERI. STĂM ÎN CASĂ ȘI EXERSĂM!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3.CA UN COPIL MIC:</a:t>
            </a:r>
            <a:r>
              <a:rPr lang="ro-RO" sz="1800" b="1" dirty="0" smtClean="0">
                <a:solidFill>
                  <a:srgbClr val="002060"/>
                </a:solidFill>
              </a:rPr>
              <a:t> A venit primăvara cu flori multicolore. Ce frumoasă e!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4. CÂNTÂND:</a:t>
            </a:r>
            <a:r>
              <a:rPr lang="ro-RO" sz="1800" b="1" dirty="0" smtClean="0">
                <a:solidFill>
                  <a:srgbClr val="002060"/>
                </a:solidFill>
              </a:rPr>
              <a:t> Un motan și trei pisoi au plecat de lângă noi  să culeagă doi trifoi!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5.PE SILABE: </a:t>
            </a:r>
            <a:r>
              <a:rPr lang="ro-RO" sz="1800" b="1" dirty="0" smtClean="0">
                <a:solidFill>
                  <a:srgbClr val="002060"/>
                </a:solidFill>
              </a:rPr>
              <a:t>ANDREI ȘI MATEI AU PLECAT LA BUNICI. ACOLO AU ADUNAT FLORI .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6. CUM VREI: </a:t>
            </a:r>
            <a:r>
              <a:rPr lang="ro-RO" sz="1800" b="1" dirty="0" smtClean="0">
                <a:solidFill>
                  <a:srgbClr val="002060"/>
                </a:solidFill>
              </a:rPr>
              <a:t>Iubesc anotimpul primăvara! Ție care anotimp îți place?</a:t>
            </a:r>
          </a:p>
          <a:p>
            <a:pPr>
              <a:buNone/>
            </a:pPr>
            <a:r>
              <a:rPr lang="ro-RO" sz="1800" b="1" u="sng" dirty="0" smtClean="0">
                <a:solidFill>
                  <a:schemeClr val="accent2">
                    <a:lumMod val="50000"/>
                  </a:schemeClr>
                </a:solidFill>
              </a:rPr>
              <a:t>ORDONEAZĂ CUVINTELE ȘI SCRIE PROPOZIȚIILE FORMATE!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SUNTEM, NOI, ELEVI, SILITORI________________________________________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MASĂ , PE, SUNT, FLORI, CINCI________________________________________</a:t>
            </a:r>
          </a:p>
          <a:p>
            <a:pPr>
              <a:buNone/>
            </a:pPr>
            <a:r>
              <a:rPr lang="ro-RO" sz="1800" b="1" u="sng" dirty="0" smtClean="0">
                <a:solidFill>
                  <a:schemeClr val="accent2">
                    <a:lumMod val="50000"/>
                  </a:schemeClr>
                </a:solidFill>
              </a:rPr>
              <a:t>CALCULEAZĂ: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12+5=                           2+3+2=                                1+2+1+2=                            15+4=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17-4=                          10+4+5=                                7-4+1+2=                             18-7=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18+1=                         11+4+2=                                6+3+0+1=                            14+4=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C00000"/>
                </a:solidFill>
              </a:rPr>
              <a:t>19-9=                           17-5-1=                                 9-6-2-1=                               19-8=</a:t>
            </a:r>
          </a:p>
          <a:p>
            <a:pPr>
              <a:buNone/>
            </a:pPr>
            <a:endParaRPr lang="ro-RO" sz="1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725470"/>
          </a:xfrm>
        </p:spPr>
        <p:txBody>
          <a:bodyPr>
            <a:normAutofit/>
          </a:bodyPr>
          <a:lstStyle/>
          <a:p>
            <a:r>
              <a:rPr lang="ro-RO" sz="2400" b="1" dirty="0" smtClean="0">
                <a:solidFill>
                  <a:srgbClr val="002060"/>
                </a:solidFill>
                <a:latin typeface="+mn-lt"/>
              </a:rPr>
              <a:t>BUNĂ DIMINEAȚA, COPII HARNICI ȘI FRUMOȘI!</a:t>
            </a:r>
            <a:endParaRPr lang="ro-RO" sz="24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CITIȚI  TEXTUL ȘI COMPLETAȚI SPAȚIILE LIBERE CU CUVINTE POTRIVITE!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   A DOUA FIICĂ A ANULUI, PRIMĂVARA, A CUPRINS ÎNTREG PĂMÂNTUL. IARBA __________ A ACOPERIT PĂMÂNTUL. COPACII AU MUGURAȘI ________________.  PĂSĂRELELE CIRIPESC LA _____________ MEU. MIELUȚII ALEARGĂ VESELI PE CÂMPII. ALBINELE  ____________  ZBOARĂ DIN FLOARE ÎN FLOARE. AM VĂZUT ȘI UN FLUTURAȘ _________________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   TOTUL ESTE MINUNAT!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EU ZIC UNA, TU ZICI MULTE!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           </a:t>
            </a:r>
            <a:r>
              <a:rPr lang="ro-RO" sz="1600" b="1" dirty="0" smtClean="0">
                <a:solidFill>
                  <a:srgbClr val="002060"/>
                </a:solidFill>
              </a:rPr>
              <a:t>copac-______________;   frunză-_______________;  miel-_______________;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albină-______________;  fluture-_______________;  floare-_____________.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SCRIEȚI TREI PROPOZIȚII DESPRE IMAGINEA URMĂTOARE: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                                                          ___________________________________________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                                                          ___________________________________________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                                                          ___________________________________________</a:t>
            </a:r>
          </a:p>
          <a:p>
            <a:pPr>
              <a:buNone/>
            </a:pPr>
            <a:endParaRPr lang="ro-RO" sz="16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CALCULĂM ȘI COMPARĂM!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12+5           19-2;           15+4         16+2;          19-5           18-7;            4+6           17-7</a:t>
            </a: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16-3          18-4;             12+4         19-3;            15+2           17-6</a:t>
            </a:r>
            <a:r>
              <a:rPr lang="ro-RO" sz="1600" b="1" smtClean="0">
                <a:solidFill>
                  <a:srgbClr val="002060"/>
                </a:solidFill>
              </a:rPr>
              <a:t>;           11+8           19-0</a:t>
            </a:r>
            <a:endParaRPr lang="ro-RO" sz="1600" b="1" dirty="0">
              <a:solidFill>
                <a:srgbClr val="002060"/>
              </a:solidFill>
            </a:endParaRPr>
          </a:p>
        </p:txBody>
      </p:sp>
      <p:pic>
        <p:nvPicPr>
          <p:cNvPr id="4" name="Picture 3" descr="Image result for primăvara si copiii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857628"/>
            <a:ext cx="2490504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857224" y="5786454"/>
            <a:ext cx="357190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ectangle 5"/>
          <p:cNvSpPr/>
          <p:nvPr/>
        </p:nvSpPr>
        <p:spPr>
          <a:xfrm>
            <a:off x="2643174" y="5786454"/>
            <a:ext cx="357190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4429124" y="5786454"/>
            <a:ext cx="357190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Rectangle 7"/>
          <p:cNvSpPr/>
          <p:nvPr/>
        </p:nvSpPr>
        <p:spPr>
          <a:xfrm>
            <a:off x="6215074" y="5786454"/>
            <a:ext cx="357190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Rectangle 8"/>
          <p:cNvSpPr/>
          <p:nvPr/>
        </p:nvSpPr>
        <p:spPr>
          <a:xfrm>
            <a:off x="785786" y="6286520"/>
            <a:ext cx="357190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0" name="Rectangle 9"/>
          <p:cNvSpPr/>
          <p:nvPr/>
        </p:nvSpPr>
        <p:spPr>
          <a:xfrm>
            <a:off x="2643174" y="6286520"/>
            <a:ext cx="357190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1" name="Rectangle 10"/>
          <p:cNvSpPr/>
          <p:nvPr/>
        </p:nvSpPr>
        <p:spPr>
          <a:xfrm>
            <a:off x="4500562" y="6286520"/>
            <a:ext cx="357190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2" name="Rectangle 11"/>
          <p:cNvSpPr/>
          <p:nvPr/>
        </p:nvSpPr>
        <p:spPr>
          <a:xfrm>
            <a:off x="6357950" y="6286520"/>
            <a:ext cx="357190" cy="357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 result for COPII VESELI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2166943" cy="100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58204" cy="857256"/>
          </a:xfrm>
        </p:spPr>
        <p:txBody>
          <a:bodyPr>
            <a:normAutofit/>
          </a:bodyPr>
          <a:lstStyle/>
          <a:p>
            <a:r>
              <a:rPr lang="ro-RO" sz="2800" b="1" dirty="0" smtClean="0">
                <a:solidFill>
                  <a:srgbClr val="002060"/>
                </a:solidFill>
                <a:latin typeface="+mn-lt"/>
              </a:rPr>
              <a:t>                      </a:t>
            </a:r>
            <a:r>
              <a:rPr lang="en-US" sz="2800" b="1" dirty="0" smtClean="0">
                <a:solidFill>
                  <a:srgbClr val="002060"/>
                </a:solidFill>
                <a:latin typeface="+mn-lt"/>
              </a:rPr>
              <a:t>B</a:t>
            </a:r>
            <a:r>
              <a:rPr lang="ro-RO" sz="2800" b="1" dirty="0" smtClean="0">
                <a:solidFill>
                  <a:srgbClr val="002060"/>
                </a:solidFill>
                <a:latin typeface="+mn-lt"/>
              </a:rPr>
              <a:t>UNĂ DIMINEAȚA, COPII MINUNAȚI!</a:t>
            </a:r>
            <a:endParaRPr lang="ro-RO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6"/>
            <a:ext cx="8501122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600" b="1" u="sng" dirty="0" smtClean="0">
                <a:solidFill>
                  <a:srgbClr val="C00000"/>
                </a:solidFill>
              </a:rPr>
              <a:t>CITIȚI PROPOZIȚIILE  ȘI ORDONAȚI-LE ASTFEL ÎNCÂT SĂ AVEM O SCURTĂ POVESTIOARĂ!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MATEI ȘI ALINA AU PLECAT LA BUNICI.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ESTE O ZI FRUMOASĂ DE PRIMĂVARĂ.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MULTE FLORI COLORATE ZÂMBEAU PRIN IARBA CRUDĂ.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ÎMPREUNĂ CU BUNICII AU PLECAT LA PLIMBARE.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CU TOȚII S-AU ÎNTORS ACASĂ.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DEODATĂ AU AUZIT UN ZGOMOT.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S-AU SPERIAT!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ERA AZOREL, CĂȚELUL LOR!</a:t>
            </a:r>
          </a:p>
          <a:p>
            <a:pPr>
              <a:buNone/>
            </a:pPr>
            <a:r>
              <a:rPr lang="ro-RO" sz="1600" b="1" u="sng" dirty="0" smtClean="0">
                <a:solidFill>
                  <a:srgbClr val="C00000"/>
                </a:solidFill>
              </a:rPr>
              <a:t>SCRIEȚI CUVINTE CU SENS ASEMĂNĂTOR PENTRU: ( EXEMPLU: FRUMOS-DRĂGUȚ)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PRIETEN-_________________;   CUMINTE-_________________;  ZGOMOT-________________</a:t>
            </a:r>
            <a:r>
              <a:rPr lang="ro-RO" sz="1600" b="1" u="sng" dirty="0" smtClean="0">
                <a:solidFill>
                  <a:srgbClr val="002060"/>
                </a:solidFill>
              </a:rPr>
              <a:t>C</a:t>
            </a:r>
            <a:endParaRPr lang="ro-RO" sz="1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o-RO" sz="1600" b="1" u="sng" dirty="0" smtClean="0">
                <a:solidFill>
                  <a:srgbClr val="C00000"/>
                </a:solidFill>
              </a:rPr>
              <a:t>CALCULĂM ȘI COMPLETĂM!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15+__= 17                       12+__=16                        2+__+3+1=10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12+__=15                        14- __= 10                       1+1+1+__=  6 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19-__ =15                        11+ __=17                       __+2+2+2=  9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17-__ =10                         18- __= 16                      3+3+3+__=10</a:t>
            </a:r>
          </a:p>
          <a:p>
            <a:pPr>
              <a:buNone/>
            </a:pPr>
            <a:r>
              <a:rPr lang="ro-RO" sz="1600" b="1" u="sng" dirty="0" smtClean="0">
                <a:solidFill>
                  <a:srgbClr val="C00000"/>
                </a:solidFill>
              </a:rPr>
              <a:t>DIN CELE 18 MERE AFLATE ÎN COȘ, 6 SUNT VERZI, IAR RESTUL SUNT ROȘII.</a:t>
            </a:r>
          </a:p>
          <a:p>
            <a:pPr>
              <a:buNone/>
            </a:pPr>
            <a:r>
              <a:rPr lang="ro-RO" sz="1600" b="1" u="sng" dirty="0" smtClean="0">
                <a:solidFill>
                  <a:srgbClr val="C00000"/>
                </a:solidFill>
              </a:rPr>
              <a:t>CÂTE MERE ROȘII SUNT?</a:t>
            </a:r>
            <a:endParaRPr lang="ro-RO" sz="1600" b="1" u="sng" dirty="0">
              <a:solidFill>
                <a:srgbClr val="C00000"/>
              </a:solidFill>
            </a:endParaRPr>
          </a:p>
        </p:txBody>
      </p:sp>
      <p:pic>
        <p:nvPicPr>
          <p:cNvPr id="5" name="Picture 4" descr="Image result for MERE VESELE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5715016"/>
            <a:ext cx="1076325" cy="81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868346"/>
          </a:xfrm>
        </p:spPr>
        <p:txBody>
          <a:bodyPr>
            <a:normAutofit/>
          </a:bodyPr>
          <a:lstStyle/>
          <a:p>
            <a:r>
              <a:rPr lang="ro-RO" sz="2800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BUNĂ DIMINEAȚA, COPII  OPTIMIȘTI!</a:t>
            </a:r>
            <a:endParaRPr lang="ro-RO" sz="2800" b="1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142984"/>
            <a:ext cx="8429684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                 </a:t>
            </a:r>
            <a:r>
              <a:rPr lang="ro-RO" sz="1600" b="1" u="sng" dirty="0" smtClean="0">
                <a:solidFill>
                  <a:srgbClr val="C00000"/>
                </a:solidFill>
              </a:rPr>
              <a:t>CITIȚI CUVINTELE, DESPĂRȚIȚI-LE ÎN SILABE ȘI ALCĂTUIȚI CU FIECARE CUVÂNT CÂTE O PROPOZIȚIE!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CRENGUȚE,    PRIMĂVARA,    VESELIE,      ALEARGĂ,       MUGURAȘI,      PRIETENI.</a:t>
            </a:r>
            <a:endParaRPr lang="en-US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1600" b="1" dirty="0" smtClean="0">
                <a:solidFill>
                  <a:srgbClr val="002060"/>
                </a:solidFill>
              </a:rPr>
              <a:t>                 </a:t>
            </a:r>
            <a:r>
              <a:rPr lang="en-US" sz="1600" b="1" u="sng" dirty="0" smtClean="0">
                <a:solidFill>
                  <a:srgbClr val="C00000"/>
                </a:solidFill>
              </a:rPr>
              <a:t>CITI</a:t>
            </a:r>
            <a:r>
              <a:rPr lang="ro-RO" sz="1600" b="1" u="sng" dirty="0" smtClean="0">
                <a:solidFill>
                  <a:srgbClr val="C00000"/>
                </a:solidFill>
              </a:rPr>
              <a:t>ȚI PROPOZIȚIILE ȘI TRANSCRIEȚI-LE CU LITERE MARI DE TIPAR!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Rândunica își construiește cuibul.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Soarele încălzește cu putere pământul.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Astăzi voi desena  o scenă de poveste.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Dacă citesc în fiecare zi, voi învăța multe cuvinte noi.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Liliana și Felicia vă iubesc tare mult!</a:t>
            </a: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    </a:t>
            </a:r>
            <a:r>
              <a:rPr lang="ro-RO" sz="1600" b="1" u="sng" dirty="0" smtClean="0">
                <a:solidFill>
                  <a:srgbClr val="C00000"/>
                </a:solidFill>
              </a:rPr>
              <a:t>CALCULAȚI ȘI COMPLETAȚI TABELUL!</a:t>
            </a: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       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     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       </a:t>
            </a:r>
          </a:p>
          <a:p>
            <a:pPr>
              <a:buNone/>
            </a:pPr>
            <a:endParaRPr lang="ro-RO" sz="1600" b="1" u="sng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57224" y="4857760"/>
          <a:ext cx="6095997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r>
                        <a:rPr lang="ro-RO" b="1" dirty="0" smtClean="0">
                          <a:solidFill>
                            <a:srgbClr val="C00000"/>
                          </a:solidFill>
                        </a:rPr>
                        <a:t>A</a:t>
                      </a:r>
                      <a:endParaRPr lang="ro-RO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15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18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11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16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14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17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19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 13</a:t>
                      </a:r>
                      <a:endParaRPr lang="ro-R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b="1" dirty="0" smtClean="0">
                          <a:solidFill>
                            <a:srgbClr val="C00000"/>
                          </a:solidFill>
                        </a:rPr>
                        <a:t>B</a:t>
                      </a:r>
                      <a:endParaRPr lang="ro-RO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3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  1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   0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 3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   4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   2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  0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     3</a:t>
                      </a:r>
                      <a:endParaRPr lang="ro-R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b="1" dirty="0" smtClean="0">
                          <a:solidFill>
                            <a:srgbClr val="C00000"/>
                          </a:solidFill>
                        </a:rPr>
                        <a:t>A+B</a:t>
                      </a:r>
                      <a:endParaRPr lang="ro-RO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b="1" dirty="0" smtClean="0">
                          <a:solidFill>
                            <a:srgbClr val="C00000"/>
                          </a:solidFill>
                        </a:rPr>
                        <a:t>A-B</a:t>
                      </a:r>
                      <a:endParaRPr lang="ro-RO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Image result for RÂNDUNICA ÎN CUIB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714620"/>
            <a:ext cx="1930400" cy="1447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29642" cy="1000108"/>
          </a:xfrm>
        </p:spPr>
        <p:txBody>
          <a:bodyPr>
            <a:normAutofit/>
          </a:bodyPr>
          <a:lstStyle/>
          <a:p>
            <a:r>
              <a:rPr lang="ro-RO" sz="2800" b="1" dirty="0" smtClean="0">
                <a:solidFill>
                  <a:srgbClr val="002060"/>
                </a:solidFill>
                <a:latin typeface="+mn-lt"/>
              </a:rPr>
              <a:t>BUNĂ DIMINEAȚA, DRAGII NOȘTRI DRAGI!</a:t>
            </a:r>
            <a:endParaRPr lang="ro-RO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5794"/>
            <a:ext cx="8786842" cy="6072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600" b="1" dirty="0" smtClean="0">
                <a:solidFill>
                  <a:srgbClr val="C00000"/>
                </a:solidFill>
              </a:rPr>
              <a:t>          CITIȚI CUVINTELE , DESPĂRȚIȚI-LE ÎN SILABE ȘI SCRIEȚI-LE ÎN TABEL LA LOCUL POTRIVIT!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COZONAC,  ÎMPRIETENIT, neînceput, corect, ARC, COCOSTÂRC, NEA, ÎNVERZIT, BARCĂ, înconjurat, 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prieteni,  zăpadă, kilometri, COSMONAUT, MATEMATICĂ, MAI, aprilie, PAȘTE, OU, OUĂ, veseli.</a:t>
            </a: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</a:t>
            </a:r>
            <a:r>
              <a:rPr lang="ro-RO" sz="1600" b="1" dirty="0" smtClean="0">
                <a:solidFill>
                  <a:srgbClr val="C00000"/>
                </a:solidFill>
              </a:rPr>
              <a:t>ALEGEȚI TREI CUVINTE ȘI SCRIEȚI , CU FIECARE CUVÂNT, O PROPOZIȚIE!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______________________________________________________________________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______________________________________________________________________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______________________________________________________________________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           </a:t>
            </a:r>
            <a:r>
              <a:rPr lang="ro-RO" sz="1600" b="1" dirty="0" smtClean="0">
                <a:solidFill>
                  <a:srgbClr val="C00000"/>
                </a:solidFill>
              </a:rPr>
              <a:t>CALCULAȚI!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14+2+3=                          16-3+4=                              12+2+4=                                      14-4+5=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11+3+4=                          19-6-3=                               16-4+2=                                       17-3-3=</a:t>
            </a:r>
          </a:p>
          <a:p>
            <a:pPr>
              <a:buNone/>
            </a:pPr>
            <a:r>
              <a:rPr lang="ro-RO" sz="1600" b="1" smtClean="0">
                <a:solidFill>
                  <a:srgbClr val="002060"/>
                </a:solidFill>
              </a:rPr>
              <a:t>14+2+1=                          15-3+2=                              18-5+3=                                       10+3+3+2+1=</a:t>
            </a: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o-RO" sz="16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57157" y="1928800"/>
          <a:ext cx="8358245" cy="24003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5885"/>
                <a:gridCol w="1357322"/>
                <a:gridCol w="1500198"/>
                <a:gridCol w="1643074"/>
                <a:gridCol w="2571766"/>
              </a:tblGrid>
              <a:tr h="400053">
                <a:tc>
                  <a:txBody>
                    <a:bodyPr/>
                    <a:lstStyle/>
                    <a:p>
                      <a:r>
                        <a:rPr lang="ro-RO" dirty="0" smtClean="0"/>
                        <a:t>O SILABĂ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2 SILABE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3 SILABE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4 SILABE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5 SILABE</a:t>
                      </a:r>
                      <a:endParaRPr lang="ro-RO" dirty="0"/>
                    </a:p>
                  </a:txBody>
                  <a:tcPr/>
                </a:tc>
              </a:tr>
              <a:tr h="400053"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400053"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400053"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</a:tr>
              <a:tr h="400053"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 dirty="0"/>
                    </a:p>
                  </a:txBody>
                  <a:tcPr/>
                </a:tc>
              </a:tr>
              <a:tr h="400053">
                <a:tc>
                  <a:txBody>
                    <a:bodyPr/>
                    <a:lstStyle/>
                    <a:p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icker decorativ Copac 4 anotimpuri, sticker pentru perete, FOLIN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428736"/>
            <a:ext cx="40005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472518" cy="571480"/>
          </a:xfrm>
        </p:spPr>
        <p:txBody>
          <a:bodyPr>
            <a:normAutofit/>
          </a:bodyPr>
          <a:lstStyle/>
          <a:p>
            <a:r>
              <a:rPr lang="ro-RO" sz="2800" b="1" dirty="0" smtClean="0">
                <a:solidFill>
                  <a:srgbClr val="002060"/>
                </a:solidFill>
                <a:latin typeface="+mn-lt"/>
              </a:rPr>
              <a:t>BUNĂ DIMINEAȚA, COPII ACTIVI!</a:t>
            </a:r>
            <a:endParaRPr lang="ro-RO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600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800" b="1" dirty="0" smtClean="0"/>
              <a:t>         </a:t>
            </a:r>
            <a:r>
              <a:rPr lang="ro-RO" sz="1800" b="1" dirty="0" smtClean="0">
                <a:solidFill>
                  <a:srgbClr val="C00000"/>
                </a:solidFill>
              </a:rPr>
              <a:t>*CITEȘTE ȘI COMPLETEAZĂ CU LUNILE ANULUI! MEMOREAZĂ POEZIA!</a:t>
            </a:r>
          </a:p>
          <a:p>
            <a:pPr>
              <a:buNone/>
            </a:pPr>
            <a:r>
              <a:rPr lang="ro-RO" sz="1800" b="1" dirty="0">
                <a:solidFill>
                  <a:srgbClr val="C00000"/>
                </a:solidFill>
              </a:rPr>
              <a:t> </a:t>
            </a:r>
            <a:r>
              <a:rPr lang="ro-RO" sz="1800" b="1" dirty="0" smtClean="0">
                <a:solidFill>
                  <a:srgbClr val="C00000"/>
                </a:solidFill>
              </a:rPr>
              <a:t>         *DESENEAZĂ UN PEISAJ DIN ANOTIMPUL TĂU PREFERAT!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________________-I LUNĂ RECE,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 IUTE TRECE,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________________-I PLIN DE GHIOCEI,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 NAȘTE MIEI,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 NE-ADUCE NUMAI FLOARE,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 -  VACANȚA MARE!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________________-I CUPTOR CU SOARE,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 CARĂ ÎN HAMBARE,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 CHEAMĂ LA CARTE,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 RODU-L ÎMPARTE,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________________-I TARE NOROCOS,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 NAȘTE PE HRISTOS.</a:t>
            </a:r>
          </a:p>
          <a:p>
            <a:pPr>
              <a:buNone/>
            </a:pPr>
            <a:r>
              <a:rPr lang="ro-RO" sz="1800" b="1" dirty="0">
                <a:solidFill>
                  <a:srgbClr val="002060"/>
                </a:solidFill>
              </a:rPr>
              <a:t> </a:t>
            </a:r>
            <a:r>
              <a:rPr lang="ro-RO" sz="1800" b="1" dirty="0" smtClean="0">
                <a:solidFill>
                  <a:srgbClr val="002060"/>
                </a:solidFill>
              </a:rPr>
              <a:t>            </a:t>
            </a:r>
            <a:r>
              <a:rPr lang="ro-RO" sz="1800" b="1" dirty="0" smtClean="0">
                <a:solidFill>
                  <a:srgbClr val="C00000"/>
                </a:solidFill>
              </a:rPr>
              <a:t>*SCRIE NUMERELE DE LA 0 LA 31! ÎNCERCUIEȘTE CU ROȘU NUMERELE PARE, IAR CU ALBASTRU NUMERELE IMPARE!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_________________________________________________________________________</a:t>
            </a:r>
          </a:p>
          <a:p>
            <a:pPr>
              <a:buNone/>
            </a:pPr>
            <a:r>
              <a:rPr lang="ro-RO" sz="1800" b="1" dirty="0" smtClean="0">
                <a:solidFill>
                  <a:srgbClr val="002060"/>
                </a:solidFill>
              </a:rPr>
              <a:t>_________________________________________________________________________</a:t>
            </a:r>
          </a:p>
          <a:p>
            <a:pPr>
              <a:buNone/>
            </a:pPr>
            <a:endParaRPr lang="ro-RO" sz="1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58204" cy="642918"/>
          </a:xfrm>
        </p:spPr>
        <p:txBody>
          <a:bodyPr>
            <a:normAutofit/>
          </a:bodyPr>
          <a:lstStyle/>
          <a:p>
            <a:r>
              <a:rPr lang="ro-RO" sz="2800" b="1" dirty="0" smtClean="0">
                <a:solidFill>
                  <a:srgbClr val="C00000"/>
                </a:solidFill>
                <a:latin typeface="+mn-lt"/>
              </a:rPr>
              <a:t>BUNĂ DIMINEAȚA, VESELI COPILAȘI!</a:t>
            </a:r>
            <a:endParaRPr lang="ro-RO" sz="28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14356"/>
            <a:ext cx="8929718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600" dirty="0" smtClean="0"/>
              <a:t>           </a:t>
            </a:r>
            <a:r>
              <a:rPr lang="ro-RO" sz="1600" b="1" dirty="0" smtClean="0">
                <a:solidFill>
                  <a:srgbClr val="002060"/>
                </a:solidFill>
              </a:rPr>
              <a:t>* ORDONAȚI SILABELE PENTRU A FORMA CUVINTE.SCRIEȚI CUVINTELE FORMATE.</a:t>
            </a:r>
          </a:p>
          <a:p>
            <a:pPr>
              <a:buNone/>
            </a:pPr>
            <a:r>
              <a:rPr lang="ro-RO" sz="1600" b="1" dirty="0">
                <a:solidFill>
                  <a:srgbClr val="002060"/>
                </a:solidFill>
              </a:rPr>
              <a:t> </a:t>
            </a:r>
            <a:r>
              <a:rPr lang="ro-RO" sz="1600" b="1" dirty="0" smtClean="0">
                <a:solidFill>
                  <a:srgbClr val="002060"/>
                </a:solidFill>
              </a:rPr>
              <a:t>          * ALCĂTUIȚI CU FIECARE CUVÂNT CÂTE O PROPOZIȚIE! SCRIEȚI PROPOZIȚIILE!</a:t>
            </a:r>
          </a:p>
          <a:p>
            <a:pPr>
              <a:buNone/>
            </a:pPr>
            <a:endParaRPr lang="ro-RO" sz="1600" dirty="0" smtClean="0"/>
          </a:p>
          <a:p>
            <a:pPr>
              <a:buNone/>
            </a:pPr>
            <a:endParaRPr lang="ro-RO" sz="1600" dirty="0"/>
          </a:p>
          <a:p>
            <a:pPr>
              <a:buNone/>
            </a:pPr>
            <a:endParaRPr lang="ro-RO" sz="1600" dirty="0" smtClean="0"/>
          </a:p>
          <a:p>
            <a:pPr>
              <a:buNone/>
            </a:pPr>
            <a:endParaRPr lang="ro-RO" sz="1600" dirty="0"/>
          </a:p>
          <a:p>
            <a:pPr>
              <a:buNone/>
            </a:pPr>
            <a:endParaRPr lang="ro-RO" sz="1600" dirty="0" smtClean="0"/>
          </a:p>
          <a:p>
            <a:pPr>
              <a:buNone/>
            </a:pPr>
            <a:endParaRPr lang="ro-RO" sz="1600" dirty="0"/>
          </a:p>
          <a:p>
            <a:pPr>
              <a:buNone/>
            </a:pPr>
            <a:r>
              <a:rPr lang="ro-RO" sz="1600" dirty="0" smtClean="0"/>
              <a:t>_________________  _________________  _________________  _______________  _______________</a:t>
            </a:r>
          </a:p>
          <a:p>
            <a:pPr>
              <a:buNone/>
            </a:pPr>
            <a:r>
              <a:rPr lang="ro-RO" sz="1600" dirty="0" smtClean="0"/>
              <a:t>________________________________________________________________________________</a:t>
            </a:r>
          </a:p>
          <a:p>
            <a:pPr>
              <a:buNone/>
            </a:pPr>
            <a:r>
              <a:rPr lang="ro-RO" sz="1600" dirty="0" smtClean="0"/>
              <a:t>________________________________________________________________________________</a:t>
            </a:r>
          </a:p>
          <a:p>
            <a:pPr>
              <a:buNone/>
            </a:pPr>
            <a:r>
              <a:rPr lang="ro-RO" sz="1600" dirty="0" smtClean="0"/>
              <a:t>________________________________________________________________________________</a:t>
            </a:r>
          </a:p>
          <a:p>
            <a:pPr>
              <a:buNone/>
            </a:pPr>
            <a:r>
              <a:rPr lang="ro-RO" sz="1600" dirty="0" smtClean="0"/>
              <a:t>________________________________________________________________________________</a:t>
            </a:r>
          </a:p>
          <a:p>
            <a:pPr>
              <a:buNone/>
            </a:pPr>
            <a:r>
              <a:rPr lang="ro-RO" sz="1600" dirty="0" smtClean="0"/>
              <a:t>________________________________________________________________________________</a:t>
            </a:r>
          </a:p>
          <a:p>
            <a:pPr>
              <a:buNone/>
            </a:pPr>
            <a:r>
              <a:rPr lang="ro-RO" sz="1600" dirty="0">
                <a:solidFill>
                  <a:srgbClr val="002060"/>
                </a:solidFill>
              </a:rPr>
              <a:t> </a:t>
            </a:r>
            <a:r>
              <a:rPr lang="ro-RO" sz="1600" dirty="0" smtClean="0">
                <a:solidFill>
                  <a:srgbClr val="002060"/>
                </a:solidFill>
              </a:rPr>
              <a:t>              </a:t>
            </a:r>
            <a:r>
              <a:rPr lang="ro-RO" sz="1600" b="1" dirty="0" smtClean="0">
                <a:solidFill>
                  <a:srgbClr val="002060"/>
                </a:solidFill>
              </a:rPr>
              <a:t>*SCRIEȚI NUMERELE PARE DE LA 6 LA 30!</a:t>
            </a:r>
          </a:p>
          <a:p>
            <a:pPr>
              <a:buNone/>
            </a:pPr>
            <a:r>
              <a:rPr lang="ro-RO" sz="1600" b="1" dirty="0" smtClean="0"/>
              <a:t>________________________________________________________________________________</a:t>
            </a:r>
          </a:p>
          <a:p>
            <a:pPr>
              <a:buNone/>
            </a:pPr>
            <a:r>
              <a:rPr lang="ro-RO" sz="1600" b="1" dirty="0"/>
              <a:t> </a:t>
            </a:r>
            <a:r>
              <a:rPr lang="ro-RO" sz="1600" b="1" dirty="0" smtClean="0"/>
              <a:t>              </a:t>
            </a:r>
            <a:r>
              <a:rPr lang="ro-RO" sz="1600" b="1" dirty="0" smtClean="0">
                <a:solidFill>
                  <a:srgbClr val="002060"/>
                </a:solidFill>
              </a:rPr>
              <a:t>*SCRIEȚI NUMERELE IMPARE DE LA 31 LA 9!</a:t>
            </a:r>
          </a:p>
          <a:p>
            <a:pPr>
              <a:buNone/>
            </a:pPr>
            <a:r>
              <a:rPr lang="ro-RO" sz="1600" b="1" dirty="0" smtClean="0"/>
              <a:t>________________________________________________________________________________</a:t>
            </a:r>
          </a:p>
          <a:p>
            <a:pPr>
              <a:buNone/>
            </a:pPr>
            <a:r>
              <a:rPr lang="ro-RO" sz="1600" b="1" dirty="0"/>
              <a:t> </a:t>
            </a:r>
            <a:r>
              <a:rPr lang="ro-RO" sz="1600" b="1" dirty="0" smtClean="0"/>
              <a:t>              </a:t>
            </a:r>
            <a:r>
              <a:rPr lang="ro-RO" sz="1600" b="1" dirty="0" smtClean="0">
                <a:solidFill>
                  <a:srgbClr val="002060"/>
                </a:solidFill>
              </a:rPr>
              <a:t>*SCRIEȚI NUMERELE CUPRINSE ÎNTRE 0 ȘI 31</a:t>
            </a:r>
          </a:p>
          <a:p>
            <a:pPr>
              <a:buNone/>
            </a:pPr>
            <a:r>
              <a:rPr lang="ro-RO" sz="1600" b="1" dirty="0" smtClean="0">
                <a:solidFill>
                  <a:srgbClr val="002060"/>
                </a:solidFill>
              </a:rPr>
              <a:t>_________________________________________________________________________________</a:t>
            </a:r>
            <a:endParaRPr lang="ro-RO" sz="1600" dirty="0" smtClean="0"/>
          </a:p>
        </p:txBody>
      </p:sp>
      <p:sp>
        <p:nvSpPr>
          <p:cNvPr id="4" name="Heart 3"/>
          <p:cNvSpPr/>
          <p:nvPr/>
        </p:nvSpPr>
        <p:spPr>
          <a:xfrm>
            <a:off x="500034" y="1643050"/>
            <a:ext cx="1571636" cy="1428760"/>
          </a:xfrm>
          <a:prstGeom prst="hear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DI, PĂ, A PĂ</a:t>
            </a:r>
            <a:endParaRPr lang="ro-RO" b="1" dirty="0"/>
          </a:p>
        </p:txBody>
      </p:sp>
      <p:sp>
        <p:nvSpPr>
          <p:cNvPr id="5" name="Heart 4"/>
          <p:cNvSpPr/>
          <p:nvPr/>
        </p:nvSpPr>
        <p:spPr>
          <a:xfrm>
            <a:off x="2214546" y="1643050"/>
            <a:ext cx="1571636" cy="1428760"/>
          </a:xfrm>
          <a:prstGeom prst="hear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RE, SOA, LE</a:t>
            </a:r>
            <a:endParaRPr lang="ro-RO" b="1" dirty="0"/>
          </a:p>
        </p:txBody>
      </p:sp>
      <p:sp>
        <p:nvSpPr>
          <p:cNvPr id="6" name="Heart 5"/>
          <p:cNvSpPr/>
          <p:nvPr/>
        </p:nvSpPr>
        <p:spPr>
          <a:xfrm>
            <a:off x="4000496" y="1643050"/>
            <a:ext cx="1571636" cy="1428760"/>
          </a:xfrm>
          <a:prstGeom prst="hear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DU, RÂN, CA,NI</a:t>
            </a:r>
            <a:endParaRPr lang="ro-RO" b="1" dirty="0"/>
          </a:p>
        </p:txBody>
      </p:sp>
      <p:sp>
        <p:nvSpPr>
          <p:cNvPr id="7" name="Heart 6"/>
          <p:cNvSpPr/>
          <p:nvPr/>
        </p:nvSpPr>
        <p:spPr>
          <a:xfrm>
            <a:off x="5715008" y="1571612"/>
            <a:ext cx="1571636" cy="1428760"/>
          </a:xfrm>
          <a:prstGeom prst="hear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PU, RA, IE, ȘUL</a:t>
            </a:r>
            <a:endParaRPr lang="ro-RO" b="1" dirty="0"/>
          </a:p>
        </p:txBody>
      </p:sp>
      <p:sp>
        <p:nvSpPr>
          <p:cNvPr id="8" name="Heart 7"/>
          <p:cNvSpPr/>
          <p:nvPr/>
        </p:nvSpPr>
        <p:spPr>
          <a:xfrm>
            <a:off x="7429520" y="1571612"/>
            <a:ext cx="1571636" cy="1428760"/>
          </a:xfrm>
          <a:prstGeom prst="hear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b="1" dirty="0" smtClean="0"/>
              <a:t>LUL, MIE</a:t>
            </a:r>
            <a:endParaRPr lang="ro-RO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58204" cy="857232"/>
          </a:xfrm>
        </p:spPr>
        <p:txBody>
          <a:bodyPr>
            <a:normAutofit/>
          </a:bodyPr>
          <a:lstStyle/>
          <a:p>
            <a:r>
              <a:rPr lang="ro-RO" sz="2800" b="1" dirty="0" smtClean="0">
                <a:solidFill>
                  <a:srgbClr val="C00000"/>
                </a:solidFill>
                <a:latin typeface="+mn-lt"/>
              </a:rPr>
              <a:t>BUNĂ DIMINEAȚA, COPII RĂBDĂTORI!</a:t>
            </a:r>
            <a:endParaRPr lang="ro-RO" sz="28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785794"/>
            <a:ext cx="8786874" cy="6072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600" dirty="0" smtClean="0"/>
              <a:t>            </a:t>
            </a:r>
            <a:r>
              <a:rPr lang="ro-RO" sz="1600" b="1" dirty="0" smtClean="0">
                <a:solidFill>
                  <a:srgbClr val="C00000"/>
                </a:solidFill>
              </a:rPr>
              <a:t>*CITIȚI POVESTEA </a:t>
            </a:r>
            <a:r>
              <a:rPr lang="ro-RO" sz="1600" b="1" u="sng" dirty="0" smtClean="0">
                <a:solidFill>
                  <a:srgbClr val="C00000"/>
                </a:solidFill>
              </a:rPr>
              <a:t>BROSCUȚELE ȘI IEPURAȘII!</a:t>
            </a:r>
          </a:p>
          <a:p>
            <a:pPr>
              <a:buNone/>
            </a:pPr>
            <a:r>
              <a:rPr lang="ro-RO" sz="1600" b="1" dirty="0"/>
              <a:t> </a:t>
            </a:r>
            <a:r>
              <a:rPr lang="ro-RO" sz="1600" b="1" dirty="0" smtClean="0"/>
              <a:t>          IEPURAȘII SE TOT PLÂNGEAU CĂ MEREU TREBUIE SĂ FUGĂ DE OAMENI, DE CĂȚEI, DE VULTURI</a:t>
            </a:r>
          </a:p>
          <a:p>
            <a:pPr>
              <a:buNone/>
            </a:pPr>
            <a:r>
              <a:rPr lang="ro-RO" sz="1600" b="1" dirty="0" smtClean="0"/>
              <a:t>ȘI ALȚI  INAMICI PERICULOȘI.</a:t>
            </a:r>
          </a:p>
          <a:p>
            <a:pPr>
              <a:buNone/>
            </a:pPr>
            <a:r>
              <a:rPr lang="ro-RO" sz="1600" b="1" dirty="0"/>
              <a:t> </a:t>
            </a:r>
            <a:r>
              <a:rPr lang="ro-RO" sz="1600" b="1" dirty="0" smtClean="0"/>
              <a:t>          ÎNTR-O ZI, CÂND FUGEAU DE UN LUP FIOROS,LE-A IEȘIT ÎN DRUM UN LAC ȘI AU SĂRIT IMEDIAT</a:t>
            </a:r>
          </a:p>
          <a:p>
            <a:pPr>
              <a:buNone/>
            </a:pPr>
            <a:r>
              <a:rPr lang="ro-RO" sz="1600" b="1" dirty="0" smtClean="0"/>
              <a:t>ÎN EL. BROSCUȚELE, CARE STĂTEAU  PE MAL LINIȘTITE LA SOARE, S-AU ARUNCAT ÎN APĂ ȘI-AU</a:t>
            </a:r>
          </a:p>
          <a:p>
            <a:pPr>
              <a:buNone/>
            </a:pPr>
            <a:r>
              <a:rPr lang="ro-RO" sz="1600" b="1" dirty="0" smtClean="0"/>
              <a:t>ÎNCEPUT SĂ ÎNOATE SPERIATE, ÎNCERCÂND SĂ SCAPE.ABIA ATUNCI , IEPURAȘII AU ÎNȚELES CĂ EXISTĂ</a:t>
            </a:r>
          </a:p>
          <a:p>
            <a:pPr>
              <a:buNone/>
            </a:pPr>
            <a:r>
              <a:rPr lang="ro-RO" sz="1600" b="1" dirty="0" smtClean="0"/>
              <a:t>PE LUME FIINȚE MAI MICI ȘI MAI NEAJUTORATE CA EI.</a:t>
            </a:r>
          </a:p>
          <a:p>
            <a:pPr>
              <a:buNone/>
            </a:pPr>
            <a:r>
              <a:rPr lang="ro-RO" sz="1600" b="1" dirty="0"/>
              <a:t> </a:t>
            </a:r>
            <a:r>
              <a:rPr lang="ro-RO" sz="1600" b="1" dirty="0" smtClean="0"/>
              <a:t>           </a:t>
            </a:r>
            <a:r>
              <a:rPr lang="ro-RO" sz="1600" b="1" dirty="0" smtClean="0">
                <a:solidFill>
                  <a:srgbClr val="C00000"/>
                </a:solidFill>
              </a:rPr>
              <a:t>*COMPLETAȚI PROPOZIȚIILE CORESPUNZĂTOR!</a:t>
            </a:r>
          </a:p>
          <a:p>
            <a:pPr>
              <a:buNone/>
            </a:pPr>
            <a:r>
              <a:rPr lang="ro-RO" sz="1600" b="1" dirty="0">
                <a:solidFill>
                  <a:srgbClr val="C00000"/>
                </a:solidFill>
              </a:rPr>
              <a:t> </a:t>
            </a:r>
            <a:r>
              <a:rPr lang="ro-RO" sz="1600" b="1" dirty="0" smtClean="0">
                <a:solidFill>
                  <a:srgbClr val="C00000"/>
                </a:solidFill>
              </a:rPr>
              <a:t>           </a:t>
            </a:r>
            <a:r>
              <a:rPr lang="ro-RO" sz="1600" b="1" dirty="0" smtClean="0"/>
              <a:t>IEPURAȘII ERAU SUPĂRAȚI DEOARECE TREBUIAU SĂ SE ASCUNDĂ MEREU DE_____________,</a:t>
            </a:r>
          </a:p>
          <a:p>
            <a:pPr>
              <a:buNone/>
            </a:pPr>
            <a:r>
              <a:rPr lang="ro-RO" sz="1600" b="1" dirty="0" smtClean="0"/>
              <a:t>____________________, ___________________ ȘI _______________________________________ .</a:t>
            </a:r>
            <a:endParaRPr lang="ro-RO" sz="1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o-RO" sz="1600" b="1" dirty="0">
                <a:solidFill>
                  <a:srgbClr val="C00000"/>
                </a:solidFill>
              </a:rPr>
              <a:t> </a:t>
            </a:r>
            <a:r>
              <a:rPr lang="ro-RO" sz="1600" b="1" dirty="0" smtClean="0">
                <a:solidFill>
                  <a:srgbClr val="C00000"/>
                </a:solidFill>
              </a:rPr>
              <a:t>            </a:t>
            </a:r>
            <a:r>
              <a:rPr lang="ro-RO" sz="1600" b="1" dirty="0" smtClean="0"/>
              <a:t>IEPURAȘII AU SĂRIT ÎN __________ DE FRICA ______________________.</a:t>
            </a:r>
          </a:p>
          <a:p>
            <a:pPr>
              <a:buNone/>
            </a:pPr>
            <a:r>
              <a:rPr lang="ro-RO" sz="1600" b="1" dirty="0"/>
              <a:t> </a:t>
            </a:r>
            <a:r>
              <a:rPr lang="ro-RO" sz="1600" b="1" dirty="0" smtClean="0"/>
              <a:t>            ÎN APĂ S-AU ARUNCAT ȘI _____________________________.</a:t>
            </a:r>
          </a:p>
          <a:p>
            <a:pPr>
              <a:buNone/>
            </a:pPr>
            <a:r>
              <a:rPr lang="ro-RO" sz="1600" b="1" dirty="0"/>
              <a:t> </a:t>
            </a:r>
            <a:r>
              <a:rPr lang="ro-RO" sz="1600" b="1" dirty="0" smtClean="0"/>
              <a:t>            IEPURAȘII AU ÎNȚELES CĂ EXISTĂ PE LUME _________________________________________.</a:t>
            </a:r>
          </a:p>
          <a:p>
            <a:pPr>
              <a:buNone/>
            </a:pPr>
            <a:r>
              <a:rPr lang="ro-RO" sz="1600" b="1" dirty="0"/>
              <a:t> </a:t>
            </a:r>
            <a:r>
              <a:rPr lang="ro-RO" sz="1600" b="1" dirty="0" smtClean="0"/>
              <a:t>           </a:t>
            </a:r>
            <a:r>
              <a:rPr lang="ro-RO" sz="1600" b="1" dirty="0" smtClean="0">
                <a:solidFill>
                  <a:srgbClr val="C00000"/>
                </a:solidFill>
              </a:rPr>
              <a:t> *COMPARAȚI NUMERELE SCRIIND ÎN CĂSUȚĂ SEMNUL CORESPUNZĂTOR!</a:t>
            </a:r>
          </a:p>
          <a:p>
            <a:pPr>
              <a:buNone/>
            </a:pPr>
            <a:r>
              <a:rPr lang="ro-RO" sz="1600" b="1" dirty="0" smtClean="0"/>
              <a:t>23         13       16         19      22        11      31         13       17         19          21         12         27        27</a:t>
            </a:r>
          </a:p>
          <a:p>
            <a:pPr>
              <a:buNone/>
            </a:pPr>
            <a:r>
              <a:rPr lang="ro-RO" sz="1600" b="1" dirty="0"/>
              <a:t> </a:t>
            </a:r>
            <a:r>
              <a:rPr lang="ro-RO" sz="1600" b="1" dirty="0" smtClean="0"/>
              <a:t>             </a:t>
            </a:r>
            <a:r>
              <a:rPr lang="ro-RO" sz="1600" b="1" dirty="0" smtClean="0">
                <a:solidFill>
                  <a:srgbClr val="C00000"/>
                </a:solidFill>
              </a:rPr>
              <a:t>* COLORAȚI PĂTRATUL CU ROȘU, TRIUNGHIUL CU VERDE, DREPTUNGHIUL CU ALBASTRU, IAR CERCUL CU GALBEN. DESENAȚI UN ROBOȚEL DIN FIGURI GEOMETRICE!</a:t>
            </a:r>
          </a:p>
          <a:p>
            <a:pPr>
              <a:buNone/>
            </a:pPr>
            <a:endParaRPr lang="ro-RO" sz="1600" b="1" dirty="0" smtClean="0"/>
          </a:p>
          <a:p>
            <a:pPr>
              <a:buNone/>
            </a:pPr>
            <a:r>
              <a:rPr lang="ro-RO" sz="1600" dirty="0" smtClean="0"/>
              <a:t>    </a:t>
            </a:r>
            <a:endParaRPr lang="ro-RO" sz="1600" dirty="0"/>
          </a:p>
        </p:txBody>
      </p:sp>
      <p:sp>
        <p:nvSpPr>
          <p:cNvPr id="4" name="Rectangle 3"/>
          <p:cNvSpPr/>
          <p:nvPr/>
        </p:nvSpPr>
        <p:spPr>
          <a:xfrm>
            <a:off x="500034" y="4929198"/>
            <a:ext cx="285752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Rectangle 4"/>
          <p:cNvSpPr/>
          <p:nvPr/>
        </p:nvSpPr>
        <p:spPr>
          <a:xfrm>
            <a:off x="1643042" y="4929198"/>
            <a:ext cx="285752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Rectangle 5"/>
          <p:cNvSpPr/>
          <p:nvPr/>
        </p:nvSpPr>
        <p:spPr>
          <a:xfrm>
            <a:off x="2714612" y="4929198"/>
            <a:ext cx="285752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Rectangle 6"/>
          <p:cNvSpPr/>
          <p:nvPr/>
        </p:nvSpPr>
        <p:spPr>
          <a:xfrm>
            <a:off x="3786182" y="4929198"/>
            <a:ext cx="285752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Rectangle 7"/>
          <p:cNvSpPr/>
          <p:nvPr/>
        </p:nvSpPr>
        <p:spPr>
          <a:xfrm>
            <a:off x="4929190" y="4929198"/>
            <a:ext cx="285752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Rectangle 8"/>
          <p:cNvSpPr/>
          <p:nvPr/>
        </p:nvSpPr>
        <p:spPr>
          <a:xfrm>
            <a:off x="6215074" y="4929198"/>
            <a:ext cx="285752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0" name="Rectangle 9"/>
          <p:cNvSpPr/>
          <p:nvPr/>
        </p:nvSpPr>
        <p:spPr>
          <a:xfrm>
            <a:off x="7429520" y="4929198"/>
            <a:ext cx="285752" cy="285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2" name="Isosceles Triangle 11"/>
          <p:cNvSpPr/>
          <p:nvPr/>
        </p:nvSpPr>
        <p:spPr>
          <a:xfrm>
            <a:off x="714348" y="5857892"/>
            <a:ext cx="1000132" cy="785818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3" name="Oval 12"/>
          <p:cNvSpPr/>
          <p:nvPr/>
        </p:nvSpPr>
        <p:spPr>
          <a:xfrm>
            <a:off x="2285984" y="5786454"/>
            <a:ext cx="1044000" cy="107154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4" name="Rectangle 13"/>
          <p:cNvSpPr/>
          <p:nvPr/>
        </p:nvSpPr>
        <p:spPr>
          <a:xfrm>
            <a:off x="4214810" y="5786454"/>
            <a:ext cx="1857388" cy="9286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5" name="Rectangle 14"/>
          <p:cNvSpPr/>
          <p:nvPr/>
        </p:nvSpPr>
        <p:spPr>
          <a:xfrm>
            <a:off x="7000892" y="5715016"/>
            <a:ext cx="1000132" cy="97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17" name="Picture 16" descr="cat de mult conteaza o vorba buna. | Petro 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28728" cy="8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1286</Words>
  <Application>Microsoft Office PowerPoint</Application>
  <PresentationFormat>On-screen Show (4:3)</PresentationFormat>
  <Paragraphs>206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MESAJE  CLASA PREGĂTITOARE</vt:lpstr>
      <vt:lpstr> ZIUA BUNĂ, FRUMOȘILOR!</vt:lpstr>
      <vt:lpstr>BUNĂ DIMINEAȚA, COPII HARNICI ȘI FRUMOȘI!</vt:lpstr>
      <vt:lpstr>                      BUNĂ DIMINEAȚA, COPII MINUNAȚI!</vt:lpstr>
      <vt:lpstr>BUNĂ DIMINEAȚA, COPII  OPTIMIȘTI!</vt:lpstr>
      <vt:lpstr>BUNĂ DIMINEAȚA, DRAGII NOȘTRI DRAGI!</vt:lpstr>
      <vt:lpstr>BUNĂ DIMINEAȚA, COPII ACTIVI!</vt:lpstr>
      <vt:lpstr>BUNĂ DIMINEAȚA, VESELI COPILAȘI!</vt:lpstr>
      <vt:lpstr>BUNĂ DIMINEAȚA, COPII RĂBDĂTORI!</vt:lpstr>
      <vt:lpstr>BUNĂ DIMINEAȚA, ISTEȚILOR!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MESAJE</dc:title>
  <dc:creator>ScoobyDoo</dc:creator>
  <cp:lastModifiedBy>ScoobyDoo</cp:lastModifiedBy>
  <cp:revision>5</cp:revision>
  <dcterms:created xsi:type="dcterms:W3CDTF">2020-03-23T08:56:36Z</dcterms:created>
  <dcterms:modified xsi:type="dcterms:W3CDTF">2020-05-04T07:58:12Z</dcterms:modified>
</cp:coreProperties>
</file>