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70" r:id="rId4"/>
    <p:sldId id="258" r:id="rId5"/>
    <p:sldId id="271" r:id="rId6"/>
    <p:sldId id="272" r:id="rId7"/>
    <p:sldId id="273" r:id="rId8"/>
    <p:sldId id="274" r:id="rId9"/>
    <p:sldId id="277" r:id="rId10"/>
    <p:sldId id="278" r:id="rId11"/>
    <p:sldId id="280" r:id="rId12"/>
    <p:sldId id="282" r:id="rId13"/>
    <p:sldId id="283" r:id="rId14"/>
    <p:sldId id="284" r:id="rId15"/>
    <p:sldId id="286" r:id="rId16"/>
    <p:sldId id="287" r:id="rId17"/>
    <p:sldId id="288" r:id="rId18"/>
    <p:sldId id="289" r:id="rId19"/>
    <p:sldId id="279" r:id="rId20"/>
  </p:sldIdLst>
  <p:sldSz cx="18288000" cy="10287000"/>
  <p:notesSz cx="6858000" cy="9144000"/>
  <p:embeddedFontLst>
    <p:embeddedFont>
      <p:font typeface="Lexend Black" panose="020B0604020202020204" charset="0"/>
      <p:bold r:id="rId22"/>
    </p:embeddedFont>
    <p:embeddedFont>
      <p:font typeface="Arial Unicode" panose="020B0604020202020204" charset="-128"/>
      <p:regular r:id="rId23"/>
    </p:embeddedFont>
    <p:embeddedFont>
      <p:font typeface="Calibri" panose="020F0502020204030204" pitchFamily="34" charset="0"/>
      <p:regular r:id="rId24"/>
      <p:bold r:id="rId25"/>
      <p:italic r:id="rId26"/>
      <p:boldItalic r:id="rId27"/>
    </p:embeddedFont>
    <p:embeddedFont>
      <p:font typeface="Inter" panose="020B0604020202020204" charset="0"/>
      <p:regular r:id="rId28"/>
      <p:bold r:id="rId29"/>
    </p:embeddedFont>
    <p:embeddedFont>
      <p:font typeface="DejaVu Serif Bold" panose="020B0604020202020204" charset="0"/>
      <p:regular r:id="rId30"/>
    </p:embeddedFont>
    <p:embeddedFont>
      <p:font typeface="DejaVu Serif" panose="020B0604020202020204" charset="0"/>
      <p:regular r:id="rId31"/>
    </p:embeddedFont>
    <p:embeddedFont>
      <p:font typeface="Arial Unicode MS" panose="020B0604020202020204" pitchFamily="34" charset="-128"/>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Buzatu" initials="CB" lastIdx="1" clrIdx="0">
    <p:extLst>
      <p:ext uri="{19B8F6BF-5375-455C-9EA6-DF929625EA0E}">
        <p15:presenceInfo xmlns:p15="http://schemas.microsoft.com/office/powerpoint/2012/main" userId="a5850059c74638da" providerId="Windows Live"/>
      </p:ext>
    </p:extLst>
  </p:cmAuthor>
  <p:cmAuthor id="2" name="user" initials="u" lastIdx="0"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grutiu Catalin" userId="ef03d552908eedd8" providerId="LiveId" clId="{38EB8361-153C-494D-A56A-8C03E5F6492A}"/>
    <pc:docChg chg="undo custSel addSld sldOrd">
      <pc:chgData name="Negrutiu Catalin" userId="ef03d552908eedd8" providerId="LiveId" clId="{38EB8361-153C-494D-A56A-8C03E5F6492A}" dt="2024-10-04T08:27:46.378" v="12" actId="20578"/>
      <pc:docMkLst>
        <pc:docMk/>
      </pc:docMkLst>
      <pc:sldChg chg="add ord">
        <pc:chgData name="Negrutiu Catalin" userId="ef03d552908eedd8" providerId="LiveId" clId="{38EB8361-153C-494D-A56A-8C03E5F6492A}" dt="2024-10-04T08:27:46.378" v="12" actId="20578"/>
        <pc:sldMkLst>
          <pc:docMk/>
          <pc:sldMk cId="4292761390" sldId="257"/>
        </pc:sldMkLst>
      </pc:sldChg>
      <pc:sldChg chg="add">
        <pc:chgData name="Negrutiu Catalin" userId="ef03d552908eedd8" providerId="LiveId" clId="{38EB8361-153C-494D-A56A-8C03E5F6492A}" dt="2024-10-04T08:27:45.770" v="10" actId="47"/>
        <pc:sldMkLst>
          <pc:docMk/>
          <pc:sldMk cId="3887718000" sldId="258"/>
        </pc:sldMkLst>
      </pc:sldChg>
      <pc:sldChg chg="add">
        <pc:chgData name="Negrutiu Catalin" userId="ef03d552908eedd8" providerId="LiveId" clId="{38EB8361-153C-494D-A56A-8C03E5F6492A}" dt="2024-10-04T08:27:45.594" v="9" actId="47"/>
        <pc:sldMkLst>
          <pc:docMk/>
          <pc:sldMk cId="2427304458" sldId="259"/>
        </pc:sldMkLst>
      </pc:sldChg>
      <pc:sldChg chg="add">
        <pc:chgData name="Negrutiu Catalin" userId="ef03d552908eedd8" providerId="LiveId" clId="{38EB8361-153C-494D-A56A-8C03E5F6492A}" dt="2024-10-04T08:27:45.391" v="8" actId="47"/>
        <pc:sldMkLst>
          <pc:docMk/>
          <pc:sldMk cId="3352823873" sldId="260"/>
        </pc:sldMkLst>
      </pc:sldChg>
      <pc:sldChg chg="add">
        <pc:chgData name="Negrutiu Catalin" userId="ef03d552908eedd8" providerId="LiveId" clId="{38EB8361-153C-494D-A56A-8C03E5F6492A}" dt="2024-10-04T08:27:44.208" v="7" actId="47"/>
        <pc:sldMkLst>
          <pc:docMk/>
          <pc:sldMk cId="2571256814" sldId="261"/>
        </pc:sldMkLst>
      </pc:sldChg>
      <pc:sldChg chg="add">
        <pc:chgData name="Negrutiu Catalin" userId="ef03d552908eedd8" providerId="LiveId" clId="{38EB8361-153C-494D-A56A-8C03E5F6492A}" dt="2024-10-04T08:27:43.758" v="6" actId="47"/>
        <pc:sldMkLst>
          <pc:docMk/>
          <pc:sldMk cId="3479447542" sldId="262"/>
        </pc:sldMkLst>
      </pc:sldChg>
      <pc:sldChg chg="add">
        <pc:chgData name="Negrutiu Catalin" userId="ef03d552908eedd8" providerId="LiveId" clId="{38EB8361-153C-494D-A56A-8C03E5F6492A}" dt="2024-10-04T08:27:42.998" v="5" actId="47"/>
        <pc:sldMkLst>
          <pc:docMk/>
          <pc:sldMk cId="2999323894" sldId="263"/>
        </pc:sldMkLst>
      </pc:sldChg>
      <pc:sldChg chg="add">
        <pc:chgData name="Negrutiu Catalin" userId="ef03d552908eedd8" providerId="LiveId" clId="{38EB8361-153C-494D-A56A-8C03E5F6492A}" dt="2024-10-04T08:27:42.448" v="4" actId="47"/>
        <pc:sldMkLst>
          <pc:docMk/>
          <pc:sldMk cId="844103989" sldId="264"/>
        </pc:sldMkLst>
      </pc:sldChg>
      <pc:sldChg chg="add">
        <pc:chgData name="Negrutiu Catalin" userId="ef03d552908eedd8" providerId="LiveId" clId="{38EB8361-153C-494D-A56A-8C03E5F6492A}" dt="2024-10-04T08:27:42.298" v="3" actId="47"/>
        <pc:sldMkLst>
          <pc:docMk/>
          <pc:sldMk cId="2237786466" sldId="265"/>
        </pc:sldMkLst>
      </pc:sldChg>
      <pc:sldChg chg="add">
        <pc:chgData name="Negrutiu Catalin" userId="ef03d552908eedd8" providerId="LiveId" clId="{38EB8361-153C-494D-A56A-8C03E5F6492A}" dt="2024-10-04T08:27:42.089" v="2" actId="47"/>
        <pc:sldMkLst>
          <pc:docMk/>
          <pc:sldMk cId="3740151993" sldId="266"/>
        </pc:sldMkLst>
      </pc:sldChg>
      <pc:sldChg chg="add">
        <pc:chgData name="Negrutiu Catalin" userId="ef03d552908eedd8" providerId="LiveId" clId="{38EB8361-153C-494D-A56A-8C03E5F6492A}" dt="2024-10-04T08:27:41.898" v="1" actId="47"/>
        <pc:sldMkLst>
          <pc:docMk/>
          <pc:sldMk cId="583695380" sldId="267"/>
        </pc:sldMkLst>
      </pc:sldChg>
      <pc:sldChg chg="add">
        <pc:chgData name="Negrutiu Catalin" userId="ef03d552908eedd8" providerId="LiveId" clId="{38EB8361-153C-494D-A56A-8C03E5F6492A}" dt="2024-10-04T08:27:41.498" v="0" actId="47"/>
        <pc:sldMkLst>
          <pc:docMk/>
          <pc:sldMk cId="2099135137" sldId="26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Foaie_de_lucru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aie_de_lucru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HD_Anexa%203_Analiza%20plan%20realizat%202023-2024%20comparativ%20cu%202022-2023.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Pt>
            <c:idx val="2"/>
            <c:invertIfNegative val="0"/>
            <c:bubble3D val="0"/>
            <c:spPr>
              <a:solidFill>
                <a:schemeClr val="tx2">
                  <a:lumMod val="50000"/>
                  <a:lumOff val="50000"/>
                </a:schemeClr>
              </a:solidFill>
              <a:ln>
                <a:noFill/>
              </a:ln>
              <a:effectLst/>
            </c:spPr>
          </c:dPt>
          <c:dLbls>
            <c:dLbl>
              <c:idx val="3"/>
              <c:layout/>
              <c:tx>
                <c:rich>
                  <a:bodyPr/>
                  <a:lstStyle/>
                  <a:p>
                    <a:fld id="{21115917-65CB-4D28-A8A0-4776613730CF}" type="VALUE">
                      <a:rPr lang="en-US"/>
                      <a:pPr/>
                      <a:t>[VALOARE]</a:t>
                    </a:fld>
                    <a:r>
                      <a:rPr lang="en-US"/>
                      <a:t>-84%</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Foaie1!$B$9:$E$9</c:f>
              <c:strCache>
                <c:ptCount val="4"/>
                <c:pt idx="0">
                  <c:v>Nr clase propuse 2024-2025</c:v>
                </c:pt>
                <c:pt idx="1">
                  <c:v>Nr clase realizate2024-2025</c:v>
                </c:pt>
                <c:pt idx="2">
                  <c:v>Nr locuri propuse</c:v>
                </c:pt>
                <c:pt idx="3">
                  <c:v>Nr elevi înscriși</c:v>
                </c:pt>
              </c:strCache>
            </c:strRef>
          </c:cat>
          <c:val>
            <c:numRef>
              <c:f>Foaie1!$B$10:$E$10</c:f>
              <c:numCache>
                <c:formatCode>0.00</c:formatCode>
                <c:ptCount val="4"/>
                <c:pt idx="0">
                  <c:v>27</c:v>
                </c:pt>
                <c:pt idx="1">
                  <c:v>23.5</c:v>
                </c:pt>
                <c:pt idx="2">
                  <c:v>648</c:v>
                </c:pt>
                <c:pt idx="3">
                  <c:v>546</c:v>
                </c:pt>
              </c:numCache>
            </c:numRef>
          </c:val>
        </c:ser>
        <c:dLbls>
          <c:dLblPos val="outEnd"/>
          <c:showLegendKey val="0"/>
          <c:showVal val="1"/>
          <c:showCatName val="0"/>
          <c:showSerName val="0"/>
          <c:showPercent val="0"/>
          <c:showBubbleSize val="0"/>
        </c:dLbls>
        <c:gapWidth val="219"/>
        <c:overlap val="-27"/>
        <c:axId val="-1064175136"/>
        <c:axId val="-1064174048"/>
      </c:barChart>
      <c:catAx>
        <c:axId val="-106417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174048"/>
        <c:crosses val="autoZero"/>
        <c:auto val="1"/>
        <c:lblAlgn val="ctr"/>
        <c:lblOffset val="100"/>
        <c:noMultiLvlLbl val="0"/>
      </c:catAx>
      <c:valAx>
        <c:axId val="-10641740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175136"/>
        <c:crosses val="autoZero"/>
        <c:crossBetween val="between"/>
      </c:valAx>
      <c:spPr>
        <a:solidFill>
          <a:schemeClr val="accent1">
            <a:alpha val="14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ro-MD" sz="1400" b="1">
                <a:solidFill>
                  <a:schemeClr val="tx1"/>
                </a:solidFill>
              </a:rPr>
              <a:t>Realizarea</a:t>
            </a:r>
            <a:r>
              <a:rPr lang="ro-MD" sz="1400" b="1" baseline="0">
                <a:solidFill>
                  <a:schemeClr val="tx1"/>
                </a:solidFill>
              </a:rPr>
              <a:t> planului în învățământul dual an școlar 2024-2025</a:t>
            </a:r>
            <a:endParaRPr lang="en-US" sz="1400" b="1">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4891795594015467E-2"/>
          <c:y val="8.0143687406220465E-2"/>
          <c:w val="0.93990566043382318"/>
          <c:h val="0.8576973706933293"/>
        </c:manualLayout>
      </c:layout>
      <c:barChart>
        <c:barDir val="col"/>
        <c:grouping val="clustered"/>
        <c:varyColors val="0"/>
        <c:ser>
          <c:idx val="0"/>
          <c:order val="0"/>
          <c:spPr>
            <a:solidFill>
              <a:schemeClr val="accent1"/>
            </a:solidFill>
            <a:ln>
              <a:noFill/>
            </a:ln>
            <a:effectLst/>
          </c:spPr>
          <c:invertIfNegative val="0"/>
          <c:dLbls>
            <c:dLbl>
              <c:idx val="3"/>
              <c:layout/>
              <c:tx>
                <c:rich>
                  <a:bodyPr/>
                  <a:lstStyle/>
                  <a:p>
                    <a:r>
                      <a:rPr lang="en-US" smtClean="0"/>
                      <a:t>127</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Foaie2!$A$5:$D$5</c:f>
              <c:strCache>
                <c:ptCount val="4"/>
                <c:pt idx="0">
                  <c:v>Nr clase propuse</c:v>
                </c:pt>
                <c:pt idx="1">
                  <c:v>Nr clase realizate</c:v>
                </c:pt>
                <c:pt idx="2">
                  <c:v>Nr locuri </c:v>
                </c:pt>
                <c:pt idx="3">
                  <c:v>Nr. elevi inscriși</c:v>
                </c:pt>
              </c:strCache>
            </c:strRef>
          </c:cat>
          <c:val>
            <c:numRef>
              <c:f>Foaie2!$A$6:$D$6</c:f>
              <c:numCache>
                <c:formatCode>General</c:formatCode>
                <c:ptCount val="4"/>
                <c:pt idx="0">
                  <c:v>6</c:v>
                </c:pt>
                <c:pt idx="1">
                  <c:v>5</c:v>
                </c:pt>
                <c:pt idx="2">
                  <c:v>162</c:v>
                </c:pt>
                <c:pt idx="3">
                  <c:v>125</c:v>
                </c:pt>
              </c:numCache>
            </c:numRef>
          </c:val>
        </c:ser>
        <c:dLbls>
          <c:dLblPos val="outEnd"/>
          <c:showLegendKey val="0"/>
          <c:showVal val="1"/>
          <c:showCatName val="0"/>
          <c:showSerName val="0"/>
          <c:showPercent val="0"/>
          <c:showBubbleSize val="0"/>
        </c:dLbls>
        <c:gapWidth val="219"/>
        <c:overlap val="-27"/>
        <c:axId val="-1064178944"/>
        <c:axId val="-1064177312"/>
      </c:barChart>
      <c:catAx>
        <c:axId val="-106417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64177312"/>
        <c:crosses val="autoZero"/>
        <c:auto val="1"/>
        <c:lblAlgn val="ctr"/>
        <c:lblOffset val="100"/>
        <c:noMultiLvlLbl val="0"/>
      </c:catAx>
      <c:valAx>
        <c:axId val="-1064177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178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vi-VN"/>
              <a:t>Ponderile numărului de elevi şcolarizaţi în clasa a IX-a învăţământ de masă </a:t>
            </a:r>
            <a:endParaRPr lang="en-US"/>
          </a:p>
          <a:p>
            <a:pPr>
              <a:defRPr/>
            </a:pPr>
            <a:r>
              <a:rPr lang="vi-VN"/>
              <a:t>în a</a:t>
            </a:r>
            <a:r>
              <a:rPr lang="ro-MD"/>
              <a:t>nii</a:t>
            </a:r>
            <a:r>
              <a:rPr lang="vi-VN"/>
              <a:t> şcolar</a:t>
            </a:r>
            <a:r>
              <a:rPr lang="ro-MD"/>
              <a:t>i</a:t>
            </a:r>
            <a:r>
              <a:rPr lang="vi-VN"/>
              <a:t> 2022-2023</a:t>
            </a:r>
            <a:r>
              <a:rPr lang="ro-MD"/>
              <a:t>, </a:t>
            </a:r>
            <a:r>
              <a:rPr lang="vi-VN"/>
              <a:t>2023 - 2024</a:t>
            </a:r>
            <a:r>
              <a:rPr lang="ro-MD"/>
              <a:t> și 2024-2025</a:t>
            </a:r>
            <a:r>
              <a:rPr lang="vi-VN"/>
              <a:t> în Judeţul.Hunedoara</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9.1874599008457278E-2"/>
          <c:y val="0.27424256798130242"/>
          <c:w val="0.88096490716438225"/>
          <c:h val="0.54299574820398266"/>
        </c:manualLayout>
      </c:layout>
      <c:barChart>
        <c:barDir val="col"/>
        <c:grouping val="clustered"/>
        <c:varyColors val="0"/>
        <c:ser>
          <c:idx val="0"/>
          <c:order val="0"/>
          <c:tx>
            <c:strRef>
              <c:f>'CL a IX a ÎNV. DE  MASĂ ZI'!$AC$9</c:f>
              <c:strCache>
                <c:ptCount val="1"/>
                <c:pt idx="0">
                  <c:v>2022-2023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'CL a IX a ÎNV. DE  MASĂ ZI'!$AD$8:$AG$8</c:f>
              <c:strCache>
                <c:ptCount val="4"/>
                <c:pt idx="0">
                  <c:v>Învăţământ liceal filiera teoretică</c:v>
                </c:pt>
                <c:pt idx="1">
                  <c:v>Învăţământ liceal filiera tehnologică</c:v>
                </c:pt>
                <c:pt idx="2">
                  <c:v>Învăţământ liceal filiera vocaţională</c:v>
                </c:pt>
                <c:pt idx="3">
                  <c:v>Învăţământ profesional inclusiv dual</c:v>
                </c:pt>
              </c:strCache>
            </c:strRef>
          </c:cat>
          <c:val>
            <c:numRef>
              <c:f>'CL a IX a ÎNV. DE  MASĂ ZI'!$AD$9:$AG$9</c:f>
              <c:numCache>
                <c:formatCode>0.0%</c:formatCode>
                <c:ptCount val="4"/>
                <c:pt idx="0">
                  <c:v>0.42217834814083582</c:v>
                </c:pt>
                <c:pt idx="1">
                  <c:v>0.23297137216189537</c:v>
                </c:pt>
                <c:pt idx="2">
                  <c:v>7.9631457716354062E-2</c:v>
                </c:pt>
                <c:pt idx="3">
                  <c:v>0.26521882198091479</c:v>
                </c:pt>
              </c:numCache>
            </c:numRef>
          </c:val>
        </c:ser>
        <c:ser>
          <c:idx val="1"/>
          <c:order val="1"/>
          <c:tx>
            <c:strRef>
              <c:f>'CL a IX a ÎNV. DE  MASĂ ZI'!$AC$10</c:f>
              <c:strCache>
                <c:ptCount val="1"/>
                <c:pt idx="0">
                  <c:v>2023-2024</c:v>
                </c:pt>
              </c:strCache>
            </c:strRef>
          </c:tx>
          <c:spPr>
            <a:solidFill>
              <a:schemeClr val="accent2"/>
            </a:solidFill>
            <a:ln>
              <a:noFill/>
            </a:ln>
            <a:effectLst/>
          </c:spPr>
          <c:invertIfNegative val="0"/>
          <c:dLbls>
            <c:dLbl>
              <c:idx val="0"/>
              <c:layout>
                <c:manualLayout>
                  <c:x val="-2.4691358024691583E-3"/>
                  <c:y val="-3.650967506389196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691358024691809E-3"/>
                  <c:y val="-5.111354508944870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9382716049383617E-3"/>
                  <c:y val="-4.381161007667031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4074074074074077E-3"/>
                  <c:y val="-6.206644760861628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 a IX a ÎNV. DE  MASĂ ZI'!$AD$8:$AG$8</c:f>
              <c:strCache>
                <c:ptCount val="4"/>
                <c:pt idx="0">
                  <c:v>Învăţământ liceal filiera teoretică</c:v>
                </c:pt>
                <c:pt idx="1">
                  <c:v>Învăţământ liceal filiera tehnologică</c:v>
                </c:pt>
                <c:pt idx="2">
                  <c:v>Învăţământ liceal filiera vocaţională</c:v>
                </c:pt>
                <c:pt idx="3">
                  <c:v>Învăţământ profesional inclusiv dual</c:v>
                </c:pt>
              </c:strCache>
            </c:strRef>
          </c:cat>
          <c:val>
            <c:numRef>
              <c:f>'CL a IX a ÎNV. DE  MASĂ ZI'!$AD$10:$AG$10</c:f>
              <c:numCache>
                <c:formatCode>0.0%</c:formatCode>
                <c:ptCount val="4"/>
                <c:pt idx="0">
                  <c:v>0.43970013037809647</c:v>
                </c:pt>
                <c:pt idx="1">
                  <c:v>0.21186440677966101</c:v>
                </c:pt>
                <c:pt idx="2">
                  <c:v>8.2138200782268578E-2</c:v>
                </c:pt>
                <c:pt idx="3">
                  <c:v>0.26629726205997395</c:v>
                </c:pt>
              </c:numCache>
            </c:numRef>
          </c:val>
        </c:ser>
        <c:ser>
          <c:idx val="2"/>
          <c:order val="2"/>
          <c:tx>
            <c:strRef>
              <c:f>'CL a IX a ÎNV. DE  MASĂ ZI'!$AC$11</c:f>
              <c:strCache>
                <c:ptCount val="1"/>
                <c:pt idx="0">
                  <c:v>2024-2025</c:v>
                </c:pt>
              </c:strCache>
            </c:strRef>
          </c:tx>
          <c:spPr>
            <a:solidFill>
              <a:schemeClr val="accent3"/>
            </a:solidFill>
            <a:ln>
              <a:noFill/>
            </a:ln>
            <a:effectLst/>
          </c:spPr>
          <c:invertIfNegative val="0"/>
          <c:dLbls>
            <c:dLbl>
              <c:idx val="0"/>
              <c:layout>
                <c:manualLayout>
                  <c:x val="7.407407407407407E-2"/>
                  <c:y val="-3.285870755750277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6666666666666582E-2"/>
                  <c:y val="-6.571741511500554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4074074074074077E-3"/>
                  <c:y val="-7.667031763417311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'CL a IX a ÎNV. DE  MASĂ ZI'!$AD$8:$AG$8</c:f>
              <c:strCache>
                <c:ptCount val="4"/>
                <c:pt idx="0">
                  <c:v>Învăţământ liceal filiera teoretică</c:v>
                </c:pt>
                <c:pt idx="1">
                  <c:v>Învăţământ liceal filiera tehnologică</c:v>
                </c:pt>
                <c:pt idx="2">
                  <c:v>Învăţământ liceal filiera vocaţională</c:v>
                </c:pt>
                <c:pt idx="3">
                  <c:v>Învăţământ profesional inclusiv dual</c:v>
                </c:pt>
              </c:strCache>
            </c:strRef>
          </c:cat>
          <c:val>
            <c:numRef>
              <c:f>'CL a IX a ÎNV. DE  MASĂ ZI'!$AD$11:$AG$11</c:f>
              <c:numCache>
                <c:formatCode>0%</c:formatCode>
                <c:ptCount val="4"/>
                <c:pt idx="0" formatCode="0.0%">
                  <c:v>0.44700000000000001</c:v>
                </c:pt>
                <c:pt idx="1">
                  <c:v>0.22</c:v>
                </c:pt>
                <c:pt idx="2" formatCode="0.00%">
                  <c:v>9.2999999999999999E-2</c:v>
                </c:pt>
                <c:pt idx="3">
                  <c:v>0.24</c:v>
                </c:pt>
              </c:numCache>
            </c:numRef>
          </c:val>
        </c:ser>
        <c:dLbls>
          <c:dLblPos val="outEnd"/>
          <c:showLegendKey val="0"/>
          <c:showVal val="1"/>
          <c:showCatName val="0"/>
          <c:showSerName val="0"/>
          <c:showPercent val="0"/>
          <c:showBubbleSize val="0"/>
        </c:dLbls>
        <c:gapWidth val="219"/>
        <c:overlap val="-27"/>
        <c:axId val="-905445120"/>
        <c:axId val="-905441312"/>
      </c:barChart>
      <c:catAx>
        <c:axId val="-90544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905441312"/>
        <c:crosses val="autoZero"/>
        <c:auto val="1"/>
        <c:lblAlgn val="ctr"/>
        <c:lblOffset val="100"/>
        <c:noMultiLvlLbl val="0"/>
      </c:catAx>
      <c:valAx>
        <c:axId val="-9054413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905445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38100" cap="flat" cmpd="sng" algn="ctr">
      <a:solidFill>
        <a:srgbClr val="00B0F0"/>
      </a:solidFill>
      <a:prstDash val="solid"/>
      <a:roun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1FD35A-1297-4D93-9143-13F155651662}" type="datetimeFigureOut">
              <a:rPr lang="ro-RO" smtClean="0"/>
              <a:t>19.11.2024</a:t>
            </a:fld>
            <a:endParaRPr lang="ro-RO"/>
          </a:p>
        </p:txBody>
      </p:sp>
      <p:sp>
        <p:nvSpPr>
          <p:cNvPr id="4" name="Substituent imagine diapozitiv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9DF8B-70D5-4081-8D19-748DFA078E08}" type="slidenum">
              <a:rPr lang="ro-RO" smtClean="0"/>
              <a:t>‹#›</a:t>
            </a:fld>
            <a:endParaRPr lang="ro-RO"/>
          </a:p>
        </p:txBody>
      </p:sp>
    </p:spTree>
    <p:extLst>
      <p:ext uri="{BB962C8B-B14F-4D97-AF65-F5344CB8AC3E}">
        <p14:creationId xmlns:p14="http://schemas.microsoft.com/office/powerpoint/2010/main" val="33425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www.tvet.ro/" TargetMode="External"/><Relationship Id="rId5" Type="http://schemas.openxmlformats.org/officeDocument/2006/relationships/image" Target="../media/image7.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www.tvet.ro/" TargetMode="External"/><Relationship Id="rId5" Type="http://schemas.openxmlformats.org/officeDocument/2006/relationships/image" Target="../media/image7.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www.tvet.ro/" TargetMode="External"/><Relationship Id="rId5" Type="http://schemas.openxmlformats.org/officeDocument/2006/relationships/image" Target="../media/image7.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www.tvet.ro/" TargetMode="External"/><Relationship Id="rId5" Type="http://schemas.openxmlformats.org/officeDocument/2006/relationships/image" Target="../media/image7.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www.tvet.ro/" TargetMode="External"/><Relationship Id="rId5" Type="http://schemas.openxmlformats.org/officeDocument/2006/relationships/image" Target="../media/image7.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www.tvet.ro/" TargetMode="External"/><Relationship Id="rId5" Type="http://schemas.openxmlformats.org/officeDocument/2006/relationships/image" Target="../media/image7.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6.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jpeg"/><Relationship Id="rId4" Type="http://schemas.openxmlformats.org/officeDocument/2006/relationships/image" Target="../media/image5.emf"/><Relationship Id="rId9" Type="http://schemas.openxmlformats.org/officeDocument/2006/relationships/image" Target="../media/image15.pn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7.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7.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7.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0600" y="1028700"/>
            <a:ext cx="13768340" cy="7924800"/>
          </a:xfrm>
          <a:custGeom>
            <a:avLst/>
            <a:gdLst/>
            <a:ahLst/>
            <a:cxnLst/>
            <a:rect l="l" t="t" r="r" b="b"/>
            <a:pathLst>
              <a:path w="19319989" h="11200894">
                <a:moveTo>
                  <a:pt x="0" y="0"/>
                </a:moveTo>
                <a:lnTo>
                  <a:pt x="19319990" y="0"/>
                </a:lnTo>
                <a:lnTo>
                  <a:pt x="19319990" y="11200894"/>
                </a:lnTo>
                <a:lnTo>
                  <a:pt x="0" y="11200894"/>
                </a:lnTo>
                <a:lnTo>
                  <a:pt x="0" y="0"/>
                </a:lnTo>
                <a:close/>
              </a:path>
            </a:pathLst>
          </a:custGeom>
          <a:blipFill>
            <a:blip r:embed="rId2" cstate="print">
              <a:alphaModFix amt="16000"/>
            </a:blip>
            <a:stretch>
              <a:fillRect l="-6721" t="-3606" r="-6721" b="-3606"/>
            </a:stretch>
          </a:blipFill>
        </p:spPr>
        <p:txBody>
          <a:bodyPr/>
          <a:lstStyle/>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pPr algn="ctr"/>
            <a:endParaRPr lang="ro-RO" sz="5400" b="1"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ro-RO" sz="5400" b="1" dirty="0" smtClean="0">
                <a:solidFill>
                  <a:srgbClr val="191919"/>
                </a:solidFill>
                <a:effectLst>
                  <a:outerShdw blurRad="38100" dist="38100" dir="2700000" algn="tl">
                    <a:srgbClr val="000000">
                      <a:alpha val="43137"/>
                    </a:srgbClr>
                  </a:outerShdw>
                </a:effectLst>
                <a:latin typeface="Lexend Black" charset="0"/>
                <a:cs typeface="Arial" pitchFamily="34" charset="0"/>
                <a:sym typeface="Lexend Black" charset="0"/>
              </a:rPr>
              <a:t>ȘEDINȚA C.L.D.P.S. HUNEDOARA</a:t>
            </a:r>
          </a:p>
          <a:p>
            <a:pPr algn="ctr"/>
            <a:r>
              <a:rPr lang="ro-RO" sz="5400" b="1" dirty="0" smtClean="0">
                <a:solidFill>
                  <a:srgbClr val="191919"/>
                </a:solidFill>
                <a:effectLst>
                  <a:outerShdw blurRad="38100" dist="38100" dir="2700000" algn="tl">
                    <a:srgbClr val="000000">
                      <a:alpha val="43137"/>
                    </a:srgbClr>
                  </a:outerShdw>
                </a:effectLst>
                <a:latin typeface="Lexend Black" charset="0"/>
                <a:cs typeface="Arial" pitchFamily="34" charset="0"/>
                <a:sym typeface="Lexend Black" charset="0"/>
              </a:rPr>
              <a:t> 19.11.2024</a:t>
            </a:r>
            <a:br>
              <a:rPr lang="ro-RO" sz="5400" b="1" dirty="0" smtClean="0">
                <a:solidFill>
                  <a:srgbClr val="191919"/>
                </a:solidFill>
                <a:effectLst>
                  <a:outerShdw blurRad="38100" dist="38100" dir="2700000" algn="tl">
                    <a:srgbClr val="000000">
                      <a:alpha val="43137"/>
                    </a:srgbClr>
                  </a:outerShdw>
                </a:effectLst>
                <a:latin typeface="Lexend Black" charset="0"/>
                <a:cs typeface="Arial" pitchFamily="34" charset="0"/>
                <a:sym typeface="Lexend Black" charset="0"/>
              </a:rPr>
            </a:br>
            <a:endParaRPr lang="ro-RO" b="1" dirty="0">
              <a:effectLst>
                <a:outerShdw blurRad="38100" dist="38100" dir="2700000" algn="tl">
                  <a:srgbClr val="000000">
                    <a:alpha val="43137"/>
                  </a:srgbClr>
                </a:outerShdw>
              </a:effectLst>
            </a:endParaRPr>
          </a:p>
        </p:txBody>
      </p:sp>
      <p:sp>
        <p:nvSpPr>
          <p:cNvPr id="3" name="Freeform 3"/>
          <p:cNvSpPr/>
          <p:nvPr/>
        </p:nvSpPr>
        <p:spPr>
          <a:xfrm rot="1558473">
            <a:off x="-785757" y="9026637"/>
            <a:ext cx="8739736" cy="2520727"/>
          </a:xfrm>
          <a:custGeom>
            <a:avLst/>
            <a:gdLst/>
            <a:ahLst/>
            <a:cxnLst/>
            <a:rect l="l" t="t" r="r" b="b"/>
            <a:pathLst>
              <a:path w="8739736" h="2520727">
                <a:moveTo>
                  <a:pt x="0" y="0"/>
                </a:moveTo>
                <a:lnTo>
                  <a:pt x="8739735" y="0"/>
                </a:lnTo>
                <a:lnTo>
                  <a:pt x="8739735" y="2520726"/>
                </a:lnTo>
                <a:lnTo>
                  <a:pt x="0" y="2520726"/>
                </a:lnTo>
                <a:lnTo>
                  <a:pt x="0" y="0"/>
                </a:lnTo>
                <a:close/>
              </a:path>
            </a:pathLst>
          </a:custGeom>
          <a:blipFill>
            <a:blip r:embed="rId3" cstate="print"/>
            <a:stretch>
              <a:fillRect t="-1140" b="-1140"/>
            </a:stretch>
          </a:blipFill>
        </p:spPr>
        <p:txBody>
          <a:bodyPr/>
          <a:lstStyle/>
          <a:p>
            <a:endParaRPr lang="x-none"/>
          </a:p>
        </p:txBody>
      </p:sp>
      <p:sp>
        <p:nvSpPr>
          <p:cNvPr id="4" name="Freeform 4"/>
          <p:cNvSpPr/>
          <p:nvPr/>
        </p:nvSpPr>
        <p:spPr>
          <a:xfrm>
            <a:off x="15904636" y="4997756"/>
            <a:ext cx="1958664" cy="1638303"/>
          </a:xfrm>
          <a:custGeom>
            <a:avLst/>
            <a:gdLst/>
            <a:ahLst/>
            <a:cxnLst/>
            <a:rect l="l" t="t" r="r" b="b"/>
            <a:pathLst>
              <a:path w="1958664" h="1638303">
                <a:moveTo>
                  <a:pt x="0" y="0"/>
                </a:moveTo>
                <a:lnTo>
                  <a:pt x="1958664" y="0"/>
                </a:lnTo>
                <a:lnTo>
                  <a:pt x="1958664" y="1638303"/>
                </a:lnTo>
                <a:lnTo>
                  <a:pt x="0" y="1638303"/>
                </a:lnTo>
                <a:lnTo>
                  <a:pt x="0" y="0"/>
                </a:lnTo>
                <a:close/>
              </a:path>
            </a:pathLst>
          </a:custGeom>
          <a:blipFill>
            <a:blip r:embed="rId4" cstate="print">
              <a:alphaModFix amt="57000"/>
            </a:blip>
            <a:stretch>
              <a:fillRect t="-960" b="-960"/>
            </a:stretch>
          </a:blipFill>
        </p:spPr>
        <p:txBody>
          <a:bodyPr/>
          <a:lstStyle/>
          <a:p>
            <a:endParaRPr lang="x-none"/>
          </a:p>
        </p:txBody>
      </p:sp>
      <p:grpSp>
        <p:nvGrpSpPr>
          <p:cNvPr id="5" name="Group 5"/>
          <p:cNvGrpSpPr/>
          <p:nvPr/>
        </p:nvGrpSpPr>
        <p:grpSpPr>
          <a:xfrm>
            <a:off x="16236723" y="0"/>
            <a:ext cx="2051277" cy="10606595"/>
            <a:chOff x="0" y="0"/>
            <a:chExt cx="795080" cy="4111145"/>
          </a:xfrm>
        </p:grpSpPr>
        <p:sp>
          <p:nvSpPr>
            <p:cNvPr id="6" name="Freeform 6"/>
            <p:cNvSpPr/>
            <p:nvPr/>
          </p:nvSpPr>
          <p:spPr>
            <a:xfrm>
              <a:off x="0" y="0"/>
              <a:ext cx="795080" cy="4111145"/>
            </a:xfrm>
            <a:custGeom>
              <a:avLst/>
              <a:gdLst/>
              <a:ahLst/>
              <a:cxnLst/>
              <a:rect l="l" t="t" r="r" b="b"/>
              <a:pathLst>
                <a:path w="795080" h="4111145">
                  <a:moveTo>
                    <a:pt x="795080" y="0"/>
                  </a:moveTo>
                  <a:lnTo>
                    <a:pt x="795080" y="3996845"/>
                  </a:lnTo>
                  <a:lnTo>
                    <a:pt x="397540" y="4111145"/>
                  </a:lnTo>
                  <a:lnTo>
                    <a:pt x="0" y="3996845"/>
                  </a:lnTo>
                  <a:lnTo>
                    <a:pt x="0" y="0"/>
                  </a:lnTo>
                  <a:lnTo>
                    <a:pt x="795080" y="0"/>
                  </a:lnTo>
                  <a:close/>
                </a:path>
              </a:pathLst>
            </a:custGeom>
            <a:solidFill>
              <a:srgbClr val="052E1F"/>
            </a:solidFill>
          </p:spPr>
          <p:txBody>
            <a:bodyPr/>
            <a:lstStyle/>
            <a:p>
              <a:endParaRPr lang="x-none"/>
            </a:p>
          </p:txBody>
        </p:sp>
        <p:sp>
          <p:nvSpPr>
            <p:cNvPr id="7" name="TextBox 7"/>
            <p:cNvSpPr txBox="1"/>
            <p:nvPr/>
          </p:nvSpPr>
          <p:spPr>
            <a:xfrm>
              <a:off x="0" y="-19050"/>
              <a:ext cx="795080" cy="4015895"/>
            </a:xfrm>
            <a:prstGeom prst="rect">
              <a:avLst/>
            </a:prstGeom>
          </p:spPr>
          <p:txBody>
            <a:bodyPr lIns="50800" tIns="50800" rIns="50800" bIns="50800" rtlCol="0" anchor="ctr"/>
            <a:lstStyle/>
            <a:p>
              <a:pPr algn="ctr">
                <a:lnSpc>
                  <a:spcPts val="1590"/>
                </a:lnSpc>
              </a:pPr>
              <a:endParaRPr/>
            </a:p>
          </p:txBody>
        </p:sp>
      </p:grpSp>
      <p:sp>
        <p:nvSpPr>
          <p:cNvPr id="8" name="Freeform 8"/>
          <p:cNvSpPr/>
          <p:nvPr/>
        </p:nvSpPr>
        <p:spPr>
          <a:xfrm rot="1294583" flipH="1" flipV="1">
            <a:off x="12998008" y="-641615"/>
            <a:ext cx="5711881" cy="1649634"/>
          </a:xfrm>
          <a:custGeom>
            <a:avLst/>
            <a:gdLst/>
            <a:ahLst/>
            <a:cxnLst/>
            <a:rect l="l" t="t" r="r" b="b"/>
            <a:pathLst>
              <a:path w="5711881" h="1649634">
                <a:moveTo>
                  <a:pt x="5711881" y="1649634"/>
                </a:moveTo>
                <a:lnTo>
                  <a:pt x="0" y="1649634"/>
                </a:lnTo>
                <a:lnTo>
                  <a:pt x="0" y="0"/>
                </a:lnTo>
                <a:lnTo>
                  <a:pt x="5711881" y="0"/>
                </a:lnTo>
                <a:lnTo>
                  <a:pt x="5711881" y="1649634"/>
                </a:lnTo>
                <a:close/>
              </a:path>
            </a:pathLst>
          </a:custGeom>
          <a:blipFill>
            <a:blip r:embed="rId5" cstate="print"/>
            <a:stretch>
              <a:fillRect t="-1072" b="-1072"/>
            </a:stretch>
          </a:blipFill>
        </p:spPr>
        <p:txBody>
          <a:bodyPr/>
          <a:lstStyle/>
          <a:p>
            <a:endParaRPr lang="x-none"/>
          </a:p>
        </p:txBody>
      </p:sp>
      <p:sp>
        <p:nvSpPr>
          <p:cNvPr id="10" name="TextBox 10"/>
          <p:cNvSpPr txBox="1"/>
          <p:nvPr/>
        </p:nvSpPr>
        <p:spPr>
          <a:xfrm>
            <a:off x="16319894" y="1810019"/>
            <a:ext cx="1763182" cy="190451"/>
          </a:xfrm>
          <a:prstGeom prst="rect">
            <a:avLst/>
          </a:prstGeom>
        </p:spPr>
        <p:txBody>
          <a:bodyPr lIns="0" tIns="0" rIns="0" bIns="0" rtlCol="0" anchor="t">
            <a:spAutoFit/>
          </a:bodyPr>
          <a:lstStyle/>
          <a:p>
            <a:pPr algn="ctr">
              <a:lnSpc>
                <a:spcPts val="1667"/>
              </a:lnSpc>
            </a:pPr>
            <a:r>
              <a:rPr lang="en-US" sz="1190" dirty="0">
                <a:solidFill>
                  <a:srgbClr val="E0B84C"/>
                </a:solidFill>
                <a:latin typeface="Halimum"/>
                <a:ea typeface="Halimum"/>
                <a:cs typeface="Halimum"/>
                <a:sym typeface="Halimum"/>
              </a:rPr>
              <a:t>Gala </a:t>
            </a:r>
            <a:r>
              <a:rPr lang="en-US" sz="1190" dirty="0" err="1">
                <a:solidFill>
                  <a:srgbClr val="E0B84C"/>
                </a:solidFill>
                <a:latin typeface="Halimum"/>
                <a:ea typeface="Halimum"/>
                <a:cs typeface="Halimum"/>
                <a:sym typeface="Halimum"/>
              </a:rPr>
              <a:t>Excelentei</a:t>
            </a:r>
            <a:endParaRPr lang="en-US" sz="1190" dirty="0">
              <a:solidFill>
                <a:srgbClr val="E0B84C"/>
              </a:solidFill>
              <a:latin typeface="Halimum"/>
              <a:ea typeface="Halimum"/>
              <a:cs typeface="Halimum"/>
              <a:sym typeface="Halimum"/>
            </a:endParaRPr>
          </a:p>
        </p:txBody>
      </p:sp>
      <p:sp>
        <p:nvSpPr>
          <p:cNvPr id="11" name="TextBox 11"/>
          <p:cNvSpPr txBox="1"/>
          <p:nvPr/>
        </p:nvSpPr>
        <p:spPr>
          <a:xfrm>
            <a:off x="16242008" y="1638300"/>
            <a:ext cx="1950220" cy="307777"/>
          </a:xfrm>
          <a:prstGeom prst="rect">
            <a:avLst/>
          </a:prstGeom>
        </p:spPr>
        <p:txBody>
          <a:bodyPr wrap="square" lIns="0" tIns="0" rIns="0" bIns="0" rtlCol="0" anchor="t">
            <a:spAutoFit/>
          </a:bodyPr>
          <a:lstStyle/>
          <a:p>
            <a:pPr algn="ctr">
              <a:lnSpc>
                <a:spcPts val="2383"/>
              </a:lnSpc>
            </a:pPr>
            <a:r>
              <a:rPr lang="en-US" sz="1702" dirty="0">
                <a:solidFill>
                  <a:srgbClr val="E0B84C"/>
                </a:solidFill>
                <a:latin typeface="Arial Unicode"/>
                <a:ea typeface="Arial Unicode"/>
                <a:cs typeface="Arial Unicode"/>
                <a:sym typeface="Arial Unicode"/>
              </a:rPr>
              <a:t>HUNEDORENE</a:t>
            </a:r>
          </a:p>
        </p:txBody>
      </p:sp>
      <p:sp>
        <p:nvSpPr>
          <p:cNvPr id="14" name="TextBox 14"/>
          <p:cNvSpPr txBox="1"/>
          <p:nvPr/>
        </p:nvSpPr>
        <p:spPr>
          <a:xfrm>
            <a:off x="8589330" y="4763192"/>
            <a:ext cx="106238" cy="406780"/>
          </a:xfrm>
          <a:prstGeom prst="rect">
            <a:avLst/>
          </a:prstGeom>
        </p:spPr>
        <p:txBody>
          <a:bodyPr lIns="0" tIns="0" rIns="0" bIns="0" rtlCol="0" anchor="t">
            <a:spAutoFit/>
          </a:bodyPr>
          <a:lstStyle/>
          <a:p>
            <a:pPr algn="ctr">
              <a:lnSpc>
                <a:spcPts val="3300"/>
              </a:lnSpc>
            </a:pPr>
            <a:r>
              <a:rPr lang="en-US" sz="2357" b="1">
                <a:solidFill>
                  <a:srgbClr val="D6B467"/>
                </a:solidFill>
                <a:latin typeface="DejaVu Serif Bold"/>
                <a:ea typeface="DejaVu Serif Bold"/>
                <a:cs typeface="DejaVu Serif Bold"/>
                <a:sym typeface="DejaVu Serif Bold"/>
              </a:rPr>
              <a:t>.</a:t>
            </a:r>
          </a:p>
        </p:txBody>
      </p:sp>
      <p:sp>
        <p:nvSpPr>
          <p:cNvPr id="16" name="TextBox 16"/>
          <p:cNvSpPr txBox="1"/>
          <p:nvPr/>
        </p:nvSpPr>
        <p:spPr>
          <a:xfrm>
            <a:off x="17746488" y="1743640"/>
            <a:ext cx="68582" cy="295976"/>
          </a:xfrm>
          <a:prstGeom prst="rect">
            <a:avLst/>
          </a:prstGeom>
        </p:spPr>
        <p:txBody>
          <a:bodyPr lIns="0" tIns="0" rIns="0" bIns="0" rtlCol="0" anchor="t">
            <a:spAutoFit/>
          </a:bodyPr>
          <a:lstStyle/>
          <a:p>
            <a:pPr algn="ctr">
              <a:lnSpc>
                <a:spcPts val="2330"/>
              </a:lnSpc>
            </a:pPr>
            <a:r>
              <a:rPr lang="en-US" sz="1664">
                <a:solidFill>
                  <a:srgbClr val="E0B84C"/>
                </a:solidFill>
                <a:latin typeface="DejaVu Serif"/>
                <a:ea typeface="DejaVu Serif"/>
                <a:cs typeface="DejaVu Serif"/>
                <a:sym typeface="DejaVu Serif"/>
              </a:rPr>
              <a:t>,</a:t>
            </a:r>
          </a:p>
        </p:txBody>
      </p:sp>
      <p:pic>
        <p:nvPicPr>
          <p:cNvPr id="1026" name="Picture 2"/>
          <p:cNvPicPr>
            <a:picLocks noChangeAspect="1" noChangeArrowheads="1"/>
          </p:cNvPicPr>
          <p:nvPr/>
        </p:nvPicPr>
        <p:blipFill>
          <a:blip r:embed="rId6" cstate="print"/>
          <a:srcRect/>
          <a:stretch>
            <a:fillRect/>
          </a:stretch>
        </p:blipFill>
        <p:spPr bwMode="auto">
          <a:xfrm>
            <a:off x="1219200" y="1257300"/>
            <a:ext cx="12268200" cy="2362200"/>
          </a:xfrm>
          <a:prstGeom prst="rect">
            <a:avLst/>
          </a:prstGeom>
          <a:noFill/>
          <a:ln w="9525">
            <a:noFill/>
            <a:miter lim="800000"/>
            <a:headEnd/>
            <a:tailEnd/>
          </a:ln>
        </p:spPr>
      </p:pic>
      <p:sp>
        <p:nvSpPr>
          <p:cNvPr id="24" name="CasetăText 23"/>
          <p:cNvSpPr txBox="1"/>
          <p:nvPr/>
        </p:nvSpPr>
        <p:spPr>
          <a:xfrm>
            <a:off x="4800600" y="2476500"/>
            <a:ext cx="8229600" cy="923330"/>
          </a:xfrm>
          <a:prstGeom prst="rect">
            <a:avLst/>
          </a:prstGeom>
          <a:solidFill>
            <a:schemeClr val="bg1"/>
          </a:solidFill>
        </p:spPr>
        <p:txBody>
          <a:bodyPr wrap="square" rtlCol="0">
            <a:spAutoFit/>
          </a:bodyPr>
          <a:lstStyle/>
          <a:p>
            <a:endParaRPr lang="ro-RO" dirty="0" smtClean="0">
              <a:solidFill>
                <a:schemeClr val="bg1"/>
              </a:solidFill>
            </a:endParaRPr>
          </a:p>
          <a:p>
            <a:endParaRPr lang="ro-RO" dirty="0" smtClean="0">
              <a:solidFill>
                <a:schemeClr val="bg1"/>
              </a:solidFill>
            </a:endParaRPr>
          </a:p>
          <a:p>
            <a:endParaRPr lang="ro-RO" dirty="0">
              <a:solidFill>
                <a:schemeClr val="bg1"/>
              </a:solidFill>
            </a:endParaRPr>
          </a:p>
        </p:txBody>
      </p:sp>
      <p:pic>
        <p:nvPicPr>
          <p:cNvPr id="25" name="Picture 22">
            <a:extLst>
              <a:ext uri="{FF2B5EF4-FFF2-40B4-BE49-F238E27FC236}">
                <a16:creationId xmlns:a16="http://schemas.microsoft.com/office/drawing/2014/main" xmlns="" id="{7B37EED7-5639-413A-8D73-BF499D6C48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30600" y="3009900"/>
            <a:ext cx="2057400" cy="1200358"/>
          </a:xfrm>
          <a:prstGeom prst="rect">
            <a:avLst/>
          </a:prstGeom>
        </p:spPr>
      </p:pic>
      <p:pic>
        <p:nvPicPr>
          <p:cNvPr id="1028" name="Picture 4"/>
          <p:cNvPicPr>
            <a:picLocks noChangeAspect="1" noChangeArrowheads="1"/>
          </p:cNvPicPr>
          <p:nvPr/>
        </p:nvPicPr>
        <p:blipFill>
          <a:blip r:embed="rId8" cstate="print"/>
          <a:srcRect/>
          <a:stretch>
            <a:fillRect/>
          </a:stretch>
        </p:blipFill>
        <p:spPr bwMode="auto">
          <a:xfrm>
            <a:off x="16290950" y="1333500"/>
            <a:ext cx="1997050" cy="111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838200" y="267125"/>
            <a:ext cx="19126200" cy="102870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1559571" y="1941511"/>
            <a:ext cx="14401800" cy="523220"/>
          </a:xfrm>
          <a:prstGeom prst="rect">
            <a:avLst/>
          </a:prstGeom>
          <a:noFill/>
        </p:spPr>
        <p:txBody>
          <a:bodyPr wrap="square">
            <a:spAutoFit/>
          </a:bodyPr>
          <a:lstStyle/>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CONSORȚIILE  REGIONALE PENTRU ÎNVĂȚĂMÂNT DUAL</a:t>
            </a:r>
            <a:endPar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endParaRP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9820" y="2203121"/>
            <a:ext cx="1967947" cy="16764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057400" y="52060"/>
            <a:ext cx="10363200" cy="1562100"/>
          </a:xfrm>
          <a:prstGeom prst="rect">
            <a:avLst/>
          </a:prstGeom>
          <a:noFill/>
          <a:ln w="9525">
            <a:noFill/>
            <a:miter lim="800000"/>
            <a:headEnd/>
            <a:tailEnd/>
          </a:ln>
        </p:spPr>
      </p:pic>
      <p:sp>
        <p:nvSpPr>
          <p:cNvPr id="14" name="CasetăText 13"/>
          <p:cNvSpPr txBox="1"/>
          <p:nvPr/>
        </p:nvSpPr>
        <p:spPr>
          <a:xfrm>
            <a:off x="5334000" y="723900"/>
            <a:ext cx="7086600" cy="646331"/>
          </a:xfrm>
          <a:prstGeom prst="rect">
            <a:avLst/>
          </a:prstGeom>
          <a:solidFill>
            <a:schemeClr val="bg1"/>
          </a:solidFill>
        </p:spPr>
        <p:txBody>
          <a:bodyPr wrap="square" rtlCol="0">
            <a:spAutoFit/>
          </a:bodyPr>
          <a:lstStyle/>
          <a:p>
            <a:endParaRPr lang="ro-RO" dirty="0" smtClean="0"/>
          </a:p>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6073142" y="518299"/>
            <a:ext cx="2021305" cy="1371600"/>
          </a:xfrm>
          <a:prstGeom prst="rect">
            <a:avLst/>
          </a:prstGeom>
          <a:noFill/>
          <a:ln w="9525">
            <a:noFill/>
            <a:miter lim="800000"/>
            <a:headEnd/>
            <a:tailEnd/>
          </a:ln>
        </p:spPr>
      </p:pic>
      <p:sp>
        <p:nvSpPr>
          <p:cNvPr id="16" name="Google Shape;542;p40"/>
          <p:cNvSpPr txBox="1">
            <a:spLocks/>
          </p:cNvSpPr>
          <p:nvPr/>
        </p:nvSpPr>
        <p:spPr>
          <a:xfrm>
            <a:off x="-609600" y="1485900"/>
            <a:ext cx="2057400" cy="915987"/>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F0EFEF"/>
              </a:buClr>
              <a:buSzTx/>
              <a:buFont typeface="Lexend Black" charset="0"/>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0</a:t>
            </a:r>
            <a:r>
              <a:rPr kumimoji="0" lang="ro-RO"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2</a:t>
            </a:r>
            <a:endPar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endParaRPr>
          </a:p>
        </p:txBody>
      </p:sp>
      <p:sp>
        <p:nvSpPr>
          <p:cNvPr id="18" name="CasetăText 17"/>
          <p:cNvSpPr txBox="1"/>
          <p:nvPr/>
        </p:nvSpPr>
        <p:spPr>
          <a:xfrm>
            <a:off x="5069006" y="750610"/>
            <a:ext cx="6096000" cy="523220"/>
          </a:xfrm>
          <a:prstGeom prst="rect">
            <a:avLst/>
          </a:prstGeom>
          <a:solidFill>
            <a:schemeClr val="bg2"/>
          </a:solidFill>
        </p:spPr>
        <p:txBody>
          <a:bodyPr wrap="square" rtlCol="0">
            <a:spAutoFit/>
          </a:bodyPr>
          <a:lstStyle/>
          <a:p>
            <a:r>
              <a:rPr lang="ro-RO" sz="2800" b="1" dirty="0" smtClean="0"/>
              <a:t>PLAN ȘCOLARIZARE CLASA A IX-A</a:t>
            </a:r>
            <a:endParaRPr lang="ro-RO" sz="2800" b="1" dirty="0"/>
          </a:p>
        </p:txBody>
      </p:sp>
      <p:sp>
        <p:nvSpPr>
          <p:cNvPr id="32" name="CasetăText 31"/>
          <p:cNvSpPr txBox="1"/>
          <p:nvPr/>
        </p:nvSpPr>
        <p:spPr>
          <a:xfrm>
            <a:off x="5410200" y="-369332"/>
            <a:ext cx="6858000" cy="646331"/>
          </a:xfrm>
          <a:prstGeom prst="rect">
            <a:avLst/>
          </a:prstGeom>
          <a:solidFill>
            <a:schemeClr val="bg1"/>
          </a:solidFill>
        </p:spPr>
        <p:txBody>
          <a:bodyPr wrap="square" rtlCol="0">
            <a:spAutoFit/>
          </a:bodyPr>
          <a:lstStyle/>
          <a:p>
            <a:endParaRPr lang="ro-RO" dirty="0" smtClean="0"/>
          </a:p>
          <a:p>
            <a:endParaRPr lang="ro-RO" dirty="0"/>
          </a:p>
        </p:txBody>
      </p:sp>
      <p:sp>
        <p:nvSpPr>
          <p:cNvPr id="2" name="CasetăText 1"/>
          <p:cNvSpPr txBox="1"/>
          <p:nvPr/>
        </p:nvSpPr>
        <p:spPr>
          <a:xfrm>
            <a:off x="685800" y="2963487"/>
            <a:ext cx="7620000" cy="369332"/>
          </a:xfrm>
          <a:prstGeom prst="rect">
            <a:avLst/>
          </a:prstGeom>
          <a:noFill/>
        </p:spPr>
        <p:txBody>
          <a:bodyPr wrap="square" rtlCol="0">
            <a:spAutoFit/>
          </a:bodyPr>
          <a:lstStyle/>
          <a:p>
            <a:r>
              <a:rPr lang="ro-MD" dirty="0"/>
              <a:t> </a:t>
            </a:r>
            <a:r>
              <a:rPr lang="ro-MD" b="1" dirty="0" smtClean="0"/>
              <a:t>3 consorții regionale la nivelul județului Hunedoara</a:t>
            </a:r>
            <a:endParaRPr lang="en-US" b="1" dirty="0"/>
          </a:p>
        </p:txBody>
      </p:sp>
      <p:sp>
        <p:nvSpPr>
          <p:cNvPr id="4" name="Dreptunghi 3"/>
          <p:cNvSpPr/>
          <p:nvPr/>
        </p:nvSpPr>
        <p:spPr>
          <a:xfrm>
            <a:off x="685800" y="3555345"/>
            <a:ext cx="5638800" cy="1600200"/>
          </a:xfrm>
          <a:prstGeom prst="rect">
            <a:avLst/>
          </a:prstGeom>
          <a:solidFill>
            <a:srgbClr val="B9B7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tăText 4"/>
          <p:cNvSpPr txBox="1"/>
          <p:nvPr/>
        </p:nvSpPr>
        <p:spPr>
          <a:xfrm>
            <a:off x="2849881" y="5631181"/>
            <a:ext cx="45719" cy="369332"/>
          </a:xfrm>
          <a:prstGeom prst="rect">
            <a:avLst/>
          </a:prstGeom>
          <a:noFill/>
        </p:spPr>
        <p:txBody>
          <a:bodyPr wrap="square" rtlCol="0">
            <a:spAutoFit/>
          </a:bodyPr>
          <a:lstStyle/>
          <a:p>
            <a:endParaRPr lang="en-US" dirty="0"/>
          </a:p>
        </p:txBody>
      </p:sp>
      <p:sp>
        <p:nvSpPr>
          <p:cNvPr id="6" name="CasetăText 5"/>
          <p:cNvSpPr txBox="1"/>
          <p:nvPr/>
        </p:nvSpPr>
        <p:spPr>
          <a:xfrm>
            <a:off x="686429" y="3589083"/>
            <a:ext cx="5486400" cy="1477328"/>
          </a:xfrm>
          <a:prstGeom prst="rect">
            <a:avLst/>
          </a:prstGeom>
          <a:noFill/>
        </p:spPr>
        <p:txBody>
          <a:bodyPr wrap="square" rtlCol="0">
            <a:spAutoFit/>
          </a:bodyPr>
          <a:lstStyle/>
          <a:p>
            <a:r>
              <a:rPr lang="ro-MD" b="1" dirty="0" smtClean="0"/>
              <a:t>Consorțiul  Regional Integrat pentru învățământ dual Deva în cadrul proiectului Dezvoltarea  și operaționalizarea Consorțiului Integrat pentru Învățământ Dual Deva și construirea campusului  profesional integrat Deva</a:t>
            </a:r>
            <a:endParaRPr lang="en-US" b="1" dirty="0"/>
          </a:p>
        </p:txBody>
      </p:sp>
      <p:cxnSp>
        <p:nvCxnSpPr>
          <p:cNvPr id="9" name="Conector drept cu săgeată 8"/>
          <p:cNvCxnSpPr/>
          <p:nvPr/>
        </p:nvCxnSpPr>
        <p:spPr>
          <a:xfrm flipH="1">
            <a:off x="1752600" y="5155545"/>
            <a:ext cx="1295400" cy="347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setăText 11"/>
          <p:cNvSpPr txBox="1"/>
          <p:nvPr/>
        </p:nvSpPr>
        <p:spPr>
          <a:xfrm>
            <a:off x="620431" y="5472207"/>
            <a:ext cx="1752600" cy="646331"/>
          </a:xfrm>
          <a:prstGeom prst="rect">
            <a:avLst/>
          </a:prstGeom>
          <a:noFill/>
        </p:spPr>
        <p:txBody>
          <a:bodyPr wrap="square" rtlCol="0">
            <a:spAutoFit/>
          </a:bodyPr>
          <a:lstStyle/>
          <a:p>
            <a:r>
              <a:rPr lang="ro-MD" dirty="0" smtClean="0"/>
              <a:t> Valoare: 104.345.855 lei</a:t>
            </a:r>
            <a:endParaRPr lang="en-US" dirty="0"/>
          </a:p>
        </p:txBody>
      </p:sp>
      <p:sp>
        <p:nvSpPr>
          <p:cNvPr id="20" name="Dreptunghi 19"/>
          <p:cNvSpPr/>
          <p:nvPr/>
        </p:nvSpPr>
        <p:spPr>
          <a:xfrm>
            <a:off x="10172131" y="3377113"/>
            <a:ext cx="5638800" cy="1600200"/>
          </a:xfrm>
          <a:prstGeom prst="rect">
            <a:avLst/>
          </a:prstGeom>
          <a:solidFill>
            <a:srgbClr val="B9B7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setăText 20"/>
          <p:cNvSpPr txBox="1"/>
          <p:nvPr/>
        </p:nvSpPr>
        <p:spPr>
          <a:xfrm>
            <a:off x="10440386" y="3538130"/>
            <a:ext cx="5486400" cy="1200329"/>
          </a:xfrm>
          <a:prstGeom prst="rect">
            <a:avLst/>
          </a:prstGeom>
          <a:noFill/>
        </p:spPr>
        <p:txBody>
          <a:bodyPr wrap="square" rtlCol="0">
            <a:spAutoFit/>
          </a:bodyPr>
          <a:lstStyle/>
          <a:p>
            <a:r>
              <a:rPr lang="ro-MD" b="1" dirty="0" smtClean="0"/>
              <a:t>Consorțiul  Regional Integrat pentru învățământ dual Simeria:  în cadrul </a:t>
            </a:r>
            <a:r>
              <a:rPr lang="ro-MD" b="1" dirty="0"/>
              <a:t>proiectului Consorțiul Regional Integrat pentru Învățământ Dual ”</a:t>
            </a:r>
            <a:r>
              <a:rPr lang="ro-MD" b="1" dirty="0" err="1"/>
              <a:t>TehnoHub</a:t>
            </a:r>
            <a:r>
              <a:rPr lang="ro-MD" b="1" dirty="0"/>
              <a:t> Vest</a:t>
            </a:r>
            <a:r>
              <a:rPr lang="ro-MD" b="1" dirty="0" smtClean="0"/>
              <a:t>” Simeria</a:t>
            </a:r>
            <a:endParaRPr lang="en-US" b="1" dirty="0"/>
          </a:p>
        </p:txBody>
      </p:sp>
      <p:sp>
        <p:nvSpPr>
          <p:cNvPr id="23" name="Dreptunghi 22"/>
          <p:cNvSpPr/>
          <p:nvPr/>
        </p:nvSpPr>
        <p:spPr>
          <a:xfrm>
            <a:off x="4299674" y="6628698"/>
            <a:ext cx="5638800" cy="2234506"/>
          </a:xfrm>
          <a:prstGeom prst="rect">
            <a:avLst/>
          </a:prstGeom>
          <a:solidFill>
            <a:srgbClr val="B9B7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setăText 21"/>
          <p:cNvSpPr txBox="1"/>
          <p:nvPr/>
        </p:nvSpPr>
        <p:spPr>
          <a:xfrm>
            <a:off x="4354011" y="6959941"/>
            <a:ext cx="5530126" cy="1477328"/>
          </a:xfrm>
          <a:prstGeom prst="rect">
            <a:avLst/>
          </a:prstGeom>
          <a:noFill/>
        </p:spPr>
        <p:txBody>
          <a:bodyPr wrap="square" rtlCol="0">
            <a:spAutoFit/>
          </a:bodyPr>
          <a:lstStyle/>
          <a:p>
            <a:r>
              <a:rPr lang="en-US" b="1" dirty="0" err="1"/>
              <a:t>Consorțiul</a:t>
            </a:r>
            <a:r>
              <a:rPr lang="en-US" b="1" dirty="0"/>
              <a:t> Regional </a:t>
            </a:r>
            <a:r>
              <a:rPr lang="en-US" b="1" dirty="0" err="1"/>
              <a:t>Integrat</a:t>
            </a:r>
            <a:r>
              <a:rPr lang="en-US" b="1" dirty="0"/>
              <a:t> </a:t>
            </a:r>
            <a:r>
              <a:rPr lang="en-US" b="1" dirty="0" err="1"/>
              <a:t>pentru</a:t>
            </a:r>
            <a:r>
              <a:rPr lang="en-US" b="1" dirty="0"/>
              <a:t> </a:t>
            </a:r>
            <a:r>
              <a:rPr lang="en-US" b="1" dirty="0" err="1"/>
              <a:t>Învățământ</a:t>
            </a:r>
            <a:r>
              <a:rPr lang="en-US" b="1" dirty="0"/>
              <a:t> Dual </a:t>
            </a:r>
            <a:r>
              <a:rPr lang="ro-MD" b="1" dirty="0" smtClean="0"/>
              <a:t>Hunedoara în cadrul proiectului Dezvoltarea învățământului profesional în Regiunea Vest prin înființarea, operaționalizarea și dezvoltarea Consorțiului Regional Integrat pentru învățământ dual Hunedoara</a:t>
            </a:r>
            <a:endParaRPr lang="en-US" b="1" dirty="0"/>
          </a:p>
        </p:txBody>
      </p:sp>
      <p:cxnSp>
        <p:nvCxnSpPr>
          <p:cNvPr id="25" name="Conector drept cu săgeată 24"/>
          <p:cNvCxnSpPr/>
          <p:nvPr/>
        </p:nvCxnSpPr>
        <p:spPr>
          <a:xfrm flipH="1">
            <a:off x="10972800" y="5019147"/>
            <a:ext cx="2362200" cy="844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asetăText 23"/>
          <p:cNvSpPr txBox="1"/>
          <p:nvPr/>
        </p:nvSpPr>
        <p:spPr>
          <a:xfrm>
            <a:off x="9544050" y="5794157"/>
            <a:ext cx="1943100" cy="646331"/>
          </a:xfrm>
          <a:prstGeom prst="rect">
            <a:avLst/>
          </a:prstGeom>
          <a:noFill/>
        </p:spPr>
        <p:txBody>
          <a:bodyPr wrap="square" rtlCol="0">
            <a:spAutoFit/>
          </a:bodyPr>
          <a:lstStyle/>
          <a:p>
            <a:r>
              <a:rPr lang="ro-MD" dirty="0" smtClean="0"/>
              <a:t>Valoare: 101.888.254,43 lei</a:t>
            </a:r>
            <a:endParaRPr lang="en-US" dirty="0"/>
          </a:p>
        </p:txBody>
      </p:sp>
      <p:cxnSp>
        <p:nvCxnSpPr>
          <p:cNvPr id="27" name="Conector drept cu săgeată 26"/>
          <p:cNvCxnSpPr/>
          <p:nvPr/>
        </p:nvCxnSpPr>
        <p:spPr>
          <a:xfrm flipH="1">
            <a:off x="6629400" y="8863204"/>
            <a:ext cx="489674" cy="347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CasetăText 29"/>
          <p:cNvSpPr txBox="1"/>
          <p:nvPr/>
        </p:nvSpPr>
        <p:spPr>
          <a:xfrm>
            <a:off x="5663594" y="9267298"/>
            <a:ext cx="2636519" cy="369332"/>
          </a:xfrm>
          <a:prstGeom prst="rect">
            <a:avLst/>
          </a:prstGeom>
          <a:noFill/>
        </p:spPr>
        <p:txBody>
          <a:bodyPr wrap="square" rtlCol="0">
            <a:spAutoFit/>
          </a:bodyPr>
          <a:lstStyle/>
          <a:p>
            <a:r>
              <a:rPr lang="ro-MD" dirty="0" smtClean="0"/>
              <a:t>Valoare: 88.141.735 lei</a:t>
            </a:r>
            <a:endParaRPr lang="en-US" dirty="0"/>
          </a:p>
        </p:txBody>
      </p:sp>
      <p:sp>
        <p:nvSpPr>
          <p:cNvPr id="31" name="CasetăText 30"/>
          <p:cNvSpPr txBox="1"/>
          <p:nvPr/>
        </p:nvSpPr>
        <p:spPr>
          <a:xfrm>
            <a:off x="3315610" y="5450206"/>
            <a:ext cx="3666243" cy="923330"/>
          </a:xfrm>
          <a:prstGeom prst="rect">
            <a:avLst/>
          </a:prstGeom>
          <a:noFill/>
        </p:spPr>
        <p:txBody>
          <a:bodyPr wrap="square" rtlCol="0">
            <a:spAutoFit/>
          </a:bodyPr>
          <a:lstStyle/>
          <a:p>
            <a:r>
              <a:rPr lang="ro-MD" dirty="0" smtClean="0"/>
              <a:t>Parteneri: 14: agenți economici, universități prefectura, inspectoratul școlar și licee tehnologice,</a:t>
            </a:r>
            <a:endParaRPr lang="en-US" dirty="0"/>
          </a:p>
        </p:txBody>
      </p:sp>
      <p:cxnSp>
        <p:nvCxnSpPr>
          <p:cNvPr id="34" name="Conector drept cu săgeată 33"/>
          <p:cNvCxnSpPr/>
          <p:nvPr/>
        </p:nvCxnSpPr>
        <p:spPr>
          <a:xfrm flipH="1" flipV="1">
            <a:off x="3300433" y="5155546"/>
            <a:ext cx="1053578" cy="383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drept cu săgeată 39"/>
          <p:cNvCxnSpPr/>
          <p:nvPr/>
        </p:nvCxnSpPr>
        <p:spPr>
          <a:xfrm flipH="1" flipV="1">
            <a:off x="13321353" y="5038072"/>
            <a:ext cx="1156647" cy="593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CasetăText 40"/>
          <p:cNvSpPr txBox="1"/>
          <p:nvPr/>
        </p:nvSpPr>
        <p:spPr>
          <a:xfrm>
            <a:off x="12153900" y="5538848"/>
            <a:ext cx="3666243" cy="1200329"/>
          </a:xfrm>
          <a:prstGeom prst="rect">
            <a:avLst/>
          </a:prstGeom>
          <a:noFill/>
        </p:spPr>
        <p:txBody>
          <a:bodyPr wrap="square" rtlCol="0">
            <a:spAutoFit/>
          </a:bodyPr>
          <a:lstStyle/>
          <a:p>
            <a:r>
              <a:rPr lang="ro-MD" dirty="0" smtClean="0"/>
              <a:t>Parteneri: 23: agenți economici, universități ,consiliul județean, AJOFM,  inspectoratul școlar și licee tehnologice,</a:t>
            </a:r>
            <a:endParaRPr lang="en-US" dirty="0"/>
          </a:p>
        </p:txBody>
      </p:sp>
      <p:cxnSp>
        <p:nvCxnSpPr>
          <p:cNvPr id="44" name="Conector drept cu săgeată 43"/>
          <p:cNvCxnSpPr/>
          <p:nvPr/>
        </p:nvCxnSpPr>
        <p:spPr>
          <a:xfrm flipH="1" flipV="1">
            <a:off x="3300432" y="5155545"/>
            <a:ext cx="501349" cy="215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ector drept cu săgeată 44"/>
          <p:cNvCxnSpPr/>
          <p:nvPr/>
        </p:nvCxnSpPr>
        <p:spPr>
          <a:xfrm flipH="1" flipV="1">
            <a:off x="7239001" y="8861107"/>
            <a:ext cx="1371599" cy="406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CasetăText 47"/>
          <p:cNvSpPr txBox="1"/>
          <p:nvPr/>
        </p:nvSpPr>
        <p:spPr>
          <a:xfrm>
            <a:off x="8117006" y="9203691"/>
            <a:ext cx="3666243" cy="923330"/>
          </a:xfrm>
          <a:prstGeom prst="rect">
            <a:avLst/>
          </a:prstGeom>
          <a:noFill/>
        </p:spPr>
        <p:txBody>
          <a:bodyPr wrap="square" rtlCol="0">
            <a:spAutoFit/>
          </a:bodyPr>
          <a:lstStyle/>
          <a:p>
            <a:r>
              <a:rPr lang="ro-MD" dirty="0" smtClean="0"/>
              <a:t>Parteneri: 13: agenți economici, universități, inspectoratul școlar și licee tehnologice,</a:t>
            </a:r>
            <a:endParaRPr lang="en-US" dirty="0"/>
          </a:p>
        </p:txBody>
      </p:sp>
      <p:sp>
        <p:nvSpPr>
          <p:cNvPr id="49" name="CasetăText 48"/>
          <p:cNvSpPr txBox="1"/>
          <p:nvPr/>
        </p:nvSpPr>
        <p:spPr>
          <a:xfrm flipH="1">
            <a:off x="11658600" y="7745951"/>
            <a:ext cx="3962400" cy="1477328"/>
          </a:xfrm>
          <a:prstGeom prst="rect">
            <a:avLst/>
          </a:prstGeom>
          <a:solidFill>
            <a:schemeClr val="accent2">
              <a:lumMod val="20000"/>
              <a:lumOff val="80000"/>
            </a:schemeClr>
          </a:solidFill>
        </p:spPr>
        <p:txBody>
          <a:bodyPr wrap="square" rtlCol="0">
            <a:spAutoFit/>
          </a:bodyPr>
          <a:lstStyle/>
          <a:p>
            <a:r>
              <a:rPr lang="ro-MD" dirty="0" smtClean="0"/>
              <a:t>Cele trei consorții și-au asumat aceiași indicatori: 200 elevi din învățământul dual școlarizați,  revizuirea a 2  standarde de pregătire profesională  </a:t>
            </a:r>
            <a:r>
              <a:rPr lang="ro-MD" dirty="0" err="1" smtClean="0"/>
              <a:t>pt</a:t>
            </a:r>
            <a:r>
              <a:rPr lang="ro-MD" dirty="0" smtClean="0"/>
              <a:t> 2 calificări </a:t>
            </a:r>
            <a:endParaRPr lang="en-US" dirty="0"/>
          </a:p>
        </p:txBody>
      </p:sp>
    </p:spTree>
    <p:extLst>
      <p:ext uri="{BB962C8B-B14F-4D97-AF65-F5344CB8AC3E}">
        <p14:creationId xmlns:p14="http://schemas.microsoft.com/office/powerpoint/2010/main" val="1243859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19334" y="-13665"/>
            <a:ext cx="19126200" cy="102870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1676400" y="1485900"/>
            <a:ext cx="14401800" cy="954107"/>
          </a:xfrm>
          <a:prstGeom prst="rect">
            <a:avLst/>
          </a:prstGeom>
          <a:noFill/>
        </p:spPr>
        <p:txBody>
          <a:bodyPr wrap="square">
            <a:spAutoFit/>
          </a:bodyPr>
          <a:lstStyle/>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Planul activităților  CLDPS Hunedoara</a:t>
            </a:r>
            <a:endPar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endParaRPr>
          </a:p>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 </a:t>
            </a: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Ce ne propunem pentru anul școlar 2024-2025?</a:t>
            </a:r>
            <a:endPar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endParaRP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8919" y="1971483"/>
            <a:ext cx="1967947" cy="16764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057400" y="52060"/>
            <a:ext cx="10363200" cy="1562100"/>
          </a:xfrm>
          <a:prstGeom prst="rect">
            <a:avLst/>
          </a:prstGeom>
          <a:noFill/>
          <a:ln w="9525">
            <a:noFill/>
            <a:miter lim="800000"/>
            <a:headEnd/>
            <a:tailEnd/>
          </a:ln>
        </p:spPr>
      </p:pic>
      <p:sp>
        <p:nvSpPr>
          <p:cNvPr id="14" name="CasetăText 13"/>
          <p:cNvSpPr txBox="1"/>
          <p:nvPr/>
        </p:nvSpPr>
        <p:spPr>
          <a:xfrm>
            <a:off x="5334000" y="723900"/>
            <a:ext cx="7086600" cy="646331"/>
          </a:xfrm>
          <a:prstGeom prst="rect">
            <a:avLst/>
          </a:prstGeom>
          <a:solidFill>
            <a:schemeClr val="bg1"/>
          </a:solidFill>
        </p:spPr>
        <p:txBody>
          <a:bodyPr wrap="square" rtlCol="0">
            <a:spAutoFit/>
          </a:bodyPr>
          <a:lstStyle/>
          <a:p>
            <a:endParaRPr lang="ro-RO" dirty="0" smtClean="0"/>
          </a:p>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7040068" y="564100"/>
            <a:ext cx="2021305" cy="1371600"/>
          </a:xfrm>
          <a:prstGeom prst="rect">
            <a:avLst/>
          </a:prstGeom>
          <a:noFill/>
          <a:ln w="9525">
            <a:noFill/>
            <a:miter lim="800000"/>
            <a:headEnd/>
            <a:tailEnd/>
          </a:ln>
        </p:spPr>
      </p:pic>
      <p:sp>
        <p:nvSpPr>
          <p:cNvPr id="16" name="Google Shape;542;p40"/>
          <p:cNvSpPr txBox="1">
            <a:spLocks/>
          </p:cNvSpPr>
          <p:nvPr/>
        </p:nvSpPr>
        <p:spPr>
          <a:xfrm>
            <a:off x="-609600" y="1485900"/>
            <a:ext cx="2057400" cy="915987"/>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F0EFEF"/>
              </a:buClr>
              <a:buSzTx/>
              <a:buFont typeface="Lexend Black" charset="0"/>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0</a:t>
            </a:r>
            <a:r>
              <a:rPr kumimoji="0" lang="ro-MD"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3</a:t>
            </a:r>
            <a:endPar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endParaRPr>
          </a:p>
        </p:txBody>
      </p:sp>
      <p:sp>
        <p:nvSpPr>
          <p:cNvPr id="18" name="CasetăText 17"/>
          <p:cNvSpPr txBox="1"/>
          <p:nvPr/>
        </p:nvSpPr>
        <p:spPr>
          <a:xfrm>
            <a:off x="5069006" y="750610"/>
            <a:ext cx="6096000" cy="523220"/>
          </a:xfrm>
          <a:prstGeom prst="rect">
            <a:avLst/>
          </a:prstGeom>
          <a:solidFill>
            <a:schemeClr val="bg2"/>
          </a:solidFill>
        </p:spPr>
        <p:txBody>
          <a:bodyPr wrap="square" rtlCol="0">
            <a:spAutoFit/>
          </a:bodyPr>
          <a:lstStyle/>
          <a:p>
            <a:r>
              <a:rPr lang="ro-RO" sz="2800" b="1" dirty="0" smtClean="0"/>
              <a:t>PLAN ȘCOLARIZARE CLASA A IX-A</a:t>
            </a:r>
            <a:endParaRPr lang="ro-RO" sz="2800" b="1" dirty="0"/>
          </a:p>
        </p:txBody>
      </p:sp>
      <p:sp>
        <p:nvSpPr>
          <p:cNvPr id="32" name="CasetăText 31"/>
          <p:cNvSpPr txBox="1"/>
          <p:nvPr/>
        </p:nvSpPr>
        <p:spPr>
          <a:xfrm>
            <a:off x="5410200" y="-369332"/>
            <a:ext cx="6858000" cy="646331"/>
          </a:xfrm>
          <a:prstGeom prst="rect">
            <a:avLst/>
          </a:prstGeom>
          <a:solidFill>
            <a:schemeClr val="bg1"/>
          </a:solidFill>
        </p:spPr>
        <p:txBody>
          <a:bodyPr wrap="square" rtlCol="0">
            <a:spAutoFit/>
          </a:bodyPr>
          <a:lstStyle/>
          <a:p>
            <a:endParaRPr lang="ro-RO" dirty="0" smtClean="0"/>
          </a:p>
          <a:p>
            <a:endParaRPr lang="ro-RO" dirty="0"/>
          </a:p>
        </p:txBody>
      </p:sp>
      <p:graphicFrame>
        <p:nvGraphicFramePr>
          <p:cNvPr id="12" name="Tabel 11"/>
          <p:cNvGraphicFramePr>
            <a:graphicFrameLocks noGrp="1"/>
          </p:cNvGraphicFramePr>
          <p:nvPr>
            <p:extLst>
              <p:ext uri="{D42A27DB-BD31-4B8C-83A1-F6EECF244321}">
                <p14:modId xmlns:p14="http://schemas.microsoft.com/office/powerpoint/2010/main" val="3180669380"/>
              </p:ext>
            </p:extLst>
          </p:nvPr>
        </p:nvGraphicFramePr>
        <p:xfrm>
          <a:off x="1084997" y="3279144"/>
          <a:ext cx="15011400" cy="4053621"/>
        </p:xfrm>
        <a:graphic>
          <a:graphicData uri="http://schemas.openxmlformats.org/drawingml/2006/table">
            <a:tbl>
              <a:tblPr/>
              <a:tblGrid>
                <a:gridCol w="12403470"/>
                <a:gridCol w="2607930"/>
              </a:tblGrid>
              <a:tr h="499026">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Acțiunea</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Perioada / Termen</a:t>
                      </a:r>
                      <a:endParaRPr kumimoji="0" lang="en-US"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31">
                <a:tc gridSpan="2">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ts val="60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1. Actualizarea </a:t>
                      </a:r>
                      <a:r>
                        <a:rPr kumimoji="0" lang="ro-RO" altLang="en-US" sz="2000" b="1" i="0" u="none" strike="noStrike"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componenţei</a:t>
                      </a: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CLDPS</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B755"/>
                    </a:solidFill>
                  </a:tcPr>
                </a:tc>
                <a:tc hMerge="1">
                  <a:txBody>
                    <a:bodyPr/>
                    <a:lstStyle/>
                    <a:p>
                      <a:endParaRPr lang="en-US"/>
                    </a:p>
                  </a:txBody>
                  <a:tcPr/>
                </a:tc>
              </a:tr>
              <a:tr h="769088">
                <a:tc>
                  <a:txBody>
                    <a:bodyPr/>
                    <a:lstStyle>
                      <a:lvl1pPr marL="92075">
                        <a:lnSpc>
                          <a:spcPct val="90000"/>
                        </a:lnSpc>
                        <a:spcBef>
                          <a:spcPts val="1000"/>
                        </a:spcBef>
                        <a:buFont typeface="Arial" panose="020B0604020202020204" pitchFamily="34" charset="0"/>
                        <a:tabLst>
                          <a:tab pos="25400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5400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5400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92075" marR="0" lvl="0" indent="0" algn="just" defTabSz="914400" rtl="0" eaLnBrk="1" fontAlgn="base" latinLnBrk="0" hangingPunct="1">
                        <a:lnSpc>
                          <a:spcPct val="100000"/>
                        </a:lnSpc>
                        <a:spcBef>
                          <a:spcPct val="0"/>
                        </a:spcBef>
                        <a:spcAft>
                          <a:spcPct val="0"/>
                        </a:spcAft>
                        <a:buClrTx/>
                        <a:buSzTx/>
                        <a:buFontTx/>
                        <a:buNone/>
                        <a:tabLst>
                          <a:tab pos="254000" algn="l"/>
                          <a:tab pos="2794000" algn="l"/>
                        </a:tabLst>
                      </a:pP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Transmiterea de către </a:t>
                      </a:r>
                      <a:r>
                        <a:rPr kumimoji="0" lang="ro-RO" altLang="en-US" sz="2000" b="0" i="0" u="none" strike="noStrike"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preşedintele</a:t>
                      </a: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CLDPS a solicitării de nominalizare a unor noi membrii de către </a:t>
                      </a:r>
                      <a:r>
                        <a:rPr kumimoji="0" lang="ro-RO" altLang="en-US" sz="2000" b="0" i="0" u="none" strike="noStrike"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instituţiile</a:t>
                      </a: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ro-RO" altLang="en-US" sz="2000" b="0" i="0" u="none" strike="noStrike"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organizaţiile</a:t>
                      </a: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la care s-au produs modificări în structura de personal care afectează reprezentativitatea membrilor desemnați în CLDPS (acolo unde este cazul)</a:t>
                      </a:r>
                    </a:p>
                    <a:p>
                      <a:pPr marL="92075" marR="0" lvl="0" indent="0" algn="just" defTabSz="914400" rtl="0" eaLnBrk="1" fontAlgn="base" latinLnBrk="0" hangingPunct="1">
                        <a:lnSpc>
                          <a:spcPct val="100000"/>
                        </a:lnSpc>
                        <a:spcBef>
                          <a:spcPct val="0"/>
                        </a:spcBef>
                        <a:spcAft>
                          <a:spcPct val="0"/>
                        </a:spcAft>
                        <a:buClrTx/>
                        <a:buSzTx/>
                        <a:buFontTx/>
                        <a:buNone/>
                        <a:tabLst>
                          <a:tab pos="254000" algn="l"/>
                          <a:tab pos="2794000" algn="l"/>
                        </a:tabLst>
                      </a:pPr>
                      <a:endParaRPr kumimoji="0" lang="en-US"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MD"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Septembrie 2024</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2198">
                <a:tc>
                  <a:txBody>
                    <a:bodyPr/>
                    <a:lstStyle>
                      <a:lvl1pPr marL="92075">
                        <a:lnSpc>
                          <a:spcPct val="90000"/>
                        </a:lnSpc>
                        <a:spcBef>
                          <a:spcPts val="1000"/>
                        </a:spcBef>
                        <a:buFont typeface="Arial" panose="020B0604020202020204" pitchFamily="34" charset="0"/>
                        <a:tabLst>
                          <a:tab pos="252413"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52413"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52413"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ro-RO" altLang="en-US" sz="2000" dirty="0" smtClean="0">
                          <a:solidFill>
                            <a:srgbClr val="0070C0"/>
                          </a:solidFill>
                          <a:latin typeface="Arial" panose="020B0604020202020204" pitchFamily="34" charset="0"/>
                          <a:cs typeface="Arial" panose="020B0604020202020204" pitchFamily="34" charset="0"/>
                        </a:rPr>
                        <a:t>A</a:t>
                      </a:r>
                      <a:r>
                        <a:rPr kumimoji="0" lang="fr-FR" altLang="ro-RO" sz="2000" b="0" i="0" u="none" strike="noStrike" kern="1200"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ctualizarea</a:t>
                      </a:r>
                      <a:r>
                        <a:rPr kumimoji="0" lang="fr-FR" altLang="ro-RO" sz="2000" b="0" i="0" u="none" strike="noStrike" kern="1200"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fr-FR" altLang="ro-RO" sz="2000" b="0" i="0" u="none" strike="noStrike" kern="1200"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componenţei</a:t>
                      </a:r>
                      <a:r>
                        <a:rPr kumimoji="0" lang="fr-FR" altLang="ro-RO" sz="2000" b="0" i="0" u="none" strike="noStrike" kern="1200"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fr-FR" altLang="ro-RO" sz="2000" b="0" i="0" u="none" strike="noStrike" kern="1200"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Comitetelor</a:t>
                      </a:r>
                      <a:r>
                        <a:rPr kumimoji="0" lang="fr-FR" altLang="ro-RO" sz="2000" b="0" i="0" u="none" strike="noStrike" kern="1200"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Locale de </a:t>
                      </a:r>
                      <a:r>
                        <a:rPr kumimoji="0" lang="fr-FR" altLang="ro-RO" sz="2000" b="0" i="0" u="none" strike="noStrike" kern="1200"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Dezvoltare</a:t>
                      </a:r>
                      <a:r>
                        <a:rPr kumimoji="0" lang="fr-FR" altLang="ro-RO" sz="2000" b="0" i="0" u="none" strike="noStrike" kern="1200"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 </a:t>
                      </a:r>
                      <a:r>
                        <a:rPr kumimoji="0" lang="fr-FR" altLang="ro-RO" sz="2000" b="0" i="0" u="none" strike="noStrike" kern="1200"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Parteneriatului</a:t>
                      </a:r>
                      <a:r>
                        <a:rPr kumimoji="0" lang="fr-FR" altLang="ro-RO" sz="2000" b="0" i="0" u="none" strike="noStrike" kern="1200"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Social (CLDPS) </a:t>
                      </a:r>
                      <a:r>
                        <a:rPr kumimoji="0" lang="ro-RO" altLang="ro-RO" sz="2000" b="0" i="0" u="none" strike="noStrike" kern="1200"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fr-FR" altLang="ro-RO" sz="2000" b="0" i="0" u="none" strike="noStrike" kern="1200"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OMECS nr. 4456/08.07.2015</a:t>
                      </a:r>
                      <a:r>
                        <a:rPr kumimoji="0" lang="ro-RO" altLang="ro-RO" sz="2000" b="0" i="0" u="none" strike="noStrike" kern="1200"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p>
                    <a:p>
                      <a:endParaRPr kumimoji="0" lang="en-US" sz="2000" b="0" i="0" u="none" strike="noStrike" kern="1200"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7-11 octombrie 2024</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350">
                <a:tc gridSpan="2">
                  <a:txBody>
                    <a:bodyPr/>
                    <a:lstStyle>
                      <a:lvl1pPr marL="60325">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60325" marR="0" lvl="0" indent="0" algn="l" defTabSz="914400" rtl="0" eaLnBrk="1" fontAlgn="base" latinLnBrk="0" hangingPunct="1">
                        <a:lnSpc>
                          <a:spcPct val="100000"/>
                        </a:lnSpc>
                        <a:spcBef>
                          <a:spcPts val="600"/>
                        </a:spcBef>
                        <a:spcAft>
                          <a:spcPts val="600"/>
                        </a:spcAft>
                        <a:buClrTx/>
                        <a:buSzTx/>
                        <a:buFontTx/>
                        <a:buNone/>
                        <a:tabLst>
                          <a:tab pos="2794000" algn="l"/>
                        </a:tabLst>
                      </a:pPr>
                      <a:r>
                        <a:rPr kumimoji="0" lang="ro-RO" altLang="en-US" sz="4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Actualizarea PLAI</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B755"/>
                    </a:solidFill>
                  </a:tcPr>
                </a:tc>
                <a:tc hMerge="1">
                  <a:txBody>
                    <a:bodyPr/>
                    <a:lstStyle/>
                    <a:p>
                      <a:endParaRPr lang="en-US"/>
                    </a:p>
                  </a:txBody>
                  <a:tcPr/>
                </a:tc>
              </a:tr>
              <a:tr h="69654">
                <a:tc>
                  <a:txBody>
                    <a:bodyPr/>
                    <a:lstStyle>
                      <a:lvl1pPr marL="92075">
                        <a:lnSpc>
                          <a:spcPct val="90000"/>
                        </a:lnSpc>
                        <a:spcBef>
                          <a:spcPts val="1000"/>
                        </a:spcBef>
                        <a:buFont typeface="Arial" panose="020B0604020202020204" pitchFamily="34" charset="0"/>
                        <a:tabLst>
                          <a:tab pos="27305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305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305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92075" marR="0" lvl="0" indent="0" algn="just" defTabSz="914400" rtl="0" eaLnBrk="1" fontAlgn="base" latinLnBrk="0" hangingPunct="1">
                        <a:lnSpc>
                          <a:spcPct val="100000"/>
                        </a:lnSpc>
                        <a:spcBef>
                          <a:spcPct val="0"/>
                        </a:spcBef>
                        <a:spcAft>
                          <a:spcPct val="0"/>
                        </a:spcAft>
                        <a:buClrTx/>
                        <a:buSzTx/>
                        <a:buFontTx/>
                        <a:buNone/>
                        <a:tabLst>
                          <a:tab pos="273050" algn="l"/>
                          <a:tab pos="2794000" algn="l"/>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Postarea de către CNDIPT pe site-ul </a:t>
                      </a:r>
                      <a:r>
                        <a:rPr kumimoji="0" lang="ro-RO" altLang="en-US" sz="400" b="0" i="0" u="sng" strike="noStrike" cap="none" normalizeH="0" baseline="0" dirty="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6"/>
                        </a:rPr>
                        <a:t>www.tvet.ro</a:t>
                      </a:r>
                      <a:r>
                        <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 anexelor PRAI actualizate pe baza datelor din surse statistice oficiale, necesare actualizării PLAI.</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septembrie 2019</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9991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19334" y="-13665"/>
            <a:ext cx="19126200" cy="102870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1676400" y="1485900"/>
            <a:ext cx="14401800" cy="954107"/>
          </a:xfrm>
          <a:prstGeom prst="rect">
            <a:avLst/>
          </a:prstGeom>
          <a:noFill/>
        </p:spPr>
        <p:txBody>
          <a:bodyPr wrap="square">
            <a:spAutoFit/>
          </a:bodyPr>
          <a:lstStyle/>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Planul activităților CLDPS Hunedoara</a:t>
            </a:r>
            <a:endPar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endParaRPr>
          </a:p>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 </a:t>
            </a: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Ce ne propunem pentru anul școlar 2024-2025?</a:t>
            </a:r>
            <a:endPar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endParaRP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8919" y="1971483"/>
            <a:ext cx="1967947" cy="16764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057400" y="52060"/>
            <a:ext cx="10363200" cy="1562100"/>
          </a:xfrm>
          <a:prstGeom prst="rect">
            <a:avLst/>
          </a:prstGeom>
          <a:noFill/>
          <a:ln w="9525">
            <a:noFill/>
            <a:miter lim="800000"/>
            <a:headEnd/>
            <a:tailEnd/>
          </a:ln>
        </p:spPr>
      </p:pic>
      <p:sp>
        <p:nvSpPr>
          <p:cNvPr id="14" name="CasetăText 13"/>
          <p:cNvSpPr txBox="1"/>
          <p:nvPr/>
        </p:nvSpPr>
        <p:spPr>
          <a:xfrm>
            <a:off x="5334000" y="723900"/>
            <a:ext cx="7086600" cy="646331"/>
          </a:xfrm>
          <a:prstGeom prst="rect">
            <a:avLst/>
          </a:prstGeom>
          <a:solidFill>
            <a:schemeClr val="bg1"/>
          </a:solidFill>
        </p:spPr>
        <p:txBody>
          <a:bodyPr wrap="square" rtlCol="0">
            <a:spAutoFit/>
          </a:bodyPr>
          <a:lstStyle/>
          <a:p>
            <a:endParaRPr lang="ro-RO" dirty="0" smtClean="0"/>
          </a:p>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7040068" y="564100"/>
            <a:ext cx="2021305" cy="1371600"/>
          </a:xfrm>
          <a:prstGeom prst="rect">
            <a:avLst/>
          </a:prstGeom>
          <a:noFill/>
          <a:ln w="9525">
            <a:noFill/>
            <a:miter lim="800000"/>
            <a:headEnd/>
            <a:tailEnd/>
          </a:ln>
        </p:spPr>
      </p:pic>
      <p:sp>
        <p:nvSpPr>
          <p:cNvPr id="16" name="Google Shape;542;p40"/>
          <p:cNvSpPr txBox="1">
            <a:spLocks/>
          </p:cNvSpPr>
          <p:nvPr/>
        </p:nvSpPr>
        <p:spPr>
          <a:xfrm>
            <a:off x="-609600" y="1485900"/>
            <a:ext cx="2057400" cy="915987"/>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F0EFEF"/>
              </a:buClr>
              <a:buSzTx/>
              <a:buFont typeface="Lexend Black" charset="0"/>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0</a:t>
            </a:r>
            <a:r>
              <a:rPr kumimoji="0" lang="ro-MD"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3</a:t>
            </a:r>
            <a:endPar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endParaRPr>
          </a:p>
        </p:txBody>
      </p:sp>
      <p:sp>
        <p:nvSpPr>
          <p:cNvPr id="18" name="CasetăText 17"/>
          <p:cNvSpPr txBox="1"/>
          <p:nvPr/>
        </p:nvSpPr>
        <p:spPr>
          <a:xfrm>
            <a:off x="5069006" y="750610"/>
            <a:ext cx="6096000" cy="523220"/>
          </a:xfrm>
          <a:prstGeom prst="rect">
            <a:avLst/>
          </a:prstGeom>
          <a:solidFill>
            <a:schemeClr val="bg2"/>
          </a:solidFill>
        </p:spPr>
        <p:txBody>
          <a:bodyPr wrap="square" rtlCol="0">
            <a:spAutoFit/>
          </a:bodyPr>
          <a:lstStyle/>
          <a:p>
            <a:r>
              <a:rPr lang="ro-RO" sz="2800" b="1" dirty="0" smtClean="0"/>
              <a:t>PLAN ȘCOLARIZARE CLASA A IX-A</a:t>
            </a:r>
            <a:endParaRPr lang="ro-RO" sz="2800" b="1" dirty="0"/>
          </a:p>
        </p:txBody>
      </p:sp>
      <p:sp>
        <p:nvSpPr>
          <p:cNvPr id="32" name="CasetăText 31"/>
          <p:cNvSpPr txBox="1"/>
          <p:nvPr/>
        </p:nvSpPr>
        <p:spPr>
          <a:xfrm>
            <a:off x="5410200" y="-369332"/>
            <a:ext cx="6858000" cy="646331"/>
          </a:xfrm>
          <a:prstGeom prst="rect">
            <a:avLst/>
          </a:prstGeom>
          <a:solidFill>
            <a:schemeClr val="bg1"/>
          </a:solidFill>
        </p:spPr>
        <p:txBody>
          <a:bodyPr wrap="square" rtlCol="0">
            <a:spAutoFit/>
          </a:bodyPr>
          <a:lstStyle/>
          <a:p>
            <a:endParaRPr lang="ro-RO" dirty="0" smtClean="0"/>
          </a:p>
          <a:p>
            <a:endParaRPr lang="ro-RO" dirty="0"/>
          </a:p>
        </p:txBody>
      </p:sp>
      <p:graphicFrame>
        <p:nvGraphicFramePr>
          <p:cNvPr id="12" name="Tabel 11"/>
          <p:cNvGraphicFramePr>
            <a:graphicFrameLocks noGrp="1"/>
          </p:cNvGraphicFramePr>
          <p:nvPr>
            <p:extLst>
              <p:ext uri="{D42A27DB-BD31-4B8C-83A1-F6EECF244321}">
                <p14:modId xmlns:p14="http://schemas.microsoft.com/office/powerpoint/2010/main" val="1991800121"/>
              </p:ext>
            </p:extLst>
          </p:nvPr>
        </p:nvGraphicFramePr>
        <p:xfrm>
          <a:off x="611306" y="2519851"/>
          <a:ext cx="15011400" cy="7103629"/>
        </p:xfrm>
        <a:graphic>
          <a:graphicData uri="http://schemas.openxmlformats.org/drawingml/2006/table">
            <a:tbl>
              <a:tblPr/>
              <a:tblGrid>
                <a:gridCol w="12403470"/>
                <a:gridCol w="2607930"/>
              </a:tblGrid>
              <a:tr h="499026">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Acțiunea</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Perioada / Termen</a:t>
                      </a:r>
                      <a:endParaRPr kumimoji="0" lang="en-US"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31">
                <a:tc gridSpan="2">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ts val="60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2. Actualizarea PLAI</a:t>
                      </a:r>
                      <a:r>
                        <a:rPr kumimoji="0" lang="ro-MD"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 și monitorizarea PAS</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B755"/>
                    </a:solidFill>
                  </a:tcPr>
                </a:tc>
                <a:tc hMerge="1">
                  <a:txBody>
                    <a:bodyPr/>
                    <a:lstStyle/>
                    <a:p>
                      <a:endParaRPr lang="en-US"/>
                    </a:p>
                  </a:txBody>
                  <a:tcPr/>
                </a:tc>
              </a:tr>
              <a:tr h="769088">
                <a:tc>
                  <a:txBody>
                    <a:bodyPr/>
                    <a:lstStyle>
                      <a:lvl1pPr marL="92075">
                        <a:lnSpc>
                          <a:spcPct val="90000"/>
                        </a:lnSpc>
                        <a:spcBef>
                          <a:spcPts val="1000"/>
                        </a:spcBef>
                        <a:buFont typeface="Arial" panose="020B0604020202020204" pitchFamily="34" charset="0"/>
                        <a:tabLst>
                          <a:tab pos="25400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5400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5400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buFont typeface="Arial" panose="020B0604020202020204" pitchFamily="34" charset="0"/>
                        <a:buNone/>
                      </a:pPr>
                      <a:r>
                        <a:rPr lang="ro-RO" altLang="ro-RO" sz="2000" dirty="0" smtClean="0">
                          <a:solidFill>
                            <a:schemeClr val="tx1"/>
                          </a:solidFill>
                          <a:latin typeface="Arial" panose="020B0604020202020204" pitchFamily="34" charset="0"/>
                          <a:cs typeface="Arial" panose="020B0604020202020204" pitchFamily="34" charset="0"/>
                        </a:rPr>
                        <a:t>Elaborare PLAI actualizat</a:t>
                      </a:r>
                      <a:r>
                        <a:rPr lang="ro-RO" altLang="ro-RO" sz="2000" baseline="0" dirty="0" smtClean="0">
                          <a:solidFill>
                            <a:schemeClr val="tx1"/>
                          </a:solidFill>
                          <a:latin typeface="Arial" panose="020B0604020202020204" pitchFamily="34" charset="0"/>
                          <a:cs typeface="Arial" panose="020B0604020202020204" pitchFamily="34" charset="0"/>
                        </a:rPr>
                        <a:t> 2024</a:t>
                      </a:r>
                      <a:endParaRPr kumimoji="0" lang="en-US"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MD"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20 noiembrie 2024</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2198">
                <a:tc>
                  <a:txBody>
                    <a:bodyPr/>
                    <a:lstStyle>
                      <a:lvl1pPr marL="92075">
                        <a:lnSpc>
                          <a:spcPct val="90000"/>
                        </a:lnSpc>
                        <a:spcBef>
                          <a:spcPts val="1000"/>
                        </a:spcBef>
                        <a:buFont typeface="Arial" panose="020B0604020202020204" pitchFamily="34" charset="0"/>
                        <a:tabLst>
                          <a:tab pos="252413"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52413"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52413"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buFont typeface="Arial" panose="020B0604020202020204" pitchFamily="34" charset="0"/>
                        <a:buNone/>
                      </a:pPr>
                      <a:r>
                        <a:rPr lang="ro-RO" altLang="ro-RO" sz="2000" dirty="0" smtClean="0">
                          <a:solidFill>
                            <a:schemeClr val="tx1"/>
                          </a:solidFill>
                          <a:latin typeface="Arial" panose="020B0604020202020204" pitchFamily="34" charset="0"/>
                          <a:cs typeface="Arial" panose="020B0604020202020204" pitchFamily="34" charset="0"/>
                        </a:rPr>
                        <a:t>Validare PLAI în CLDPS, aprobare PLAI în Consiliul de Administrație al ISJ/ISMB și postare</a:t>
                      </a:r>
                    </a:p>
                    <a:p>
                      <a:pPr>
                        <a:buFont typeface="Arial" panose="020B0604020202020204" pitchFamily="34" charset="0"/>
                        <a:buNone/>
                      </a:pPr>
                      <a:r>
                        <a:rPr lang="ro-RO" altLang="ro-RO" sz="2000" dirty="0" smtClean="0">
                          <a:solidFill>
                            <a:schemeClr val="tx1"/>
                          </a:solidFill>
                          <a:latin typeface="Arial" panose="020B0604020202020204" pitchFamily="34" charset="0"/>
                          <a:cs typeface="Arial" panose="020B0604020202020204" pitchFamily="34" charset="0"/>
                        </a:rPr>
                        <a:t>PLAI pe site-ul ISJ</a:t>
                      </a:r>
                      <a:r>
                        <a:rPr lang="ro-RO" altLang="ro-RO" sz="2000" baseline="0" dirty="0" smtClean="0">
                          <a:solidFill>
                            <a:schemeClr val="tx1"/>
                          </a:solidFill>
                          <a:latin typeface="Arial" panose="020B0604020202020204" pitchFamily="34" charset="0"/>
                          <a:cs typeface="Arial" panose="020B0604020202020204" pitchFamily="34" charset="0"/>
                        </a:rPr>
                        <a:t> Hunedoara</a:t>
                      </a:r>
                    </a:p>
                    <a:p>
                      <a:pPr>
                        <a:buFont typeface="Arial" panose="020B0604020202020204" pitchFamily="34" charset="0"/>
                        <a:buNone/>
                      </a:pPr>
                      <a:endParaRPr lang="ro-RO" altLang="ro-RO" sz="2000" dirty="0" smtClean="0">
                        <a:solidFill>
                          <a:schemeClr val="tx1"/>
                        </a:solidFill>
                        <a:latin typeface="Arial" panose="020B0604020202020204" pitchFamily="34" charset="0"/>
                        <a:cs typeface="Arial" panose="020B060402020202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22 noiembrie 2024</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46807">
                <a:tc>
                  <a:txBody>
                    <a:bodyPr/>
                    <a:lstStyle>
                      <a:lvl1pPr marL="92075">
                        <a:lnSpc>
                          <a:spcPct val="90000"/>
                        </a:lnSpc>
                        <a:spcBef>
                          <a:spcPts val="1000"/>
                        </a:spcBef>
                        <a:buFont typeface="Arial" panose="020B0604020202020204" pitchFamily="34" charset="0"/>
                        <a:tabLst>
                          <a:tab pos="230188"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30188"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30188"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30188"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30188"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30188"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30188"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30188"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30188"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buFont typeface="Arial" panose="020B0604020202020204" pitchFamily="34" charset="0"/>
                        <a:buNone/>
                      </a:pPr>
                      <a:r>
                        <a:rPr lang="ro-RO" altLang="ro-RO" sz="2000" dirty="0" smtClean="0">
                          <a:solidFill>
                            <a:schemeClr val="tx1"/>
                          </a:solidFill>
                          <a:latin typeface="Arial" panose="020B0604020202020204" pitchFamily="34" charset="0"/>
                          <a:cs typeface="Arial" panose="020B0604020202020204" pitchFamily="34" charset="0"/>
                        </a:rPr>
                        <a:t>Actualizare PAS, Anexa nr. 2 – </a:t>
                      </a:r>
                      <a:r>
                        <a:rPr lang="ro-RO" altLang="ro-RO" sz="2000" dirty="0" err="1" smtClean="0">
                          <a:solidFill>
                            <a:schemeClr val="tx1"/>
                          </a:solidFill>
                          <a:latin typeface="Arial" panose="020B0604020202020204" pitchFamily="34" charset="0"/>
                          <a:cs typeface="Arial" panose="020B0604020202020204" pitchFamily="34" charset="0"/>
                        </a:rPr>
                        <a:t>conslierea</a:t>
                      </a:r>
                      <a:r>
                        <a:rPr lang="ro-RO" altLang="ro-RO" sz="2000" baseline="0" dirty="0" smtClean="0">
                          <a:solidFill>
                            <a:schemeClr val="tx1"/>
                          </a:solidFill>
                          <a:latin typeface="Arial" panose="020B0604020202020204" pitchFamily="34" charset="0"/>
                          <a:cs typeface="Arial" panose="020B0604020202020204" pitchFamily="34" charset="0"/>
                        </a:rPr>
                        <a:t> unităților de învățământ și acordarea sprijinului  în elaborarea PAS (rolul în calitate de partener în consorțiile regionale)</a:t>
                      </a:r>
                    </a:p>
                    <a:p>
                      <a:pPr>
                        <a:buFont typeface="Arial" panose="020B0604020202020204" pitchFamily="34" charset="0"/>
                        <a:buNone/>
                      </a:pPr>
                      <a:endPar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a:buFont typeface="Arial" panose="020B0604020202020204" pitchFamily="34" charset="0"/>
                        <a:buNone/>
                      </a:pP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Stabilirea echipelor </a:t>
                      </a:r>
                      <a:r>
                        <a:rPr kumimoji="0" lang="ro-RO" altLang="en-US" sz="2000" b="0" i="0" u="none" strike="noStrike"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şi</a:t>
                      </a: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 calendarului de monitorizare a implementării PAS</a:t>
                      </a:r>
                    </a:p>
                    <a:p>
                      <a:pPr marL="49213" marR="0" lvl="0" indent="1588" algn="l" defTabSz="914400" rtl="0" eaLnBrk="1" fontAlgn="base" latinLnBrk="0" hangingPunct="1">
                        <a:lnSpc>
                          <a:spcPct val="100000"/>
                        </a:lnSpc>
                        <a:spcBef>
                          <a:spcPts val="600"/>
                        </a:spcBef>
                        <a:spcAft>
                          <a:spcPts val="600"/>
                        </a:spcAft>
                        <a:buClrTx/>
                        <a:buSzTx/>
                        <a:buFontTx/>
                        <a:buNone/>
                        <a:tabLst>
                          <a:tab pos="2794000" algn="l"/>
                        </a:tabLst>
                      </a:pP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Notă: Echipele </a:t>
                      </a:r>
                      <a:r>
                        <a:rPr kumimoji="0" lang="ro-RO" altLang="en-US" sz="2000" b="0" i="0" u="none" strike="noStrike"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şi</a:t>
                      </a: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calendarul de monitorizare se vor stabili în cadrul întâlnirii de lucru</a:t>
                      </a:r>
                      <a:endParaRPr kumimoji="0" lang="en-US"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49213" marR="0" lvl="0" indent="1588" algn="l" defTabSz="914400" rtl="0" eaLnBrk="1" fontAlgn="base" latinLnBrk="0" hangingPunct="1">
                        <a:lnSpc>
                          <a:spcPct val="100000"/>
                        </a:lnSpc>
                        <a:spcBef>
                          <a:spcPts val="600"/>
                        </a:spcBef>
                        <a:spcAft>
                          <a:spcPts val="600"/>
                        </a:spcAft>
                        <a:buClrTx/>
                        <a:buSzTx/>
                        <a:buFontTx/>
                        <a:buNone/>
                        <a:tabLst>
                          <a:tab pos="2794000" algn="l"/>
                        </a:tabLst>
                      </a:pP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Se vor planifica cu prioritate vizite de monitorizare la </a:t>
                      </a:r>
                      <a:r>
                        <a:rPr kumimoji="0" lang="ro-RO" altLang="en-US" sz="2000" b="0" i="0" u="none" strike="noStrike"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unităţile</a:t>
                      </a: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de </a:t>
                      </a:r>
                      <a:r>
                        <a:rPr kumimoji="0" lang="ro-RO" altLang="en-US" sz="2000" b="0" i="0" u="none" strike="noStrike"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învăţământ</a:t>
                      </a: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cu rezultate slabe la realizarea planului de </a:t>
                      </a:r>
                      <a:r>
                        <a:rPr kumimoji="0" lang="ro-RO" altLang="en-US" sz="2000" b="0" i="0" u="none" strike="noStrike"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şcolarizare</a:t>
                      </a: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ro-RO" altLang="en-US" sz="2000" b="0" i="0" u="none" strike="noStrike" cap="none" normalizeH="0" baseline="0" dirty="0" err="1"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şi</a:t>
                      </a: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la examenele  de certificare și de bacalaureat </a:t>
                      </a:r>
                      <a:endParaRPr kumimoji="0" lang="en-US"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a:buFont typeface="Arial" panose="020B0604020202020204" pitchFamily="34" charset="0"/>
                        <a:buNone/>
                      </a:pPr>
                      <a:endParaRPr kumimoji="0" lang="en-US"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a:buFont typeface="Arial" panose="020B0604020202020204" pitchFamily="34" charset="0"/>
                        <a:buNone/>
                      </a:pPr>
                      <a:endParaRPr lang="ro-RO" altLang="ro-RO" sz="2000" dirty="0">
                        <a:solidFill>
                          <a:schemeClr val="tx1"/>
                        </a:solidFill>
                        <a:latin typeface="Arial" panose="020B0604020202020204" pitchFamily="34" charset="0"/>
                        <a:cs typeface="Arial" panose="020B060402020202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11 decembrie 2024</a:t>
                      </a:r>
                      <a:endParaRPr kumimoji="0" lang="ro-MD"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endParaRPr kumimoji="0" lang="ro-MD"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endParaRPr kumimoji="0" lang="ro-MD"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endParaRPr kumimoji="0" lang="ro-MD"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MD"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Ianuarie 2025</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350">
                <a:tc gridSpan="2">
                  <a:txBody>
                    <a:bodyPr/>
                    <a:lstStyle>
                      <a:lvl1pPr marL="60325">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60325" marR="0" lvl="0" indent="0" algn="l" defTabSz="914400" rtl="0" eaLnBrk="1" fontAlgn="base" latinLnBrk="0" hangingPunct="1">
                        <a:lnSpc>
                          <a:spcPct val="100000"/>
                        </a:lnSpc>
                        <a:spcBef>
                          <a:spcPts val="600"/>
                        </a:spcBef>
                        <a:spcAft>
                          <a:spcPts val="600"/>
                        </a:spcAft>
                        <a:buClrTx/>
                        <a:buSzTx/>
                        <a:buFontTx/>
                        <a:buNone/>
                        <a:tabLst>
                          <a:tab pos="2794000" algn="l"/>
                        </a:tabLst>
                      </a:pPr>
                      <a:r>
                        <a:rPr kumimoji="0" lang="ro-RO" altLang="en-US" sz="4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Actualizarea PLAI</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B755"/>
                    </a:solidFill>
                  </a:tcPr>
                </a:tc>
                <a:tc hMerge="1">
                  <a:txBody>
                    <a:bodyPr/>
                    <a:lstStyle/>
                    <a:p>
                      <a:endParaRPr lang="en-US"/>
                    </a:p>
                  </a:txBody>
                  <a:tcPr/>
                </a:tc>
              </a:tr>
              <a:tr h="69654">
                <a:tc>
                  <a:txBody>
                    <a:bodyPr/>
                    <a:lstStyle>
                      <a:lvl1pPr marL="92075">
                        <a:lnSpc>
                          <a:spcPct val="90000"/>
                        </a:lnSpc>
                        <a:spcBef>
                          <a:spcPts val="1000"/>
                        </a:spcBef>
                        <a:buFont typeface="Arial" panose="020B0604020202020204" pitchFamily="34" charset="0"/>
                        <a:tabLst>
                          <a:tab pos="27305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305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305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92075" marR="0" lvl="0" indent="0" algn="just" defTabSz="914400" rtl="0" eaLnBrk="1" fontAlgn="base" latinLnBrk="0" hangingPunct="1">
                        <a:lnSpc>
                          <a:spcPct val="100000"/>
                        </a:lnSpc>
                        <a:spcBef>
                          <a:spcPct val="0"/>
                        </a:spcBef>
                        <a:spcAft>
                          <a:spcPct val="0"/>
                        </a:spcAft>
                        <a:buClrTx/>
                        <a:buSzTx/>
                        <a:buFontTx/>
                        <a:buNone/>
                        <a:tabLst>
                          <a:tab pos="273050" algn="l"/>
                          <a:tab pos="2794000" algn="l"/>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Postarea de către CNDIPT pe site-ul </a:t>
                      </a:r>
                      <a:r>
                        <a:rPr kumimoji="0" lang="ro-RO" altLang="en-US" sz="400" b="0" i="0" u="sng" strike="noStrike" cap="none" normalizeH="0" baseline="0" dirty="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6"/>
                        </a:rPr>
                        <a:t>www.tvet.ro</a:t>
                      </a:r>
                      <a:r>
                        <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 anexelor PRAI actualizate pe baza datelor din surse statistice oficiale, necesare actualizării PLAI.</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septembrie 2019</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53086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19334" y="-13665"/>
            <a:ext cx="19126200" cy="102870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1676400" y="1485900"/>
            <a:ext cx="14401800" cy="954107"/>
          </a:xfrm>
          <a:prstGeom prst="rect">
            <a:avLst/>
          </a:prstGeom>
          <a:noFill/>
        </p:spPr>
        <p:txBody>
          <a:bodyPr wrap="square">
            <a:spAutoFit/>
          </a:bodyPr>
          <a:lstStyle/>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Planul activităților CLDPS Hunedoara</a:t>
            </a:r>
            <a:endPar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endParaRPr>
          </a:p>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 </a:t>
            </a: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Ce ne propunem pentru anul școlar 2024-2025?</a:t>
            </a:r>
            <a:endPar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endParaRP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8919" y="1971483"/>
            <a:ext cx="1967947" cy="16764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057400" y="52060"/>
            <a:ext cx="10363200" cy="1562100"/>
          </a:xfrm>
          <a:prstGeom prst="rect">
            <a:avLst/>
          </a:prstGeom>
          <a:noFill/>
          <a:ln w="9525">
            <a:noFill/>
            <a:miter lim="800000"/>
            <a:headEnd/>
            <a:tailEnd/>
          </a:ln>
        </p:spPr>
      </p:pic>
      <p:sp>
        <p:nvSpPr>
          <p:cNvPr id="14" name="CasetăText 13"/>
          <p:cNvSpPr txBox="1"/>
          <p:nvPr/>
        </p:nvSpPr>
        <p:spPr>
          <a:xfrm>
            <a:off x="5334000" y="723900"/>
            <a:ext cx="7086600" cy="646331"/>
          </a:xfrm>
          <a:prstGeom prst="rect">
            <a:avLst/>
          </a:prstGeom>
          <a:solidFill>
            <a:schemeClr val="bg1"/>
          </a:solidFill>
        </p:spPr>
        <p:txBody>
          <a:bodyPr wrap="square" rtlCol="0">
            <a:spAutoFit/>
          </a:bodyPr>
          <a:lstStyle/>
          <a:p>
            <a:endParaRPr lang="ro-RO" dirty="0" smtClean="0"/>
          </a:p>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7040068" y="564100"/>
            <a:ext cx="2021305" cy="1371600"/>
          </a:xfrm>
          <a:prstGeom prst="rect">
            <a:avLst/>
          </a:prstGeom>
          <a:noFill/>
          <a:ln w="9525">
            <a:noFill/>
            <a:miter lim="800000"/>
            <a:headEnd/>
            <a:tailEnd/>
          </a:ln>
        </p:spPr>
      </p:pic>
      <p:sp>
        <p:nvSpPr>
          <p:cNvPr id="16" name="Google Shape;542;p40"/>
          <p:cNvSpPr txBox="1">
            <a:spLocks/>
          </p:cNvSpPr>
          <p:nvPr/>
        </p:nvSpPr>
        <p:spPr>
          <a:xfrm>
            <a:off x="-609600" y="1485900"/>
            <a:ext cx="2057400" cy="915987"/>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F0EFEF"/>
              </a:buClr>
              <a:buSzTx/>
              <a:buFont typeface="Lexend Black" charset="0"/>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0</a:t>
            </a:r>
            <a:r>
              <a:rPr kumimoji="0" lang="ro-MD"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3</a:t>
            </a:r>
            <a:endPar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endParaRPr>
          </a:p>
        </p:txBody>
      </p:sp>
      <p:sp>
        <p:nvSpPr>
          <p:cNvPr id="18" name="CasetăText 17"/>
          <p:cNvSpPr txBox="1"/>
          <p:nvPr/>
        </p:nvSpPr>
        <p:spPr>
          <a:xfrm>
            <a:off x="5069006" y="750610"/>
            <a:ext cx="6096000" cy="523220"/>
          </a:xfrm>
          <a:prstGeom prst="rect">
            <a:avLst/>
          </a:prstGeom>
          <a:solidFill>
            <a:schemeClr val="bg2"/>
          </a:solidFill>
        </p:spPr>
        <p:txBody>
          <a:bodyPr wrap="square" rtlCol="0">
            <a:spAutoFit/>
          </a:bodyPr>
          <a:lstStyle/>
          <a:p>
            <a:r>
              <a:rPr lang="ro-RO" sz="2800" b="1" dirty="0" smtClean="0"/>
              <a:t>PLAN ȘCOLARIZARE CLASA A IX-A</a:t>
            </a:r>
            <a:endParaRPr lang="ro-RO" sz="2800" b="1" dirty="0"/>
          </a:p>
        </p:txBody>
      </p:sp>
      <p:sp>
        <p:nvSpPr>
          <p:cNvPr id="32" name="CasetăText 31"/>
          <p:cNvSpPr txBox="1"/>
          <p:nvPr/>
        </p:nvSpPr>
        <p:spPr>
          <a:xfrm>
            <a:off x="5410200" y="-369332"/>
            <a:ext cx="6858000" cy="646331"/>
          </a:xfrm>
          <a:prstGeom prst="rect">
            <a:avLst/>
          </a:prstGeom>
          <a:solidFill>
            <a:schemeClr val="bg1"/>
          </a:solidFill>
        </p:spPr>
        <p:txBody>
          <a:bodyPr wrap="square" rtlCol="0">
            <a:spAutoFit/>
          </a:bodyPr>
          <a:lstStyle/>
          <a:p>
            <a:endParaRPr lang="ro-RO" dirty="0" smtClean="0"/>
          </a:p>
          <a:p>
            <a:endParaRPr lang="ro-RO" dirty="0"/>
          </a:p>
        </p:txBody>
      </p:sp>
      <p:graphicFrame>
        <p:nvGraphicFramePr>
          <p:cNvPr id="12" name="Tabel 11"/>
          <p:cNvGraphicFramePr>
            <a:graphicFrameLocks noGrp="1"/>
          </p:cNvGraphicFramePr>
          <p:nvPr>
            <p:extLst>
              <p:ext uri="{D42A27DB-BD31-4B8C-83A1-F6EECF244321}">
                <p14:modId xmlns:p14="http://schemas.microsoft.com/office/powerpoint/2010/main" val="3303979414"/>
              </p:ext>
            </p:extLst>
          </p:nvPr>
        </p:nvGraphicFramePr>
        <p:xfrm>
          <a:off x="1054093" y="2597315"/>
          <a:ext cx="15011400" cy="4475261"/>
        </p:xfrm>
        <a:graphic>
          <a:graphicData uri="http://schemas.openxmlformats.org/drawingml/2006/table">
            <a:tbl>
              <a:tblPr/>
              <a:tblGrid>
                <a:gridCol w="12403470"/>
                <a:gridCol w="2607930"/>
              </a:tblGrid>
              <a:tr h="499026">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Acțiunea</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Perioada / Termen</a:t>
                      </a:r>
                      <a:endParaRPr kumimoji="0" lang="en-US"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31">
                <a:tc gridSpan="2">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ts val="60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2. Actualizarea PLAI</a:t>
                      </a:r>
                      <a:r>
                        <a:rPr kumimoji="0" lang="ro-MD"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 și monitorizare PAS</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B755"/>
                    </a:solidFill>
                  </a:tcPr>
                </a:tc>
                <a:tc hMerge="1">
                  <a:txBody>
                    <a:bodyPr/>
                    <a:lstStyle/>
                    <a:p>
                      <a:endParaRPr lang="en-US"/>
                    </a:p>
                  </a:txBody>
                  <a:tcPr/>
                </a:tc>
              </a:tr>
              <a:tr h="769088">
                <a:tc>
                  <a:txBody>
                    <a:bodyPr/>
                    <a:lstStyle>
                      <a:lvl1pPr marL="49213" indent="1588">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49213" marR="0" lvl="0" indent="0" algn="l" defTabSz="914400" rtl="0" eaLnBrk="1" fontAlgn="base" latinLnBrk="0" hangingPunct="1">
                        <a:lnSpc>
                          <a:spcPct val="100000"/>
                        </a:lnSpc>
                        <a:spcBef>
                          <a:spcPts val="600"/>
                        </a:spcBef>
                        <a:spcAft>
                          <a:spcPts val="600"/>
                        </a:spcAft>
                        <a:buClrTx/>
                        <a:buSzTx/>
                        <a:buFontTx/>
                        <a:buNone/>
                        <a:tabLst>
                          <a:tab pos="2794000" algn="l"/>
                        </a:tabLst>
                      </a:pPr>
                      <a:r>
                        <a:rPr lang="ro-RO"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rPr>
                        <a:t>Realizarea monitorizării implementării PAS - urilor </a:t>
                      </a:r>
                      <a:endParaRPr lang="en-US"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marL="49213" marR="0" lvl="0" indent="0" algn="l" defTabSz="914400" rtl="0" eaLnBrk="1" fontAlgn="base" latinLnBrk="0" hangingPunct="1">
                        <a:lnSpc>
                          <a:spcPct val="100000"/>
                        </a:lnSpc>
                        <a:spcBef>
                          <a:spcPts val="600"/>
                        </a:spcBef>
                        <a:spcAft>
                          <a:spcPts val="600"/>
                        </a:spcAft>
                        <a:buClrTx/>
                        <a:buSzTx/>
                        <a:buFontTx/>
                        <a:buNone/>
                        <a:tabLst>
                          <a:tab pos="2794000" algn="l"/>
                        </a:tabLst>
                      </a:pPr>
                      <a:r>
                        <a:rPr lang="ro-RO"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rPr>
                        <a:t>Notă: În cadrul vizitelor de monitorizare se va acorda o </a:t>
                      </a:r>
                      <a:r>
                        <a:rPr lang="ro-RO" altLang="en-US" sz="2000" kern="1200" dirty="0" err="1" smtClean="0">
                          <a:solidFill>
                            <a:schemeClr val="tx1"/>
                          </a:solidFill>
                          <a:latin typeface="Arial" panose="020B0604020202020204" pitchFamily="34" charset="0"/>
                          <a:ea typeface="Arial Unicode MS" panose="020B0604020202020204" pitchFamily="34" charset="-128"/>
                          <a:cs typeface="Arial" panose="020B0604020202020204" pitchFamily="34" charset="0"/>
                        </a:rPr>
                        <a:t>atenţie</a:t>
                      </a:r>
                      <a:r>
                        <a:rPr lang="ro-RO"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rPr>
                        <a:t> specială parteneriatului cu operatorii economici</a:t>
                      </a:r>
                      <a:endParaRPr lang="en-US"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marL="49213" marR="0" lvl="0" indent="0" algn="l" defTabSz="914400" rtl="0" eaLnBrk="1" fontAlgn="base" latinLnBrk="0" hangingPunct="1">
                        <a:lnSpc>
                          <a:spcPct val="100000"/>
                        </a:lnSpc>
                        <a:spcBef>
                          <a:spcPts val="600"/>
                        </a:spcBef>
                        <a:spcAft>
                          <a:spcPts val="600"/>
                        </a:spcAft>
                        <a:buClrTx/>
                        <a:buSzTx/>
                        <a:buFontTx/>
                        <a:buNone/>
                        <a:tabLst>
                          <a:tab pos="2794000" algn="l"/>
                        </a:tabLst>
                      </a:pPr>
                      <a:r>
                        <a:rPr lang="ro-RO"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rPr>
                        <a:t>Monitorizarea PAS - urilor se poate realiza prin vizite de monitorizare la </a:t>
                      </a:r>
                      <a:r>
                        <a:rPr lang="ro-RO" altLang="en-US" sz="2000" kern="1200" dirty="0" err="1" smtClean="0">
                          <a:solidFill>
                            <a:schemeClr val="tx1"/>
                          </a:solidFill>
                          <a:latin typeface="Arial" panose="020B0604020202020204" pitchFamily="34" charset="0"/>
                          <a:ea typeface="Arial Unicode MS" panose="020B0604020202020204" pitchFamily="34" charset="-128"/>
                          <a:cs typeface="Arial" panose="020B0604020202020204" pitchFamily="34" charset="0"/>
                        </a:rPr>
                        <a:t>unităţile</a:t>
                      </a:r>
                      <a:r>
                        <a:rPr lang="ro-RO"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rPr>
                        <a:t> de </a:t>
                      </a:r>
                      <a:r>
                        <a:rPr lang="ro-RO" altLang="en-US" sz="2000" kern="1200" dirty="0" err="1" smtClean="0">
                          <a:solidFill>
                            <a:schemeClr val="tx1"/>
                          </a:solidFill>
                          <a:latin typeface="Arial" panose="020B0604020202020204" pitchFamily="34" charset="0"/>
                          <a:ea typeface="Arial Unicode MS" panose="020B0604020202020204" pitchFamily="34" charset="-128"/>
                          <a:cs typeface="Arial" panose="020B0604020202020204" pitchFamily="34" charset="0"/>
                        </a:rPr>
                        <a:t>învăţământ</a:t>
                      </a:r>
                      <a:r>
                        <a:rPr lang="ro-RO"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rPr>
                        <a:t> </a:t>
                      </a:r>
                      <a:r>
                        <a:rPr lang="ro-RO" altLang="en-US" sz="2000" kern="1200" dirty="0" err="1" smtClean="0">
                          <a:solidFill>
                            <a:schemeClr val="tx1"/>
                          </a:solidFill>
                          <a:latin typeface="Arial" panose="020B0604020202020204" pitchFamily="34" charset="0"/>
                          <a:ea typeface="Arial Unicode MS" panose="020B0604020202020204" pitchFamily="34" charset="-128"/>
                          <a:cs typeface="Arial" panose="020B0604020202020204" pitchFamily="34" charset="0"/>
                        </a:rPr>
                        <a:t>şi</a:t>
                      </a:r>
                      <a:r>
                        <a:rPr lang="ro-RO"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rPr>
                        <a:t>/sau comunicare on-line cu </a:t>
                      </a:r>
                      <a:r>
                        <a:rPr lang="ro-RO" altLang="en-US" sz="2000" kern="1200" dirty="0" err="1" smtClean="0">
                          <a:solidFill>
                            <a:schemeClr val="tx1"/>
                          </a:solidFill>
                          <a:latin typeface="Arial" panose="020B0604020202020204" pitchFamily="34" charset="0"/>
                          <a:ea typeface="Arial Unicode MS" panose="020B0604020202020204" pitchFamily="34" charset="-128"/>
                          <a:cs typeface="Arial" panose="020B0604020202020204" pitchFamily="34" charset="0"/>
                        </a:rPr>
                        <a:t>unităţile</a:t>
                      </a:r>
                      <a:r>
                        <a:rPr lang="ro-RO"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rPr>
                        <a:t> de </a:t>
                      </a:r>
                      <a:r>
                        <a:rPr lang="ro-RO" altLang="en-US" sz="2000" kern="1200" dirty="0" err="1" smtClean="0">
                          <a:solidFill>
                            <a:schemeClr val="tx1"/>
                          </a:solidFill>
                          <a:latin typeface="Arial" panose="020B0604020202020204" pitchFamily="34" charset="0"/>
                          <a:ea typeface="Arial Unicode MS" panose="020B0604020202020204" pitchFamily="34" charset="-128"/>
                          <a:cs typeface="Arial" panose="020B0604020202020204" pitchFamily="34" charset="0"/>
                        </a:rPr>
                        <a:t>învăţământ</a:t>
                      </a:r>
                      <a:endParaRPr lang="en-US"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18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FEBRUARIE – MARTIE </a:t>
                      </a:r>
                      <a:r>
                        <a:rPr kumimoji="0" lang="ro-RO" altLang="en-US" sz="18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2025</a:t>
                      </a:r>
                      <a:endParaRPr kumimoji="0" lang="en-US" altLang="en-US" sz="18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2198">
                <a:tc>
                  <a:txBody>
                    <a:bodyPr/>
                    <a:lstStyle>
                      <a:lvl1pPr marL="49213" indent="1588">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49213" marR="0" lvl="0" indent="0" algn="l" defTabSz="914400" rtl="0" eaLnBrk="1" fontAlgn="base" latinLnBrk="0" hangingPunct="1">
                        <a:lnSpc>
                          <a:spcPct val="100000"/>
                        </a:lnSpc>
                        <a:spcBef>
                          <a:spcPts val="600"/>
                        </a:spcBef>
                        <a:spcAft>
                          <a:spcPts val="600"/>
                        </a:spcAft>
                        <a:buClrTx/>
                        <a:buSzTx/>
                        <a:buFontTx/>
                        <a:buNone/>
                        <a:tabLst>
                          <a:tab pos="2794000" algn="l"/>
                        </a:tabLst>
                      </a:pPr>
                      <a:r>
                        <a:rPr lang="ro-RO"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rPr>
                        <a:t>Raportarea concluziilor monitorizării implementării PAS – urilor</a:t>
                      </a:r>
                      <a:endParaRPr lang="en-US"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marL="49213" marR="0" lvl="0" indent="0" algn="l" defTabSz="914400" rtl="0" eaLnBrk="1" fontAlgn="base" latinLnBrk="0" hangingPunct="1">
                        <a:lnSpc>
                          <a:spcPct val="100000"/>
                        </a:lnSpc>
                        <a:spcBef>
                          <a:spcPts val="600"/>
                        </a:spcBef>
                        <a:spcAft>
                          <a:spcPts val="600"/>
                        </a:spcAft>
                        <a:buClrTx/>
                        <a:buSzTx/>
                        <a:buFontTx/>
                        <a:buNone/>
                        <a:tabLst>
                          <a:tab pos="2794000" algn="l"/>
                        </a:tabLst>
                      </a:pPr>
                      <a:r>
                        <a:rPr lang="ro-RO"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rPr>
                        <a:t>Notă: Raportarea concluziilor monitorizării implementării PAS – urilor se va realiza în cadrul întâlnirii de lucru a CLDPS</a:t>
                      </a:r>
                      <a:endParaRPr lang="en-US" altLang="en-US" sz="2000"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18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MARTIE </a:t>
                      </a:r>
                      <a:r>
                        <a:rPr kumimoji="0" lang="ro-RO" altLang="en-US" sz="18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2025</a:t>
                      </a:r>
                      <a:endParaRPr kumimoji="0" lang="en-US" altLang="en-US" sz="18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350">
                <a:tc gridSpan="2">
                  <a:txBody>
                    <a:bodyPr/>
                    <a:lstStyle>
                      <a:lvl1pPr marL="60325">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60325" marR="0" lvl="0" indent="0" algn="l" defTabSz="914400" rtl="0" eaLnBrk="1" fontAlgn="base" latinLnBrk="0" hangingPunct="1">
                        <a:lnSpc>
                          <a:spcPct val="100000"/>
                        </a:lnSpc>
                        <a:spcBef>
                          <a:spcPts val="600"/>
                        </a:spcBef>
                        <a:spcAft>
                          <a:spcPts val="600"/>
                        </a:spcAft>
                        <a:buClrTx/>
                        <a:buSzTx/>
                        <a:buFontTx/>
                        <a:buNone/>
                        <a:tabLst>
                          <a:tab pos="2794000" algn="l"/>
                        </a:tabLst>
                      </a:pPr>
                      <a:r>
                        <a:rPr kumimoji="0" lang="ro-RO" altLang="en-US" sz="4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Actualizarea PLAI</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B755"/>
                    </a:solidFill>
                  </a:tcPr>
                </a:tc>
                <a:tc hMerge="1">
                  <a:txBody>
                    <a:bodyPr/>
                    <a:lstStyle/>
                    <a:p>
                      <a:endParaRPr lang="en-US"/>
                    </a:p>
                  </a:txBody>
                  <a:tcPr/>
                </a:tc>
              </a:tr>
              <a:tr h="69654">
                <a:tc>
                  <a:txBody>
                    <a:bodyPr/>
                    <a:lstStyle>
                      <a:lvl1pPr marL="92075">
                        <a:lnSpc>
                          <a:spcPct val="90000"/>
                        </a:lnSpc>
                        <a:spcBef>
                          <a:spcPts val="1000"/>
                        </a:spcBef>
                        <a:buFont typeface="Arial" panose="020B0604020202020204" pitchFamily="34" charset="0"/>
                        <a:tabLst>
                          <a:tab pos="27305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305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305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92075" marR="0" lvl="0" indent="0" algn="just" defTabSz="914400" rtl="0" eaLnBrk="1" fontAlgn="base" latinLnBrk="0" hangingPunct="1">
                        <a:lnSpc>
                          <a:spcPct val="100000"/>
                        </a:lnSpc>
                        <a:spcBef>
                          <a:spcPct val="0"/>
                        </a:spcBef>
                        <a:spcAft>
                          <a:spcPct val="0"/>
                        </a:spcAft>
                        <a:buClrTx/>
                        <a:buSzTx/>
                        <a:buFontTx/>
                        <a:buNone/>
                        <a:tabLst>
                          <a:tab pos="273050" algn="l"/>
                          <a:tab pos="2794000" algn="l"/>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Postarea de către CNDIPT pe site-ul </a:t>
                      </a:r>
                      <a:r>
                        <a:rPr kumimoji="0" lang="ro-RO" altLang="en-US" sz="400" b="0" i="0" u="sng" strike="noStrike" cap="none" normalizeH="0" baseline="0" dirty="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6"/>
                        </a:rPr>
                        <a:t>www.tvet.ro</a:t>
                      </a:r>
                      <a:r>
                        <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 anexelor PRAI actualizate pe baza datelor din surse statistice oficiale, necesare actualizării PLAI.</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septembrie 2019</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5350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19334" y="-13665"/>
            <a:ext cx="19126200" cy="102870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1676400" y="1485900"/>
            <a:ext cx="14401800" cy="954107"/>
          </a:xfrm>
          <a:prstGeom prst="rect">
            <a:avLst/>
          </a:prstGeom>
          <a:noFill/>
        </p:spPr>
        <p:txBody>
          <a:bodyPr wrap="square">
            <a:spAutoFit/>
          </a:bodyPr>
          <a:lstStyle/>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Calendarul activităților CLDPS Hunedoara</a:t>
            </a:r>
            <a:endPar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endParaRPr>
          </a:p>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 </a:t>
            </a: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Ce ne propunem pentru anul școlar 2024-2025?</a:t>
            </a:r>
            <a:endPar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endParaRP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8919" y="1971483"/>
            <a:ext cx="1967947" cy="16764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057400" y="52060"/>
            <a:ext cx="10363200" cy="1562100"/>
          </a:xfrm>
          <a:prstGeom prst="rect">
            <a:avLst/>
          </a:prstGeom>
          <a:noFill/>
          <a:ln w="9525">
            <a:noFill/>
            <a:miter lim="800000"/>
            <a:headEnd/>
            <a:tailEnd/>
          </a:ln>
        </p:spPr>
      </p:pic>
      <p:sp>
        <p:nvSpPr>
          <p:cNvPr id="14" name="CasetăText 13"/>
          <p:cNvSpPr txBox="1"/>
          <p:nvPr/>
        </p:nvSpPr>
        <p:spPr>
          <a:xfrm>
            <a:off x="5334000" y="723900"/>
            <a:ext cx="7086600" cy="646331"/>
          </a:xfrm>
          <a:prstGeom prst="rect">
            <a:avLst/>
          </a:prstGeom>
          <a:solidFill>
            <a:schemeClr val="bg1"/>
          </a:solidFill>
        </p:spPr>
        <p:txBody>
          <a:bodyPr wrap="square" rtlCol="0">
            <a:spAutoFit/>
          </a:bodyPr>
          <a:lstStyle/>
          <a:p>
            <a:endParaRPr lang="ro-RO" dirty="0" smtClean="0"/>
          </a:p>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7040068" y="564100"/>
            <a:ext cx="2021305" cy="1371600"/>
          </a:xfrm>
          <a:prstGeom prst="rect">
            <a:avLst/>
          </a:prstGeom>
          <a:noFill/>
          <a:ln w="9525">
            <a:noFill/>
            <a:miter lim="800000"/>
            <a:headEnd/>
            <a:tailEnd/>
          </a:ln>
        </p:spPr>
      </p:pic>
      <p:sp>
        <p:nvSpPr>
          <p:cNvPr id="16" name="Google Shape;542;p40"/>
          <p:cNvSpPr txBox="1">
            <a:spLocks/>
          </p:cNvSpPr>
          <p:nvPr/>
        </p:nvSpPr>
        <p:spPr>
          <a:xfrm>
            <a:off x="-609600" y="1485900"/>
            <a:ext cx="2057400" cy="915987"/>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F0EFEF"/>
              </a:buClr>
              <a:buSzTx/>
              <a:buFont typeface="Lexend Black" charset="0"/>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0</a:t>
            </a:r>
            <a:r>
              <a:rPr kumimoji="0" lang="ro-MD"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3</a:t>
            </a:r>
            <a:endPar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endParaRPr>
          </a:p>
        </p:txBody>
      </p:sp>
      <p:sp>
        <p:nvSpPr>
          <p:cNvPr id="18" name="CasetăText 17"/>
          <p:cNvSpPr txBox="1"/>
          <p:nvPr/>
        </p:nvSpPr>
        <p:spPr>
          <a:xfrm>
            <a:off x="5069006" y="750610"/>
            <a:ext cx="6096000" cy="523220"/>
          </a:xfrm>
          <a:prstGeom prst="rect">
            <a:avLst/>
          </a:prstGeom>
          <a:solidFill>
            <a:schemeClr val="bg2"/>
          </a:solidFill>
        </p:spPr>
        <p:txBody>
          <a:bodyPr wrap="square" rtlCol="0">
            <a:spAutoFit/>
          </a:bodyPr>
          <a:lstStyle/>
          <a:p>
            <a:r>
              <a:rPr lang="ro-RO" sz="2800" b="1" dirty="0" smtClean="0"/>
              <a:t>PLAN ȘCOLARIZARE CLASA A IX-A</a:t>
            </a:r>
            <a:endParaRPr lang="ro-RO" sz="2800" b="1" dirty="0"/>
          </a:p>
        </p:txBody>
      </p:sp>
      <p:sp>
        <p:nvSpPr>
          <p:cNvPr id="32" name="CasetăText 31"/>
          <p:cNvSpPr txBox="1"/>
          <p:nvPr/>
        </p:nvSpPr>
        <p:spPr>
          <a:xfrm>
            <a:off x="5410200" y="-369332"/>
            <a:ext cx="6858000" cy="646331"/>
          </a:xfrm>
          <a:prstGeom prst="rect">
            <a:avLst/>
          </a:prstGeom>
          <a:solidFill>
            <a:schemeClr val="bg1"/>
          </a:solidFill>
        </p:spPr>
        <p:txBody>
          <a:bodyPr wrap="square" rtlCol="0">
            <a:spAutoFit/>
          </a:bodyPr>
          <a:lstStyle/>
          <a:p>
            <a:endParaRPr lang="ro-RO" dirty="0" smtClean="0"/>
          </a:p>
          <a:p>
            <a:endParaRPr lang="ro-RO" dirty="0"/>
          </a:p>
        </p:txBody>
      </p:sp>
      <p:graphicFrame>
        <p:nvGraphicFramePr>
          <p:cNvPr id="12" name="Tabel 11"/>
          <p:cNvGraphicFramePr>
            <a:graphicFrameLocks noGrp="1"/>
          </p:cNvGraphicFramePr>
          <p:nvPr>
            <p:extLst>
              <p:ext uri="{D42A27DB-BD31-4B8C-83A1-F6EECF244321}">
                <p14:modId xmlns:p14="http://schemas.microsoft.com/office/powerpoint/2010/main" val="2519910184"/>
              </p:ext>
            </p:extLst>
          </p:nvPr>
        </p:nvGraphicFramePr>
        <p:xfrm>
          <a:off x="611306" y="2519851"/>
          <a:ext cx="15011400" cy="6846551"/>
        </p:xfrm>
        <a:graphic>
          <a:graphicData uri="http://schemas.openxmlformats.org/drawingml/2006/table">
            <a:tbl>
              <a:tblPr/>
              <a:tblGrid>
                <a:gridCol w="12403470"/>
                <a:gridCol w="2607930"/>
              </a:tblGrid>
              <a:tr h="499026">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Acțiunea</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Perioada / Termen</a:t>
                      </a:r>
                      <a:endParaRPr kumimoji="0" lang="en-US"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31">
                <a:tc gridSpan="2">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ts val="60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3. </a:t>
                      </a:r>
                      <a:r>
                        <a:rPr kumimoji="0" lang="ro-MD"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Titlul de excelență – Impact în educația duală/Contribuția la viitorul profesional al tinerilor/  </a:t>
                      </a:r>
                    </a:p>
                    <a:p>
                      <a:pPr marL="100013" marR="0" lvl="0" indent="0" algn="l" defTabSz="914400" rtl="0" eaLnBrk="1" fontAlgn="base" latinLnBrk="0" hangingPunct="1">
                        <a:lnSpc>
                          <a:spcPct val="100000"/>
                        </a:lnSpc>
                        <a:spcBef>
                          <a:spcPts val="600"/>
                        </a:spcBef>
                        <a:spcAft>
                          <a:spcPct val="0"/>
                        </a:spcAft>
                        <a:buClrTx/>
                        <a:buSzTx/>
                        <a:buFontTx/>
                        <a:buNone/>
                        <a:tabLst>
                          <a:tab pos="2794000" algn="l"/>
                        </a:tabLst>
                      </a:pPr>
                      <a:r>
                        <a:rPr kumimoji="0" lang="ro-MD"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 Excelența în dezvoltarea carierei generației Alpha/ …</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B755"/>
                    </a:solidFill>
                  </a:tcPr>
                </a:tc>
                <a:tc hMerge="1">
                  <a:txBody>
                    <a:bodyPr/>
                    <a:lstStyle/>
                    <a:p>
                      <a:endParaRPr lang="en-US"/>
                    </a:p>
                  </a:txBody>
                  <a:tcPr/>
                </a:tc>
              </a:tr>
              <a:tr h="769088">
                <a:tc>
                  <a:txBody>
                    <a:bodyPr/>
                    <a:lstStyle>
                      <a:lvl1pPr marL="92075">
                        <a:lnSpc>
                          <a:spcPct val="90000"/>
                        </a:lnSpc>
                        <a:spcBef>
                          <a:spcPts val="1000"/>
                        </a:spcBef>
                        <a:buFont typeface="Arial" panose="020B0604020202020204" pitchFamily="34" charset="0"/>
                        <a:tabLst>
                          <a:tab pos="25400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5400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5400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buFont typeface="Arial" panose="020B0604020202020204" pitchFamily="34" charset="0"/>
                        <a:buNone/>
                      </a:pPr>
                      <a:r>
                        <a:rPr lang="ro-RO" altLang="ro-RO" sz="2000" dirty="0" smtClean="0">
                          <a:solidFill>
                            <a:schemeClr val="tx1"/>
                          </a:solidFill>
                          <a:latin typeface="Arial" panose="020B0604020202020204" pitchFamily="34" charset="0"/>
                          <a:cs typeface="Arial" panose="020B0604020202020204" pitchFamily="34" charset="0"/>
                        </a:rPr>
                        <a:t>Stabilirea echipei de lucru, elaborarea metodologiei și stabilirea criteriilor de evaluare:</a:t>
                      </a:r>
                    </a:p>
                    <a:p>
                      <a:pPr marL="549275" indent="-457200">
                        <a:buFont typeface="Arial" panose="020B0604020202020204" pitchFamily="34" charset="0"/>
                        <a:buAutoNum type="arabicPeriod"/>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Implicare activă în parteneriatul cu instituțiile de învățământ </a:t>
                      </a: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(nr. de acorduri de parteneriat, oferirea spațiilor de desfășurare a stagiilor de pregătire practică și a dotărilor specifice, dezvoltarea de programe adaptate nevoilor pieței muncii împreună cu partenerii educaționali etc.)</a:t>
                      </a:r>
                    </a:p>
                    <a:p>
                      <a:pPr marL="549275" indent="-457200">
                        <a:buFont typeface="Arial" panose="020B0604020202020204" pitchFamily="34" charset="0"/>
                        <a:buAutoNum type="arabicPeriod"/>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Investiții în formare și educație </a:t>
                      </a: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(resurse financiare, tehnologice și umane pentru formarea elevilor, crearea de facilități moderne – ateliere, laboratoare sau alte spații de practică, furnizarea de echipamente și materiale pentru activitățile practice etc…)</a:t>
                      </a:r>
                    </a:p>
                    <a:p>
                      <a:pPr marL="549275" indent="-457200">
                        <a:buFont typeface="Arial" panose="020B0604020202020204" pitchFamily="34" charset="0"/>
                        <a:buAutoNum type="arabicPeriod"/>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Susținerea elevilor și a personalului </a:t>
                      </a: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(oferirea de burse, stimulente financiare sau alte beneficii elevilor implicați în învățământul dual, programe de formare pentru mentorii sau instructorii care lucrează cu elevii, sprijinirea elevilor în dezvoltarea profesională și personală etc…)</a:t>
                      </a:r>
                    </a:p>
                    <a:p>
                      <a:pPr marL="549275" indent="-457200">
                        <a:buFont typeface="Arial" panose="020B0604020202020204" pitchFamily="34" charset="0"/>
                        <a:buAutoNum type="arabicPeriod"/>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Rezultate concrete și impact </a:t>
                      </a: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(rate de angajare a absolvenților învățământului dual, gradul de satisfacție a elevilor și a școlilor partenere, crearea de locuri de muncă și contribuția la dezvoltarea economică locală etc….)</a:t>
                      </a:r>
                    </a:p>
                    <a:p>
                      <a:pPr marL="549275" indent="-457200">
                        <a:buFont typeface="Arial" panose="020B0604020202020204" pitchFamily="34" charset="0"/>
                        <a:buAutoNum type="arabicPeriod"/>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Inovație și sustenabilitate </a:t>
                      </a: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(Introducerea de soluții inovative în procesul de pregătire profesionale, adoptarea unor practici sustenabile, responsabile, verzi în procesul educațional și de formare etc…)</a:t>
                      </a:r>
                    </a:p>
                    <a:p>
                      <a:pPr marL="549275" indent="-457200">
                        <a:buFont typeface="Arial" panose="020B0604020202020204" pitchFamily="34" charset="0"/>
                        <a:buAutoNum type="arabicPeriod"/>
                      </a:pPr>
                      <a:endPar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549275" indent="-457200">
                        <a:buFont typeface="Arial" panose="020B0604020202020204" pitchFamily="34" charset="0"/>
                        <a:buAutoNum type="arabicPeriod"/>
                      </a:pPr>
                      <a:endParaRPr kumimoji="0" lang="en-US"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MD"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Noiembrie – decembrie 2024</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54">
                <a:tc>
                  <a:txBody>
                    <a:bodyPr/>
                    <a:lstStyle>
                      <a:lvl1pPr marL="92075">
                        <a:lnSpc>
                          <a:spcPct val="90000"/>
                        </a:lnSpc>
                        <a:spcBef>
                          <a:spcPts val="1000"/>
                        </a:spcBef>
                        <a:buFont typeface="Arial" panose="020B0604020202020204" pitchFamily="34" charset="0"/>
                        <a:tabLst>
                          <a:tab pos="27305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305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305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92075" marR="0" lvl="0" indent="0" algn="just" defTabSz="914400" rtl="0" eaLnBrk="1" fontAlgn="base" latinLnBrk="0" hangingPunct="1">
                        <a:lnSpc>
                          <a:spcPct val="100000"/>
                        </a:lnSpc>
                        <a:spcBef>
                          <a:spcPct val="0"/>
                        </a:spcBef>
                        <a:spcAft>
                          <a:spcPct val="0"/>
                        </a:spcAft>
                        <a:buClrTx/>
                        <a:buSzTx/>
                        <a:buFontTx/>
                        <a:buNone/>
                        <a:tabLst>
                          <a:tab pos="273050" algn="l"/>
                          <a:tab pos="2794000" algn="l"/>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Postarea de către CNDIPT pe site-ul </a:t>
                      </a:r>
                      <a:r>
                        <a:rPr kumimoji="0" lang="ro-RO" altLang="en-US" sz="400" b="0" i="0" u="sng" strike="noStrike" cap="none" normalizeH="0" baseline="0" dirty="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6"/>
                        </a:rPr>
                        <a:t>www.tvet.ro</a:t>
                      </a:r>
                      <a:r>
                        <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 anexelor PRAI actualizate pe baza datelor din surse statistice oficiale, necesare actualizării PLAI.</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septembrie 2019</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4678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19334" y="-13665"/>
            <a:ext cx="19126200" cy="102870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1676400" y="1485900"/>
            <a:ext cx="14401800" cy="954107"/>
          </a:xfrm>
          <a:prstGeom prst="rect">
            <a:avLst/>
          </a:prstGeom>
          <a:noFill/>
        </p:spPr>
        <p:txBody>
          <a:bodyPr wrap="square">
            <a:spAutoFit/>
          </a:bodyPr>
          <a:lstStyle/>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Planul activităților CLDPS Hunedoara</a:t>
            </a:r>
            <a:endPar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endParaRPr>
          </a:p>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 </a:t>
            </a: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Ce ne propunem pentru anul școlar 2024-2025?</a:t>
            </a:r>
            <a:endPar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endParaRP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8919" y="1971483"/>
            <a:ext cx="1967947" cy="16764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057400" y="52060"/>
            <a:ext cx="10363200" cy="1562100"/>
          </a:xfrm>
          <a:prstGeom prst="rect">
            <a:avLst/>
          </a:prstGeom>
          <a:noFill/>
          <a:ln w="9525">
            <a:noFill/>
            <a:miter lim="800000"/>
            <a:headEnd/>
            <a:tailEnd/>
          </a:ln>
        </p:spPr>
      </p:pic>
      <p:sp>
        <p:nvSpPr>
          <p:cNvPr id="14" name="CasetăText 13"/>
          <p:cNvSpPr txBox="1"/>
          <p:nvPr/>
        </p:nvSpPr>
        <p:spPr>
          <a:xfrm>
            <a:off x="5334000" y="723900"/>
            <a:ext cx="7086600" cy="646331"/>
          </a:xfrm>
          <a:prstGeom prst="rect">
            <a:avLst/>
          </a:prstGeom>
          <a:solidFill>
            <a:schemeClr val="bg1"/>
          </a:solidFill>
        </p:spPr>
        <p:txBody>
          <a:bodyPr wrap="square" rtlCol="0">
            <a:spAutoFit/>
          </a:bodyPr>
          <a:lstStyle/>
          <a:p>
            <a:endParaRPr lang="ro-RO" dirty="0" smtClean="0"/>
          </a:p>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7040068" y="564100"/>
            <a:ext cx="2021305" cy="1371600"/>
          </a:xfrm>
          <a:prstGeom prst="rect">
            <a:avLst/>
          </a:prstGeom>
          <a:noFill/>
          <a:ln w="9525">
            <a:noFill/>
            <a:miter lim="800000"/>
            <a:headEnd/>
            <a:tailEnd/>
          </a:ln>
        </p:spPr>
      </p:pic>
      <p:sp>
        <p:nvSpPr>
          <p:cNvPr id="16" name="Google Shape;542;p40"/>
          <p:cNvSpPr txBox="1">
            <a:spLocks/>
          </p:cNvSpPr>
          <p:nvPr/>
        </p:nvSpPr>
        <p:spPr>
          <a:xfrm>
            <a:off x="-609600" y="1485900"/>
            <a:ext cx="2057400" cy="915987"/>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F0EFEF"/>
              </a:buClr>
              <a:buSzTx/>
              <a:buFont typeface="Lexend Black" charset="0"/>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0</a:t>
            </a:r>
            <a:r>
              <a:rPr kumimoji="0" lang="ro-MD"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3</a:t>
            </a:r>
            <a:endPar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endParaRPr>
          </a:p>
        </p:txBody>
      </p:sp>
      <p:sp>
        <p:nvSpPr>
          <p:cNvPr id="18" name="CasetăText 17"/>
          <p:cNvSpPr txBox="1"/>
          <p:nvPr/>
        </p:nvSpPr>
        <p:spPr>
          <a:xfrm>
            <a:off x="5069006" y="750610"/>
            <a:ext cx="6096000" cy="523220"/>
          </a:xfrm>
          <a:prstGeom prst="rect">
            <a:avLst/>
          </a:prstGeom>
          <a:solidFill>
            <a:schemeClr val="bg2"/>
          </a:solidFill>
        </p:spPr>
        <p:txBody>
          <a:bodyPr wrap="square" rtlCol="0">
            <a:spAutoFit/>
          </a:bodyPr>
          <a:lstStyle/>
          <a:p>
            <a:r>
              <a:rPr lang="ro-RO" sz="2800" b="1" dirty="0" smtClean="0"/>
              <a:t>PLAN ȘCOLARIZARE CLASA A IX-A</a:t>
            </a:r>
            <a:endParaRPr lang="ro-RO" sz="2800" b="1" dirty="0"/>
          </a:p>
        </p:txBody>
      </p:sp>
      <p:sp>
        <p:nvSpPr>
          <p:cNvPr id="32" name="CasetăText 31"/>
          <p:cNvSpPr txBox="1"/>
          <p:nvPr/>
        </p:nvSpPr>
        <p:spPr>
          <a:xfrm>
            <a:off x="5410200" y="-369332"/>
            <a:ext cx="6858000" cy="646331"/>
          </a:xfrm>
          <a:prstGeom prst="rect">
            <a:avLst/>
          </a:prstGeom>
          <a:solidFill>
            <a:schemeClr val="bg1"/>
          </a:solidFill>
        </p:spPr>
        <p:txBody>
          <a:bodyPr wrap="square" rtlCol="0">
            <a:spAutoFit/>
          </a:bodyPr>
          <a:lstStyle/>
          <a:p>
            <a:endParaRPr lang="ro-RO" dirty="0" smtClean="0"/>
          </a:p>
          <a:p>
            <a:endParaRPr lang="ro-RO" dirty="0"/>
          </a:p>
        </p:txBody>
      </p:sp>
      <p:graphicFrame>
        <p:nvGraphicFramePr>
          <p:cNvPr id="12" name="Tabel 11"/>
          <p:cNvGraphicFramePr>
            <a:graphicFrameLocks noGrp="1"/>
          </p:cNvGraphicFramePr>
          <p:nvPr>
            <p:extLst>
              <p:ext uri="{D42A27DB-BD31-4B8C-83A1-F6EECF244321}">
                <p14:modId xmlns:p14="http://schemas.microsoft.com/office/powerpoint/2010/main" val="886013050"/>
              </p:ext>
            </p:extLst>
          </p:nvPr>
        </p:nvGraphicFramePr>
        <p:xfrm>
          <a:off x="685800" y="3048000"/>
          <a:ext cx="15011400" cy="2772391"/>
        </p:xfrm>
        <a:graphic>
          <a:graphicData uri="http://schemas.openxmlformats.org/drawingml/2006/table">
            <a:tbl>
              <a:tblPr/>
              <a:tblGrid>
                <a:gridCol w="12403470"/>
                <a:gridCol w="2607930"/>
              </a:tblGrid>
              <a:tr h="499026">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Acțiunea</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Perioada / Termen</a:t>
                      </a:r>
                      <a:endParaRPr kumimoji="0" lang="en-US"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31">
                <a:tc gridSpan="2">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ts val="60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3. </a:t>
                      </a:r>
                      <a:r>
                        <a:rPr kumimoji="0" lang="ro-MD"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Titlul de excelență – Impact în educația duală/Contribuția la viitorul profesional al tinerilor/  </a:t>
                      </a:r>
                    </a:p>
                    <a:p>
                      <a:pPr marL="100013" marR="0" lvl="0" indent="0" algn="l" defTabSz="914400" rtl="0" eaLnBrk="1" fontAlgn="base" latinLnBrk="0" hangingPunct="1">
                        <a:lnSpc>
                          <a:spcPct val="100000"/>
                        </a:lnSpc>
                        <a:spcBef>
                          <a:spcPts val="600"/>
                        </a:spcBef>
                        <a:spcAft>
                          <a:spcPct val="0"/>
                        </a:spcAft>
                        <a:buClrTx/>
                        <a:buSzTx/>
                        <a:buFontTx/>
                        <a:buNone/>
                        <a:tabLst>
                          <a:tab pos="2794000" algn="l"/>
                        </a:tabLst>
                      </a:pPr>
                      <a:r>
                        <a:rPr kumimoji="0" lang="ro-MD"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 Excelența în dezvoltarea carierei generației Alpha/ …</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B755"/>
                    </a:solidFill>
                  </a:tcPr>
                </a:tc>
                <a:tc hMerge="1">
                  <a:txBody>
                    <a:bodyPr/>
                    <a:lstStyle/>
                    <a:p>
                      <a:endParaRPr lang="en-US"/>
                    </a:p>
                  </a:txBody>
                  <a:tcPr/>
                </a:tc>
              </a:tr>
              <a:tr h="769088">
                <a:tc>
                  <a:txBody>
                    <a:bodyPr/>
                    <a:lstStyle>
                      <a:lvl1pPr marL="92075">
                        <a:lnSpc>
                          <a:spcPct val="90000"/>
                        </a:lnSpc>
                        <a:spcBef>
                          <a:spcPts val="1000"/>
                        </a:spcBef>
                        <a:buFont typeface="Arial" panose="020B0604020202020204" pitchFamily="34" charset="0"/>
                        <a:tabLst>
                          <a:tab pos="25400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5400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5400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buFont typeface="Arial" panose="020B0604020202020204" pitchFamily="34" charset="0"/>
                        <a:buNone/>
                      </a:pPr>
                      <a:r>
                        <a:rPr lang="ro-RO" altLang="ro-RO" sz="2000" dirty="0" smtClean="0">
                          <a:solidFill>
                            <a:schemeClr val="tx1"/>
                          </a:solidFill>
                          <a:latin typeface="Arial" panose="020B0604020202020204" pitchFamily="34" charset="0"/>
                          <a:cs typeface="Arial" panose="020B0604020202020204" pitchFamily="34" charset="0"/>
                        </a:rPr>
                        <a:t>Elaborarea fișei detaliate</a:t>
                      </a:r>
                      <a:r>
                        <a:rPr lang="ro-RO" altLang="ro-RO" sz="2000" baseline="0" dirty="0" smtClean="0">
                          <a:solidFill>
                            <a:schemeClr val="tx1"/>
                          </a:solidFill>
                          <a:latin typeface="Arial" panose="020B0604020202020204" pitchFamily="34" charset="0"/>
                          <a:cs typeface="Arial" panose="020B0604020202020204" pitchFamily="34" charset="0"/>
                        </a:rPr>
                        <a:t> </a:t>
                      </a:r>
                      <a:r>
                        <a:rPr lang="ro-RO" altLang="ro-RO" sz="2000" dirty="0" smtClean="0">
                          <a:solidFill>
                            <a:schemeClr val="tx1"/>
                          </a:solidFill>
                          <a:latin typeface="Arial" panose="020B0604020202020204" pitchFamily="34" charset="0"/>
                          <a:cs typeface="Arial" panose="020B0604020202020204" pitchFamily="34" charset="0"/>
                        </a:rPr>
                        <a:t>de evaluare</a:t>
                      </a:r>
                    </a:p>
                    <a:p>
                      <a:pPr>
                        <a:buFont typeface="Arial" panose="020B0604020202020204" pitchFamily="34" charset="0"/>
                        <a:buNone/>
                      </a:pPr>
                      <a:r>
                        <a:rPr kumimoji="0" lang="ro-RO"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Stabilirea calendarului de depunere a candidaturilor</a:t>
                      </a:r>
                    </a:p>
                    <a:p>
                      <a:pPr marL="92075"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54000" algn="l"/>
                          <a:tab pos="2794000" algn="l"/>
                        </a:tabLst>
                        <a:defRPr/>
                      </a:pPr>
                      <a:r>
                        <a:rPr kumimoji="0" lang="ro-MD"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Stabilirea comisiei de evaluare</a:t>
                      </a:r>
                    </a:p>
                    <a:p>
                      <a:pPr marL="92075" indent="0">
                        <a:buFont typeface="Arial" panose="020B0604020202020204" pitchFamily="34" charset="0"/>
                        <a:buNone/>
                      </a:pPr>
                      <a:r>
                        <a:rPr kumimoji="0" lang="ro-MD"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Evaluarea firmelor, stabilirea rezultatelor finale și transmiterea rapoartelor de evaluare</a:t>
                      </a:r>
                      <a:endParaRPr kumimoji="0" lang="en-US"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MD"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Decembrie 2024 – ianuarie 2025</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54">
                <a:tc>
                  <a:txBody>
                    <a:bodyPr/>
                    <a:lstStyle>
                      <a:lvl1pPr marL="92075">
                        <a:lnSpc>
                          <a:spcPct val="90000"/>
                        </a:lnSpc>
                        <a:spcBef>
                          <a:spcPts val="1000"/>
                        </a:spcBef>
                        <a:buFont typeface="Arial" panose="020B0604020202020204" pitchFamily="34" charset="0"/>
                        <a:tabLst>
                          <a:tab pos="27305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305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305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92075" marR="0" lvl="0" indent="0" algn="just" defTabSz="914400" rtl="0" eaLnBrk="1" fontAlgn="base" latinLnBrk="0" hangingPunct="1">
                        <a:lnSpc>
                          <a:spcPct val="100000"/>
                        </a:lnSpc>
                        <a:spcBef>
                          <a:spcPct val="0"/>
                        </a:spcBef>
                        <a:spcAft>
                          <a:spcPct val="0"/>
                        </a:spcAft>
                        <a:buClrTx/>
                        <a:buSzTx/>
                        <a:buFontTx/>
                        <a:buNone/>
                        <a:tabLst>
                          <a:tab pos="273050" algn="l"/>
                          <a:tab pos="2794000" algn="l"/>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Postarea de către CNDIPT pe site-ul </a:t>
                      </a:r>
                      <a:r>
                        <a:rPr kumimoji="0" lang="ro-RO" altLang="en-US" sz="400" b="0" i="0" u="sng" strike="noStrike" cap="none" normalizeH="0" baseline="0" dirty="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6"/>
                        </a:rPr>
                        <a:t>www.tvet.ro</a:t>
                      </a:r>
                      <a:r>
                        <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 anexelor PRAI actualizate pe baza datelor din surse statistice oficiale, necesare actualizării PLAI.</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septembrie 2019</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 name="Tabel 12"/>
          <p:cNvGraphicFramePr>
            <a:graphicFrameLocks noGrp="1"/>
          </p:cNvGraphicFramePr>
          <p:nvPr>
            <p:extLst>
              <p:ext uri="{D42A27DB-BD31-4B8C-83A1-F6EECF244321}">
                <p14:modId xmlns:p14="http://schemas.microsoft.com/office/powerpoint/2010/main" val="879051688"/>
              </p:ext>
            </p:extLst>
          </p:nvPr>
        </p:nvGraphicFramePr>
        <p:xfrm>
          <a:off x="701722" y="6399546"/>
          <a:ext cx="15011400" cy="2063199"/>
        </p:xfrm>
        <a:graphic>
          <a:graphicData uri="http://schemas.openxmlformats.org/drawingml/2006/table">
            <a:tbl>
              <a:tblPr/>
              <a:tblGrid>
                <a:gridCol w="12403470"/>
                <a:gridCol w="2607930"/>
              </a:tblGrid>
              <a:tr h="499026">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Acțiunea</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Perioada / Termen</a:t>
                      </a:r>
                      <a:endParaRPr kumimoji="0" lang="en-US"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31">
                <a:tc gridSpan="2">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ts val="60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3. </a:t>
                      </a:r>
                      <a:r>
                        <a:rPr kumimoji="0" lang="ro-MD"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Titlul de excelență – Impact în educația duală/Contribuția la viitorul profesional al tinerilor/  </a:t>
                      </a:r>
                    </a:p>
                    <a:p>
                      <a:pPr marL="100013" marR="0" lvl="0" indent="0" algn="l" defTabSz="914400" rtl="0" eaLnBrk="1" fontAlgn="base" latinLnBrk="0" hangingPunct="1">
                        <a:lnSpc>
                          <a:spcPct val="100000"/>
                        </a:lnSpc>
                        <a:spcBef>
                          <a:spcPts val="600"/>
                        </a:spcBef>
                        <a:spcAft>
                          <a:spcPct val="0"/>
                        </a:spcAft>
                        <a:buClrTx/>
                        <a:buSzTx/>
                        <a:buFontTx/>
                        <a:buNone/>
                        <a:tabLst>
                          <a:tab pos="2794000" algn="l"/>
                        </a:tabLst>
                      </a:pPr>
                      <a:r>
                        <a:rPr kumimoji="0" lang="ro-MD"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 Excelența în dezvoltarea carierei generației Alpha/ …</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B755"/>
                    </a:solidFill>
                  </a:tcPr>
                </a:tc>
                <a:tc hMerge="1">
                  <a:txBody>
                    <a:bodyPr/>
                    <a:lstStyle/>
                    <a:p>
                      <a:endParaRPr lang="en-US"/>
                    </a:p>
                  </a:txBody>
                  <a:tcPr/>
                </a:tc>
              </a:tr>
              <a:tr h="769088">
                <a:tc>
                  <a:txBody>
                    <a:bodyPr/>
                    <a:lstStyle>
                      <a:lvl1pPr marL="92075">
                        <a:lnSpc>
                          <a:spcPct val="90000"/>
                        </a:lnSpc>
                        <a:spcBef>
                          <a:spcPts val="1000"/>
                        </a:spcBef>
                        <a:buFont typeface="Arial" panose="020B0604020202020204" pitchFamily="34" charset="0"/>
                        <a:tabLst>
                          <a:tab pos="25400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5400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5400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buFont typeface="Arial" panose="020B0604020202020204" pitchFamily="34" charset="0"/>
                        <a:buNone/>
                      </a:pPr>
                      <a:r>
                        <a:rPr lang="ro-RO" altLang="ro-RO" sz="2400" b="1" dirty="0" smtClean="0">
                          <a:solidFill>
                            <a:schemeClr val="tx1"/>
                          </a:solidFill>
                          <a:latin typeface="Arial" panose="020B0604020202020204" pitchFamily="34" charset="0"/>
                          <a:cs typeface="Arial" panose="020B0604020202020204" pitchFamily="34" charset="0"/>
                        </a:rPr>
                        <a:t> Ceremonia de decernare a titlurilor de excelență firmelor</a:t>
                      </a:r>
                      <a:r>
                        <a:rPr lang="ro-RO" altLang="ro-RO" sz="2400" b="1" baseline="0" dirty="0" smtClean="0">
                          <a:solidFill>
                            <a:schemeClr val="tx1"/>
                          </a:solidFill>
                          <a:latin typeface="Arial" panose="020B0604020202020204" pitchFamily="34" charset="0"/>
                          <a:cs typeface="Arial" panose="020B0604020202020204" pitchFamily="34" charset="0"/>
                        </a:rPr>
                        <a:t> câștigătoare</a:t>
                      </a:r>
                      <a:endParaRPr lang="ro-RO" altLang="ro-RO" sz="2400" b="1" dirty="0" smtClean="0">
                        <a:solidFill>
                          <a:schemeClr val="tx1"/>
                        </a:solidFill>
                        <a:latin typeface="Arial" panose="020B0604020202020204" pitchFamily="34" charset="0"/>
                        <a:cs typeface="Arial" panose="020B060402020202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MD"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Ianuarie-februarie 2025</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54">
                <a:tc>
                  <a:txBody>
                    <a:bodyPr/>
                    <a:lstStyle>
                      <a:lvl1pPr marL="92075">
                        <a:lnSpc>
                          <a:spcPct val="90000"/>
                        </a:lnSpc>
                        <a:spcBef>
                          <a:spcPts val="1000"/>
                        </a:spcBef>
                        <a:buFont typeface="Arial" panose="020B0604020202020204" pitchFamily="34" charset="0"/>
                        <a:tabLst>
                          <a:tab pos="27305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305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305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92075" marR="0" lvl="0" indent="0" algn="just" defTabSz="914400" rtl="0" eaLnBrk="1" fontAlgn="base" latinLnBrk="0" hangingPunct="1">
                        <a:lnSpc>
                          <a:spcPct val="100000"/>
                        </a:lnSpc>
                        <a:spcBef>
                          <a:spcPct val="0"/>
                        </a:spcBef>
                        <a:spcAft>
                          <a:spcPct val="0"/>
                        </a:spcAft>
                        <a:buClrTx/>
                        <a:buSzTx/>
                        <a:buFontTx/>
                        <a:buNone/>
                        <a:tabLst>
                          <a:tab pos="273050" algn="l"/>
                          <a:tab pos="2794000" algn="l"/>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Postarea de către CNDIPT pe site-ul </a:t>
                      </a:r>
                      <a:r>
                        <a:rPr kumimoji="0" lang="ro-RO" altLang="en-US" sz="400" b="0" i="0" u="sng" strike="noStrike" cap="none" normalizeH="0" baseline="0" dirty="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6"/>
                        </a:rPr>
                        <a:t>www.tvet.ro</a:t>
                      </a:r>
                      <a:r>
                        <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 anexelor PRAI actualizate pe baza datelor din surse statistice oficiale, necesare actualizării PLAI.</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septembrie 2019</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86775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19334" y="-13665"/>
            <a:ext cx="19126200" cy="102870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1676400" y="1485900"/>
            <a:ext cx="14401800" cy="954107"/>
          </a:xfrm>
          <a:prstGeom prst="rect">
            <a:avLst/>
          </a:prstGeom>
          <a:noFill/>
        </p:spPr>
        <p:txBody>
          <a:bodyPr wrap="square">
            <a:spAutoFit/>
          </a:bodyPr>
          <a:lstStyle/>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Planul  activităților CLDPS Hunedoara</a:t>
            </a:r>
            <a:endPar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endParaRPr>
          </a:p>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 </a:t>
            </a: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Ce ne propunem pentru anul școlar 2024-2025?</a:t>
            </a:r>
            <a:endPar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endParaRP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8919" y="1971483"/>
            <a:ext cx="1967947" cy="16764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057400" y="52060"/>
            <a:ext cx="10363200" cy="1562100"/>
          </a:xfrm>
          <a:prstGeom prst="rect">
            <a:avLst/>
          </a:prstGeom>
          <a:noFill/>
          <a:ln w="9525">
            <a:noFill/>
            <a:miter lim="800000"/>
            <a:headEnd/>
            <a:tailEnd/>
          </a:ln>
        </p:spPr>
      </p:pic>
      <p:sp>
        <p:nvSpPr>
          <p:cNvPr id="14" name="CasetăText 13"/>
          <p:cNvSpPr txBox="1"/>
          <p:nvPr/>
        </p:nvSpPr>
        <p:spPr>
          <a:xfrm>
            <a:off x="5334000" y="723900"/>
            <a:ext cx="7086600" cy="646331"/>
          </a:xfrm>
          <a:prstGeom prst="rect">
            <a:avLst/>
          </a:prstGeom>
          <a:solidFill>
            <a:schemeClr val="bg1"/>
          </a:solidFill>
        </p:spPr>
        <p:txBody>
          <a:bodyPr wrap="square" rtlCol="0">
            <a:spAutoFit/>
          </a:bodyPr>
          <a:lstStyle/>
          <a:p>
            <a:endParaRPr lang="ro-RO" dirty="0" smtClean="0"/>
          </a:p>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7040068" y="564100"/>
            <a:ext cx="2021305" cy="1371600"/>
          </a:xfrm>
          <a:prstGeom prst="rect">
            <a:avLst/>
          </a:prstGeom>
          <a:noFill/>
          <a:ln w="9525">
            <a:noFill/>
            <a:miter lim="800000"/>
            <a:headEnd/>
            <a:tailEnd/>
          </a:ln>
        </p:spPr>
      </p:pic>
      <p:sp>
        <p:nvSpPr>
          <p:cNvPr id="16" name="Google Shape;542;p40"/>
          <p:cNvSpPr txBox="1">
            <a:spLocks/>
          </p:cNvSpPr>
          <p:nvPr/>
        </p:nvSpPr>
        <p:spPr>
          <a:xfrm>
            <a:off x="-609600" y="1485900"/>
            <a:ext cx="2057400" cy="915987"/>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F0EFEF"/>
              </a:buClr>
              <a:buSzTx/>
              <a:buFont typeface="Lexend Black" charset="0"/>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0</a:t>
            </a:r>
            <a:r>
              <a:rPr kumimoji="0" lang="ro-MD"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3</a:t>
            </a:r>
            <a:endPar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endParaRPr>
          </a:p>
        </p:txBody>
      </p:sp>
      <p:sp>
        <p:nvSpPr>
          <p:cNvPr id="18" name="CasetăText 17"/>
          <p:cNvSpPr txBox="1"/>
          <p:nvPr/>
        </p:nvSpPr>
        <p:spPr>
          <a:xfrm>
            <a:off x="5069006" y="750610"/>
            <a:ext cx="6096000" cy="523220"/>
          </a:xfrm>
          <a:prstGeom prst="rect">
            <a:avLst/>
          </a:prstGeom>
          <a:solidFill>
            <a:schemeClr val="bg2"/>
          </a:solidFill>
        </p:spPr>
        <p:txBody>
          <a:bodyPr wrap="square" rtlCol="0">
            <a:spAutoFit/>
          </a:bodyPr>
          <a:lstStyle/>
          <a:p>
            <a:r>
              <a:rPr lang="ro-RO" sz="2800" b="1" dirty="0" smtClean="0"/>
              <a:t>PLAN ȘCOLARIZARE CLASA A IX-A</a:t>
            </a:r>
            <a:endParaRPr lang="ro-RO" sz="2800" b="1" dirty="0"/>
          </a:p>
        </p:txBody>
      </p:sp>
      <p:sp>
        <p:nvSpPr>
          <p:cNvPr id="32" name="CasetăText 31"/>
          <p:cNvSpPr txBox="1"/>
          <p:nvPr/>
        </p:nvSpPr>
        <p:spPr>
          <a:xfrm>
            <a:off x="5410200" y="-369332"/>
            <a:ext cx="6858000" cy="646331"/>
          </a:xfrm>
          <a:prstGeom prst="rect">
            <a:avLst/>
          </a:prstGeom>
          <a:solidFill>
            <a:schemeClr val="bg1"/>
          </a:solidFill>
        </p:spPr>
        <p:txBody>
          <a:bodyPr wrap="square" rtlCol="0">
            <a:spAutoFit/>
          </a:bodyPr>
          <a:lstStyle/>
          <a:p>
            <a:endParaRPr lang="ro-RO" dirty="0" smtClean="0"/>
          </a:p>
          <a:p>
            <a:endParaRPr lang="ro-RO" dirty="0"/>
          </a:p>
        </p:txBody>
      </p:sp>
      <p:graphicFrame>
        <p:nvGraphicFramePr>
          <p:cNvPr id="12" name="Tabel 11"/>
          <p:cNvGraphicFramePr>
            <a:graphicFrameLocks noGrp="1"/>
          </p:cNvGraphicFramePr>
          <p:nvPr>
            <p:extLst>
              <p:ext uri="{D42A27DB-BD31-4B8C-83A1-F6EECF244321}">
                <p14:modId xmlns:p14="http://schemas.microsoft.com/office/powerpoint/2010/main" val="3435522710"/>
              </p:ext>
            </p:extLst>
          </p:nvPr>
        </p:nvGraphicFramePr>
        <p:xfrm>
          <a:off x="611306" y="2519851"/>
          <a:ext cx="15011400" cy="3235747"/>
        </p:xfrm>
        <a:graphic>
          <a:graphicData uri="http://schemas.openxmlformats.org/drawingml/2006/table">
            <a:tbl>
              <a:tblPr/>
              <a:tblGrid>
                <a:gridCol w="12403470"/>
                <a:gridCol w="2607930"/>
              </a:tblGrid>
              <a:tr h="499026">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Acțiunea</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Perioada / Termen</a:t>
                      </a:r>
                      <a:endParaRPr kumimoji="0" lang="en-US"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31">
                <a:tc gridSpan="2">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ts val="60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4. </a:t>
                      </a:r>
                      <a:r>
                        <a:rPr kumimoji="0" lang="ro-MD"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Analiza și avizarea planului de școlarizare pentru anul școlar 2025-2026</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B755"/>
                    </a:solidFill>
                  </a:tcPr>
                </a:tc>
                <a:tc hMerge="1">
                  <a:txBody>
                    <a:bodyPr/>
                    <a:lstStyle/>
                    <a:p>
                      <a:endParaRPr lang="en-US"/>
                    </a:p>
                  </a:txBody>
                  <a:tcPr/>
                </a:tc>
              </a:tr>
              <a:tr h="769088">
                <a:tc>
                  <a:txBody>
                    <a:bodyPr/>
                    <a:lstStyle>
                      <a:lvl1pPr marL="92075">
                        <a:lnSpc>
                          <a:spcPct val="90000"/>
                        </a:lnSpc>
                        <a:spcBef>
                          <a:spcPts val="1000"/>
                        </a:spcBef>
                        <a:buFont typeface="Arial" panose="020B0604020202020204" pitchFamily="34" charset="0"/>
                        <a:tabLst>
                          <a:tab pos="25400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5400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5400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indent="0" algn="l">
                        <a:buFont typeface="Wingdings" panose="05000000000000000000" pitchFamily="2" charset="2"/>
                        <a:buNone/>
                      </a:pPr>
                      <a:r>
                        <a:rPr lang="ro-RO" altLang="ro-RO" sz="2000" dirty="0" smtClean="0">
                          <a:solidFill>
                            <a:srgbClr val="333399"/>
                          </a:solidFill>
                          <a:latin typeface="Arial" panose="020B0604020202020204" pitchFamily="34" charset="0"/>
                          <a:cs typeface="Arial" panose="020B0604020202020204" pitchFamily="34" charset="0"/>
                        </a:rPr>
                        <a:t>Ședințe CLDPS pentru analiza și avizarea numărului de locuri pentru </a:t>
                      </a:r>
                      <a:r>
                        <a:rPr lang="ro-RO" altLang="ro-RO" sz="2000" b="1" dirty="0" smtClean="0">
                          <a:solidFill>
                            <a:srgbClr val="333399"/>
                          </a:solidFill>
                          <a:latin typeface="Arial" panose="020B0604020202020204" pitchFamily="34" charset="0"/>
                          <a:cs typeface="Arial" panose="020B0604020202020204" pitchFamily="34" charset="0"/>
                        </a:rPr>
                        <a:t>învățământul profesional și dual</a:t>
                      </a:r>
                      <a:endParaRPr lang="en-US" altLang="ro-RO" sz="2000" b="1" dirty="0" smtClean="0">
                        <a:solidFill>
                          <a:srgbClr val="333399"/>
                        </a:solidFill>
                        <a:latin typeface="Arial" panose="020B0604020202020204" pitchFamily="34" charset="0"/>
                        <a:cs typeface="Arial" panose="020B060402020202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MD"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Decembrie 2024</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2198">
                <a:tc>
                  <a:txBody>
                    <a:bodyPr/>
                    <a:lstStyle>
                      <a:lvl1pPr marL="92075">
                        <a:lnSpc>
                          <a:spcPct val="90000"/>
                        </a:lnSpc>
                        <a:spcBef>
                          <a:spcPts val="1000"/>
                        </a:spcBef>
                        <a:buFont typeface="Arial" panose="020B0604020202020204" pitchFamily="34" charset="0"/>
                        <a:tabLst>
                          <a:tab pos="252413"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52413"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52413"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indent="0" algn="l">
                        <a:buFont typeface="Wingdings" panose="05000000000000000000" pitchFamily="2" charset="2"/>
                        <a:buNone/>
                      </a:pPr>
                      <a:r>
                        <a:rPr lang="ro-RO" altLang="ro-RO" sz="2000" dirty="0" smtClean="0">
                          <a:solidFill>
                            <a:srgbClr val="333399"/>
                          </a:solidFill>
                          <a:latin typeface="Arial" panose="020B0604020202020204" pitchFamily="34" charset="0"/>
                          <a:cs typeface="Arial" panose="020B0604020202020204" pitchFamily="34" charset="0"/>
                        </a:rPr>
                        <a:t>Ședințe CLDPS pentru analiza și avizarea Proiectului cifrei de școlarizare pentru </a:t>
                      </a:r>
                      <a:r>
                        <a:rPr lang="ro-RO" altLang="ro-RO" sz="2000" b="1" dirty="0" smtClean="0">
                          <a:solidFill>
                            <a:srgbClr val="333399"/>
                          </a:solidFill>
                          <a:latin typeface="Arial" panose="020B0604020202020204" pitchFamily="34" charset="0"/>
                          <a:cs typeface="Arial" panose="020B0604020202020204" pitchFamily="34" charset="0"/>
                        </a:rPr>
                        <a:t>învățământul liceal și</a:t>
                      </a:r>
                      <a:r>
                        <a:rPr lang="ro-RO" altLang="ro-RO" sz="2000" b="1" baseline="0" dirty="0" smtClean="0">
                          <a:solidFill>
                            <a:srgbClr val="333399"/>
                          </a:solidFill>
                          <a:latin typeface="Arial" panose="020B0604020202020204" pitchFamily="34" charset="0"/>
                          <a:cs typeface="Arial" panose="020B0604020202020204" pitchFamily="34" charset="0"/>
                        </a:rPr>
                        <a:t> </a:t>
                      </a:r>
                      <a:r>
                        <a:rPr lang="ro-RO" altLang="ro-RO" sz="2000" b="1" dirty="0" smtClean="0">
                          <a:solidFill>
                            <a:srgbClr val="333399"/>
                          </a:solidFill>
                          <a:latin typeface="Arial" panose="020B0604020202020204" pitchFamily="34" charset="0"/>
                          <a:cs typeface="Arial" panose="020B0604020202020204" pitchFamily="34" charset="0"/>
                        </a:rPr>
                        <a:t>postliceal tehnologic și </a:t>
                      </a:r>
                      <a:r>
                        <a:rPr lang="ro-RO" altLang="ro-RO" sz="2000" b="1" baseline="0" dirty="0" smtClean="0">
                          <a:solidFill>
                            <a:srgbClr val="333399"/>
                          </a:solidFill>
                          <a:latin typeface="Arial" panose="020B0604020202020204" pitchFamily="34" charset="0"/>
                          <a:cs typeface="Arial" panose="020B0604020202020204" pitchFamily="34" charset="0"/>
                        </a:rPr>
                        <a:t> </a:t>
                      </a:r>
                      <a:r>
                        <a:rPr lang="ro-RO" altLang="ro-RO" sz="2000" dirty="0" smtClean="0">
                          <a:solidFill>
                            <a:srgbClr val="333399"/>
                          </a:solidFill>
                          <a:latin typeface="Arial" panose="020B0604020202020204" pitchFamily="34" charset="0"/>
                          <a:cs typeface="Arial" panose="020B0604020202020204" pitchFamily="34" charset="0"/>
                        </a:rPr>
                        <a:t>pentru</a:t>
                      </a:r>
                      <a:r>
                        <a:rPr lang="ro-RO" altLang="ro-RO" sz="2000" b="1" dirty="0" smtClean="0">
                          <a:solidFill>
                            <a:srgbClr val="333399"/>
                          </a:solidFill>
                          <a:latin typeface="Arial" panose="020B0604020202020204" pitchFamily="34" charset="0"/>
                          <a:cs typeface="Arial" panose="020B0604020202020204" pitchFamily="34" charset="0"/>
                        </a:rPr>
                        <a:t> învățământul tehnologic dual</a:t>
                      </a:r>
                      <a:endParaRPr lang="ro-RO" altLang="ro-RO" sz="2000" dirty="0">
                        <a:solidFill>
                          <a:srgbClr val="333399"/>
                        </a:solidFill>
                        <a:latin typeface="Arial" panose="020B0604020202020204" pitchFamily="34" charset="0"/>
                        <a:cs typeface="Arial" panose="020B060402020202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Ianuarie 2025</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350">
                <a:tc gridSpan="2">
                  <a:txBody>
                    <a:bodyPr/>
                    <a:lstStyle>
                      <a:lvl1pPr marL="60325">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60325" marR="0" lvl="0" indent="0" algn="l" defTabSz="914400" rtl="0" eaLnBrk="1" fontAlgn="base" latinLnBrk="0" hangingPunct="1">
                        <a:lnSpc>
                          <a:spcPct val="100000"/>
                        </a:lnSpc>
                        <a:spcBef>
                          <a:spcPts val="600"/>
                        </a:spcBef>
                        <a:spcAft>
                          <a:spcPts val="600"/>
                        </a:spcAft>
                        <a:buClrTx/>
                        <a:buSzTx/>
                        <a:buFontTx/>
                        <a:buNone/>
                        <a:tabLst>
                          <a:tab pos="2794000" algn="l"/>
                        </a:tabLst>
                      </a:pPr>
                      <a:r>
                        <a:rPr kumimoji="0" lang="ro-RO" altLang="en-US" sz="4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Actualizarea PLAI</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B755"/>
                    </a:solidFill>
                  </a:tcPr>
                </a:tc>
                <a:tc hMerge="1">
                  <a:txBody>
                    <a:bodyPr/>
                    <a:lstStyle/>
                    <a:p>
                      <a:endParaRPr lang="en-US"/>
                    </a:p>
                  </a:txBody>
                  <a:tcPr/>
                </a:tc>
              </a:tr>
              <a:tr h="69654">
                <a:tc>
                  <a:txBody>
                    <a:bodyPr/>
                    <a:lstStyle>
                      <a:lvl1pPr marL="92075">
                        <a:lnSpc>
                          <a:spcPct val="90000"/>
                        </a:lnSpc>
                        <a:spcBef>
                          <a:spcPts val="1000"/>
                        </a:spcBef>
                        <a:buFont typeface="Arial" panose="020B0604020202020204" pitchFamily="34" charset="0"/>
                        <a:tabLst>
                          <a:tab pos="27305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305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305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92075" marR="0" lvl="0" indent="0" algn="just" defTabSz="914400" rtl="0" eaLnBrk="1" fontAlgn="base" latinLnBrk="0" hangingPunct="1">
                        <a:lnSpc>
                          <a:spcPct val="100000"/>
                        </a:lnSpc>
                        <a:spcBef>
                          <a:spcPct val="0"/>
                        </a:spcBef>
                        <a:spcAft>
                          <a:spcPct val="0"/>
                        </a:spcAft>
                        <a:buClrTx/>
                        <a:buSzTx/>
                        <a:buFontTx/>
                        <a:buNone/>
                        <a:tabLst>
                          <a:tab pos="273050" algn="l"/>
                          <a:tab pos="2794000" algn="l"/>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Postarea de către CNDIPT pe site-ul </a:t>
                      </a:r>
                      <a:r>
                        <a:rPr kumimoji="0" lang="ro-RO" altLang="en-US" sz="400" b="0" i="0" u="sng" strike="noStrike" cap="none" normalizeH="0" baseline="0" dirty="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6"/>
                        </a:rPr>
                        <a:t>www.tvet.ro</a:t>
                      </a:r>
                      <a:r>
                        <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 anexelor PRAI actualizate pe baza datelor din surse statistice oficiale, necesare actualizării PLAI.</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septembrie 2019</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 name="Tabel 12"/>
          <p:cNvGraphicFramePr>
            <a:graphicFrameLocks noGrp="1"/>
          </p:cNvGraphicFramePr>
          <p:nvPr>
            <p:extLst>
              <p:ext uri="{D42A27DB-BD31-4B8C-83A1-F6EECF244321}">
                <p14:modId xmlns:p14="http://schemas.microsoft.com/office/powerpoint/2010/main" val="2381753296"/>
              </p:ext>
            </p:extLst>
          </p:nvPr>
        </p:nvGraphicFramePr>
        <p:xfrm>
          <a:off x="631778" y="5892623"/>
          <a:ext cx="15011400" cy="4437368"/>
        </p:xfrm>
        <a:graphic>
          <a:graphicData uri="http://schemas.openxmlformats.org/drawingml/2006/table">
            <a:tbl>
              <a:tblPr/>
              <a:tblGrid>
                <a:gridCol w="12403470"/>
                <a:gridCol w="2607930"/>
              </a:tblGrid>
              <a:tr h="679725">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Acțiunea</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Perioada / Termen</a:t>
                      </a:r>
                      <a:endParaRPr kumimoji="0" lang="en-US" altLang="en-US" sz="20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8112">
                <a:tc gridSpan="2">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ts val="60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5. </a:t>
                      </a:r>
                      <a:r>
                        <a:rPr kumimoji="0" lang="ro-MD" altLang="en-US" sz="20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Promovarea învățământului tehnologic</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B755"/>
                    </a:solidFill>
                  </a:tcPr>
                </a:tc>
                <a:tc hMerge="1">
                  <a:txBody>
                    <a:bodyPr/>
                    <a:lstStyle/>
                    <a:p>
                      <a:endParaRPr lang="en-US"/>
                    </a:p>
                  </a:txBody>
                  <a:tcPr/>
                </a:tc>
              </a:tr>
              <a:tr h="1047577">
                <a:tc>
                  <a:txBody>
                    <a:bodyPr/>
                    <a:lstStyle>
                      <a:lvl1pPr marL="92075">
                        <a:lnSpc>
                          <a:spcPct val="90000"/>
                        </a:lnSpc>
                        <a:spcBef>
                          <a:spcPts val="1000"/>
                        </a:spcBef>
                        <a:buFont typeface="Arial" panose="020B0604020202020204" pitchFamily="34" charset="0"/>
                        <a:tabLst>
                          <a:tab pos="25400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5400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5400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5400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indent="0" algn="l">
                        <a:buFont typeface="Wingdings" panose="05000000000000000000" pitchFamily="2" charset="2"/>
                        <a:buNone/>
                      </a:pPr>
                      <a:r>
                        <a:rPr lang="ro-RO" altLang="ro-RO" sz="2000" dirty="0" smtClean="0">
                          <a:solidFill>
                            <a:srgbClr val="333399"/>
                          </a:solidFill>
                          <a:latin typeface="Arial" panose="020B0604020202020204" pitchFamily="34" charset="0"/>
                          <a:cs typeface="Arial" panose="020B0604020202020204" pitchFamily="34" charset="0"/>
                        </a:rPr>
                        <a:t>Derularea campaniei START pentru carieră prin educație sau Școală</a:t>
                      </a:r>
                      <a:r>
                        <a:rPr lang="ro-RO" altLang="ro-RO" sz="2000" baseline="0" dirty="0" smtClean="0">
                          <a:solidFill>
                            <a:srgbClr val="333399"/>
                          </a:solidFill>
                          <a:latin typeface="Arial" panose="020B0604020202020204" pitchFamily="34" charset="0"/>
                          <a:cs typeface="Arial" panose="020B0604020202020204" pitchFamily="34" charset="0"/>
                        </a:rPr>
                        <a:t> și carieră – Hub-</a:t>
                      </a:r>
                      <a:r>
                        <a:rPr lang="ro-RO" altLang="ro-RO" sz="2000" baseline="0" dirty="0" err="1" smtClean="0">
                          <a:solidFill>
                            <a:srgbClr val="333399"/>
                          </a:solidFill>
                          <a:latin typeface="Arial" panose="020B0604020202020204" pitchFamily="34" charset="0"/>
                          <a:cs typeface="Arial" panose="020B0604020202020204" pitchFamily="34" charset="0"/>
                        </a:rPr>
                        <a:t>ul</a:t>
                      </a:r>
                      <a:r>
                        <a:rPr lang="ro-RO" altLang="ro-RO" sz="2000" baseline="0" dirty="0" smtClean="0">
                          <a:solidFill>
                            <a:srgbClr val="333399"/>
                          </a:solidFill>
                          <a:latin typeface="Arial" panose="020B0604020202020204" pitchFamily="34" charset="0"/>
                          <a:cs typeface="Arial" panose="020B0604020202020204" pitchFamily="34" charset="0"/>
                        </a:rPr>
                        <a:t> viitorului</a:t>
                      </a:r>
                      <a:endParaRPr lang="en-US" altLang="ro-RO" sz="2000" b="1" dirty="0" smtClean="0">
                        <a:solidFill>
                          <a:srgbClr val="333399"/>
                        </a:solidFill>
                        <a:latin typeface="Arial" panose="020B0604020202020204" pitchFamily="34" charset="0"/>
                        <a:cs typeface="Arial" panose="020B060402020202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MD"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Decembrie 2024- Mai 2025</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3014">
                <a:tc>
                  <a:txBody>
                    <a:bodyPr/>
                    <a:lstStyle>
                      <a:lvl1pPr marL="92075">
                        <a:lnSpc>
                          <a:spcPct val="90000"/>
                        </a:lnSpc>
                        <a:spcBef>
                          <a:spcPts val="1000"/>
                        </a:spcBef>
                        <a:buFont typeface="Arial" panose="020B0604020202020204" pitchFamily="34" charset="0"/>
                        <a:tabLst>
                          <a:tab pos="252413"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52413"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52413"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52413"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indent="0" algn="l">
                        <a:buFont typeface="Wingdings" panose="05000000000000000000" pitchFamily="2" charset="2"/>
                        <a:buNone/>
                      </a:pPr>
                      <a:r>
                        <a:rPr lang="ro-RO" altLang="ro-RO" sz="2000" dirty="0" smtClean="0">
                          <a:solidFill>
                            <a:srgbClr val="333399"/>
                          </a:solidFill>
                          <a:latin typeface="Arial" panose="020B0604020202020204" pitchFamily="34" charset="0"/>
                          <a:cs typeface="Arial" panose="020B0604020202020204" pitchFamily="34" charset="0"/>
                        </a:rPr>
                        <a:t>Stabilirea calendarului de promovare și a materialelor pe care le vom folosi                                                           </a:t>
                      </a:r>
                      <a:r>
                        <a:rPr lang="ro-RO" altLang="ro-RO" sz="2000" dirty="0" smtClean="0">
                          <a:solidFill>
                            <a:schemeClr val="tx2"/>
                          </a:solidFill>
                          <a:latin typeface="Arial" charset="0"/>
                          <a:cs typeface="Arial" charset="0"/>
                        </a:rPr>
                        <a:t>Organizarea unor campanii de promovare a IPT la nivelul județului, organizarea de mese rotunde cu angajatorii și reprezentanții comunității</a:t>
                      </a:r>
                      <a:endParaRPr lang="ro-RO" altLang="ro-RO" sz="2000" dirty="0">
                        <a:solidFill>
                          <a:srgbClr val="333399"/>
                        </a:solidFill>
                        <a:latin typeface="Arial" panose="020B0604020202020204" pitchFamily="34" charset="0"/>
                        <a:cs typeface="Arial" panose="020B060402020202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0013">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00013" marR="0" lvl="0" indent="0" algn="l" defTabSz="914400" rtl="0" eaLnBrk="1" fontAlgn="base" latinLnBrk="0" hangingPunct="1">
                        <a:lnSpc>
                          <a:spcPct val="100000"/>
                        </a:lnSpc>
                        <a:spcBef>
                          <a:spcPct val="0"/>
                        </a:spcBef>
                        <a:spcAft>
                          <a:spcPct val="0"/>
                        </a:spcAft>
                        <a:buClrTx/>
                        <a:buSzTx/>
                        <a:buFontTx/>
                        <a:buNone/>
                        <a:tabLst>
                          <a:tab pos="2794000" algn="l"/>
                        </a:tabLst>
                      </a:pPr>
                      <a:r>
                        <a:rPr kumimoji="0" lang="ro-RO"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Ianuarie- mai 2025</a:t>
                      </a:r>
                      <a:endParaRPr kumimoji="0" lang="en-US" altLang="en-US"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4118">
                <a:tc gridSpan="2">
                  <a:txBody>
                    <a:bodyPr/>
                    <a:lstStyle>
                      <a:lvl1pPr marL="60325">
                        <a:lnSpc>
                          <a:spcPct val="90000"/>
                        </a:lnSpc>
                        <a:spcBef>
                          <a:spcPts val="1000"/>
                        </a:spcBef>
                        <a:buFont typeface="Arial" panose="020B0604020202020204" pitchFamily="34" charset="0"/>
                        <a:tabLst>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60325" marR="0" lvl="0" indent="0" algn="l" defTabSz="914400" rtl="0" eaLnBrk="1" fontAlgn="base" latinLnBrk="0" hangingPunct="1">
                        <a:lnSpc>
                          <a:spcPct val="100000"/>
                        </a:lnSpc>
                        <a:spcBef>
                          <a:spcPts val="600"/>
                        </a:spcBef>
                        <a:spcAft>
                          <a:spcPts val="600"/>
                        </a:spcAft>
                        <a:buClrTx/>
                        <a:buSzTx/>
                        <a:buFontTx/>
                        <a:buNone/>
                        <a:tabLst>
                          <a:tab pos="2794000" algn="l"/>
                        </a:tabLst>
                      </a:pPr>
                      <a:r>
                        <a:rPr kumimoji="0" lang="ro-RO" altLang="en-US" sz="4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Actualizarea PLAI</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B755"/>
                    </a:solidFill>
                  </a:tcPr>
                </a:tc>
                <a:tc hMerge="1">
                  <a:txBody>
                    <a:bodyPr/>
                    <a:lstStyle/>
                    <a:p>
                      <a:endParaRPr lang="en-US"/>
                    </a:p>
                  </a:txBody>
                  <a:tcPr/>
                </a:tc>
              </a:tr>
              <a:tr h="94876">
                <a:tc>
                  <a:txBody>
                    <a:bodyPr/>
                    <a:lstStyle>
                      <a:lvl1pPr marL="92075">
                        <a:lnSpc>
                          <a:spcPct val="90000"/>
                        </a:lnSpc>
                        <a:spcBef>
                          <a:spcPts val="1000"/>
                        </a:spcBef>
                        <a:buFont typeface="Arial" panose="020B0604020202020204" pitchFamily="34" charset="0"/>
                        <a:tabLst>
                          <a:tab pos="273050" algn="l"/>
                          <a:tab pos="2794000" algn="l"/>
                        </a:tabLs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tabLst>
                          <a:tab pos="273050" algn="l"/>
                          <a:tab pos="2794000" algn="l"/>
                        </a:tabLs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tabLst>
                          <a:tab pos="273050" algn="l"/>
                          <a:tab pos="27940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273050" algn="l"/>
                          <a:tab pos="2794000" algn="l"/>
                        </a:tabLst>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92075" marR="0" lvl="0" indent="0" algn="just" defTabSz="914400" rtl="0" eaLnBrk="1" fontAlgn="base" latinLnBrk="0" hangingPunct="1">
                        <a:lnSpc>
                          <a:spcPct val="100000"/>
                        </a:lnSpc>
                        <a:spcBef>
                          <a:spcPct val="0"/>
                        </a:spcBef>
                        <a:spcAft>
                          <a:spcPct val="0"/>
                        </a:spcAft>
                        <a:buClrTx/>
                        <a:buSzTx/>
                        <a:buFontTx/>
                        <a:buNone/>
                        <a:tabLst>
                          <a:tab pos="273050" algn="l"/>
                          <a:tab pos="2794000" algn="l"/>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Postarea de către CNDIPT pe site-ul </a:t>
                      </a:r>
                      <a:r>
                        <a:rPr kumimoji="0" lang="ro-RO" altLang="en-US" sz="400" b="0" i="0" u="sng" strike="noStrike" cap="none" normalizeH="0" baseline="0" dirty="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6"/>
                        </a:rPr>
                        <a:t>www.tvet.ro</a:t>
                      </a:r>
                      <a:r>
                        <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 anexelor PRAI actualizate pe baza datelor din surse statistice oficiale, necesare actualizării PLAI.</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septembrie 2019</a:t>
                      </a:r>
                      <a:endParaRPr kumimoji="0" lang="en-US" altLang="en-US" sz="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11433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533400" y="0"/>
            <a:ext cx="19126200" cy="102870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3964106" y="3505084"/>
            <a:ext cx="8761294" cy="707886"/>
          </a:xfrm>
          <a:prstGeom prst="rect">
            <a:avLst/>
          </a:prstGeom>
          <a:noFill/>
        </p:spPr>
        <p:txBody>
          <a:bodyPr wrap="square">
            <a:spAutoFit/>
          </a:bodyPr>
          <a:lstStyle/>
          <a:p>
            <a:pPr lvl="0" fontAlgn="base">
              <a:spcBef>
                <a:spcPct val="0"/>
              </a:spcBef>
              <a:spcAft>
                <a:spcPct val="0"/>
              </a:spcAft>
              <a:buClr>
                <a:srgbClr val="000000"/>
              </a:buClr>
            </a:pPr>
            <a:r>
              <a:rPr lang="ro-RO" sz="4000" b="1" dirty="0">
                <a:solidFill>
                  <a:srgbClr val="002060"/>
                </a:solidFill>
                <a:latin typeface="Times New Roman" pitchFamily="18" charset="0"/>
                <a:cs typeface="Times New Roman" pitchFamily="18" charset="0"/>
                <a:sym typeface="Times New Roman" pitchFamily="18" charset="0"/>
              </a:rPr>
              <a:t>Soluții/recomandări și Q&amp;A</a:t>
            </a:r>
            <a:endParaRPr lang="en-US" sz="4000" b="1" dirty="0">
              <a:solidFill>
                <a:srgbClr val="002060"/>
              </a:solidFill>
              <a:latin typeface="Times New Roman" pitchFamily="18" charset="0"/>
              <a:cs typeface="Times New Roman" pitchFamily="18" charset="0"/>
              <a:sym typeface="Times New Roman" pitchFamily="18" charset="0"/>
            </a:endParaRP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1881" y="1971483"/>
            <a:ext cx="1967947" cy="16764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057400" y="52060"/>
            <a:ext cx="10363200" cy="1562100"/>
          </a:xfrm>
          <a:prstGeom prst="rect">
            <a:avLst/>
          </a:prstGeom>
          <a:noFill/>
          <a:ln w="9525">
            <a:noFill/>
            <a:miter lim="800000"/>
            <a:headEnd/>
            <a:tailEnd/>
          </a:ln>
        </p:spPr>
      </p:pic>
      <p:sp>
        <p:nvSpPr>
          <p:cNvPr id="14" name="CasetăText 13"/>
          <p:cNvSpPr txBox="1"/>
          <p:nvPr/>
        </p:nvSpPr>
        <p:spPr>
          <a:xfrm>
            <a:off x="5334000" y="723900"/>
            <a:ext cx="7086600" cy="646331"/>
          </a:xfrm>
          <a:prstGeom prst="rect">
            <a:avLst/>
          </a:prstGeom>
          <a:solidFill>
            <a:schemeClr val="bg1"/>
          </a:solidFill>
        </p:spPr>
        <p:txBody>
          <a:bodyPr wrap="square" rtlCol="0">
            <a:spAutoFit/>
          </a:bodyPr>
          <a:lstStyle/>
          <a:p>
            <a:endParaRPr lang="ro-RO" dirty="0" smtClean="0"/>
          </a:p>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6508523" y="599883"/>
            <a:ext cx="2021305" cy="1371600"/>
          </a:xfrm>
          <a:prstGeom prst="rect">
            <a:avLst/>
          </a:prstGeom>
          <a:noFill/>
          <a:ln w="9525">
            <a:noFill/>
            <a:miter lim="800000"/>
            <a:headEnd/>
            <a:tailEnd/>
          </a:ln>
        </p:spPr>
      </p:pic>
      <p:sp>
        <p:nvSpPr>
          <p:cNvPr id="18" name="CasetăText 17"/>
          <p:cNvSpPr txBox="1"/>
          <p:nvPr/>
        </p:nvSpPr>
        <p:spPr>
          <a:xfrm>
            <a:off x="5069006" y="750610"/>
            <a:ext cx="6096000" cy="523220"/>
          </a:xfrm>
          <a:prstGeom prst="rect">
            <a:avLst/>
          </a:prstGeom>
          <a:solidFill>
            <a:schemeClr val="bg2"/>
          </a:solidFill>
        </p:spPr>
        <p:txBody>
          <a:bodyPr wrap="square" rtlCol="0">
            <a:spAutoFit/>
          </a:bodyPr>
          <a:lstStyle/>
          <a:p>
            <a:r>
              <a:rPr lang="ro-RO" sz="2800" b="1" dirty="0" smtClean="0"/>
              <a:t>PLAN ȘCOLARIZARE CLASA A IX-A</a:t>
            </a:r>
            <a:endParaRPr lang="ro-RO" sz="2800" b="1" dirty="0"/>
          </a:p>
        </p:txBody>
      </p:sp>
      <p:sp>
        <p:nvSpPr>
          <p:cNvPr id="32" name="CasetăText 31"/>
          <p:cNvSpPr txBox="1"/>
          <p:nvPr/>
        </p:nvSpPr>
        <p:spPr>
          <a:xfrm>
            <a:off x="5410200" y="-369332"/>
            <a:ext cx="6858000" cy="646331"/>
          </a:xfrm>
          <a:prstGeom prst="rect">
            <a:avLst/>
          </a:prstGeom>
          <a:solidFill>
            <a:schemeClr val="bg1"/>
          </a:solidFill>
        </p:spPr>
        <p:txBody>
          <a:bodyPr wrap="square" rtlCol="0">
            <a:spAutoFit/>
          </a:bodyPr>
          <a:lstStyle/>
          <a:p>
            <a:endParaRPr lang="ro-RO" dirty="0" smtClean="0"/>
          </a:p>
          <a:p>
            <a:endParaRPr lang="ro-RO" dirty="0"/>
          </a:p>
        </p:txBody>
      </p:sp>
      <p:sp>
        <p:nvSpPr>
          <p:cNvPr id="17" name="Google Shape;542;p40"/>
          <p:cNvSpPr txBox="1">
            <a:spLocks/>
          </p:cNvSpPr>
          <p:nvPr/>
        </p:nvSpPr>
        <p:spPr>
          <a:xfrm>
            <a:off x="1219200" y="3547905"/>
            <a:ext cx="2057400" cy="915987"/>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F0EFEF"/>
              </a:buClr>
              <a:buSzTx/>
              <a:buFont typeface="Lexend Black" charset="0"/>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0</a:t>
            </a:r>
            <a:r>
              <a:rPr kumimoji="0" lang="ro-MD"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4</a:t>
            </a:r>
            <a:endPar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endParaRPr>
          </a:p>
        </p:txBody>
      </p:sp>
    </p:spTree>
    <p:extLst>
      <p:ext uri="{BB962C8B-B14F-4D97-AF65-F5344CB8AC3E}">
        <p14:creationId xmlns:p14="http://schemas.microsoft.com/office/powerpoint/2010/main" val="3172019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685800" y="-46167"/>
            <a:ext cx="19126200" cy="102870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457200" y="2760132"/>
            <a:ext cx="14706600" cy="6986528"/>
          </a:xfrm>
          <a:prstGeom prst="rect">
            <a:avLst/>
          </a:prstGeom>
          <a:noFill/>
        </p:spPr>
        <p:txBody>
          <a:bodyPr wrap="square">
            <a:spAutoFit/>
          </a:bodyPr>
          <a:lstStyle/>
          <a:p>
            <a:pPr lvl="0" algn="just" fontAlgn="base">
              <a:spcBef>
                <a:spcPct val="0"/>
              </a:spcBef>
              <a:spcAft>
                <a:spcPct val="0"/>
              </a:spcAft>
              <a:buClr>
                <a:srgbClr val="000000"/>
              </a:buClr>
            </a:pPr>
            <a:r>
              <a:rPr lang="ro-RO" sz="3200" b="1" dirty="0" smtClean="0">
                <a:solidFill>
                  <a:srgbClr val="002060"/>
                </a:solidFill>
                <a:latin typeface="Times New Roman" pitchFamily="18" charset="0"/>
                <a:cs typeface="Times New Roman" pitchFamily="18" charset="0"/>
                <a:sym typeface="Times New Roman" pitchFamily="18" charset="0"/>
              </a:rPr>
              <a:t>	Misiunea </a:t>
            </a:r>
            <a:r>
              <a:rPr lang="ro-RO" sz="3200" b="1" dirty="0">
                <a:solidFill>
                  <a:srgbClr val="002060"/>
                </a:solidFill>
                <a:latin typeface="Times New Roman" pitchFamily="18" charset="0"/>
                <a:cs typeface="Times New Roman" pitchFamily="18" charset="0"/>
                <a:sym typeface="Times New Roman" pitchFamily="18" charset="0"/>
              </a:rPr>
              <a:t>noastră de a sprijini și dezvolta învățământul dual nu este doar un angajament față de tineri, ci și o investiție în viitorul comunității noastre. Prin colaborarea noastră, punem bazele unui sistem educațional modern, care răspunde nevoilor pieței muncii și deschide oportunități reale pentru viitoarele generații</a:t>
            </a:r>
            <a:r>
              <a:rPr lang="ro-RO" sz="3200" b="1" dirty="0" smtClean="0">
                <a:solidFill>
                  <a:srgbClr val="002060"/>
                </a:solidFill>
                <a:latin typeface="Times New Roman" pitchFamily="18" charset="0"/>
                <a:cs typeface="Times New Roman" pitchFamily="18" charset="0"/>
                <a:sym typeface="Times New Roman" pitchFamily="18" charset="0"/>
              </a:rPr>
              <a:t>.</a:t>
            </a:r>
          </a:p>
          <a:p>
            <a:pPr lvl="0" algn="just" fontAlgn="base">
              <a:spcBef>
                <a:spcPct val="0"/>
              </a:spcBef>
              <a:spcAft>
                <a:spcPct val="0"/>
              </a:spcAft>
              <a:buClr>
                <a:srgbClr val="000000"/>
              </a:buClr>
            </a:pPr>
            <a:r>
              <a:rPr lang="ro-MD" sz="3200" b="1" dirty="0" smtClean="0">
                <a:solidFill>
                  <a:srgbClr val="002060"/>
                </a:solidFill>
                <a:latin typeface="Times New Roman" pitchFamily="18" charset="0"/>
                <a:cs typeface="Times New Roman" pitchFamily="18" charset="0"/>
                <a:sym typeface="Times New Roman" pitchFamily="18" charset="0"/>
              </a:rPr>
              <a:t>	</a:t>
            </a:r>
            <a:r>
              <a:rPr lang="en-US" sz="3200" b="1" dirty="0" err="1" smtClean="0">
                <a:solidFill>
                  <a:srgbClr val="002060"/>
                </a:solidFill>
                <a:latin typeface="Times New Roman" pitchFamily="18" charset="0"/>
                <a:cs typeface="Times New Roman" pitchFamily="18" charset="0"/>
                <a:sym typeface="Times New Roman" pitchFamily="18" charset="0"/>
              </a:rPr>
              <a:t>Haideți</a:t>
            </a:r>
            <a:r>
              <a:rPr lang="en-US" sz="3200" b="1" dirty="0" smtClean="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să</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lucrăm</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împreună</a:t>
            </a:r>
            <a:r>
              <a:rPr lang="en-US" sz="3200" b="1" dirty="0">
                <a:solidFill>
                  <a:srgbClr val="002060"/>
                </a:solidFill>
                <a:latin typeface="Times New Roman" pitchFamily="18" charset="0"/>
                <a:cs typeface="Times New Roman" pitchFamily="18" charset="0"/>
                <a:sym typeface="Times New Roman" pitchFamily="18" charset="0"/>
              </a:rPr>
              <a:t>, cu </a:t>
            </a:r>
            <a:r>
              <a:rPr lang="en-US" sz="3200" b="1" dirty="0" err="1">
                <a:solidFill>
                  <a:srgbClr val="002060"/>
                </a:solidFill>
                <a:latin typeface="Times New Roman" pitchFamily="18" charset="0"/>
                <a:cs typeface="Times New Roman" pitchFamily="18" charset="0"/>
                <a:sym typeface="Times New Roman" pitchFamily="18" charset="0"/>
              </a:rPr>
              <a:t>pasiune</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și</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dedicare</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pentru</a:t>
            </a:r>
            <a:r>
              <a:rPr lang="en-US" sz="3200" b="1" dirty="0">
                <a:solidFill>
                  <a:srgbClr val="002060"/>
                </a:solidFill>
                <a:latin typeface="Times New Roman" pitchFamily="18" charset="0"/>
                <a:cs typeface="Times New Roman" pitchFamily="18" charset="0"/>
                <a:sym typeface="Times New Roman" pitchFamily="18" charset="0"/>
              </a:rPr>
              <a:t> a </a:t>
            </a:r>
            <a:r>
              <a:rPr lang="en-US" sz="3200" b="1" dirty="0" err="1">
                <a:solidFill>
                  <a:srgbClr val="002060"/>
                </a:solidFill>
                <a:latin typeface="Times New Roman" pitchFamily="18" charset="0"/>
                <a:cs typeface="Times New Roman" pitchFamily="18" charset="0"/>
                <a:sym typeface="Times New Roman" pitchFamily="18" charset="0"/>
              </a:rPr>
              <a:t>crea</a:t>
            </a:r>
            <a:r>
              <a:rPr lang="en-US" sz="3200" b="1" dirty="0">
                <a:solidFill>
                  <a:srgbClr val="002060"/>
                </a:solidFill>
                <a:latin typeface="Times New Roman" pitchFamily="18" charset="0"/>
                <a:cs typeface="Times New Roman" pitchFamily="18" charset="0"/>
                <a:sym typeface="Times New Roman" pitchFamily="18" charset="0"/>
              </a:rPr>
              <a:t> un model de </a:t>
            </a:r>
            <a:r>
              <a:rPr lang="en-US" sz="3200" b="1" dirty="0" err="1">
                <a:solidFill>
                  <a:srgbClr val="002060"/>
                </a:solidFill>
                <a:latin typeface="Times New Roman" pitchFamily="18" charset="0"/>
                <a:cs typeface="Times New Roman" pitchFamily="18" charset="0"/>
                <a:sym typeface="Times New Roman" pitchFamily="18" charset="0"/>
              </a:rPr>
              <a:t>succes</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în</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învățământul</a:t>
            </a:r>
            <a:r>
              <a:rPr lang="en-US" sz="3200" b="1" dirty="0">
                <a:solidFill>
                  <a:srgbClr val="002060"/>
                </a:solidFill>
                <a:latin typeface="Times New Roman" pitchFamily="18" charset="0"/>
                <a:cs typeface="Times New Roman" pitchFamily="18" charset="0"/>
                <a:sym typeface="Times New Roman" pitchFamily="18" charset="0"/>
              </a:rPr>
              <a:t> dual! </a:t>
            </a:r>
            <a:endParaRPr lang="ro-MD" sz="3200" b="1" dirty="0" smtClean="0">
              <a:solidFill>
                <a:srgbClr val="002060"/>
              </a:solidFill>
              <a:latin typeface="Times New Roman" pitchFamily="18" charset="0"/>
              <a:cs typeface="Times New Roman" pitchFamily="18" charset="0"/>
              <a:sym typeface="Times New Roman" pitchFamily="18" charset="0"/>
            </a:endParaRPr>
          </a:p>
          <a:p>
            <a:pPr lvl="0" algn="just" fontAlgn="base">
              <a:spcBef>
                <a:spcPct val="0"/>
              </a:spcBef>
              <a:spcAft>
                <a:spcPct val="0"/>
              </a:spcAft>
              <a:buClr>
                <a:srgbClr val="000000"/>
              </a:buClr>
            </a:pPr>
            <a:r>
              <a:rPr lang="en-US" sz="3200" b="1" dirty="0" err="1" smtClean="0">
                <a:solidFill>
                  <a:srgbClr val="002060"/>
                </a:solidFill>
                <a:latin typeface="Times New Roman" pitchFamily="18" charset="0"/>
                <a:cs typeface="Times New Roman" pitchFamily="18" charset="0"/>
                <a:sym typeface="Times New Roman" pitchFamily="18" charset="0"/>
              </a:rPr>
              <a:t>Tinerii</a:t>
            </a:r>
            <a:r>
              <a:rPr lang="en-US" sz="3200" b="1" dirty="0" smtClean="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noștri</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merită</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cele</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mai</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bune</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șanse</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iar</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noi</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avem</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puterea</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să</a:t>
            </a:r>
            <a:r>
              <a:rPr lang="en-US" sz="3200" b="1" dirty="0">
                <a:solidFill>
                  <a:srgbClr val="002060"/>
                </a:solidFill>
                <a:latin typeface="Times New Roman" pitchFamily="18" charset="0"/>
                <a:cs typeface="Times New Roman" pitchFamily="18" charset="0"/>
                <a:sym typeface="Times New Roman" pitchFamily="18" charset="0"/>
              </a:rPr>
              <a:t> le </a:t>
            </a:r>
            <a:r>
              <a:rPr lang="en-US" sz="3200" b="1" dirty="0" err="1">
                <a:solidFill>
                  <a:srgbClr val="002060"/>
                </a:solidFill>
                <a:latin typeface="Times New Roman" pitchFamily="18" charset="0"/>
                <a:cs typeface="Times New Roman" pitchFamily="18" charset="0"/>
                <a:sym typeface="Times New Roman" pitchFamily="18" charset="0"/>
              </a:rPr>
              <a:t>oferim</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Împreună</a:t>
            </a:r>
            <a:r>
              <a:rPr lang="en-US" sz="3200" b="1" dirty="0">
                <a:solidFill>
                  <a:srgbClr val="002060"/>
                </a:solidFill>
                <a:latin typeface="Times New Roman" pitchFamily="18" charset="0"/>
                <a:cs typeface="Times New Roman" pitchFamily="18" charset="0"/>
                <a:sym typeface="Times New Roman" pitchFamily="18" charset="0"/>
              </a:rPr>
              <a:t>, </a:t>
            </a:r>
            <a:r>
              <a:rPr lang="en-US" sz="3200" b="1" dirty="0" err="1">
                <a:solidFill>
                  <a:srgbClr val="002060"/>
                </a:solidFill>
                <a:latin typeface="Times New Roman" pitchFamily="18" charset="0"/>
                <a:cs typeface="Times New Roman" pitchFamily="18" charset="0"/>
                <a:sym typeface="Times New Roman" pitchFamily="18" charset="0"/>
              </a:rPr>
              <a:t>putem</a:t>
            </a:r>
            <a:r>
              <a:rPr lang="en-US" sz="3200" b="1" dirty="0">
                <a:solidFill>
                  <a:srgbClr val="002060"/>
                </a:solidFill>
                <a:latin typeface="Times New Roman" pitchFamily="18" charset="0"/>
                <a:cs typeface="Times New Roman" pitchFamily="18" charset="0"/>
                <a:sym typeface="Times New Roman" pitchFamily="18" charset="0"/>
              </a:rPr>
              <a:t> face </a:t>
            </a:r>
            <a:r>
              <a:rPr lang="en-US" sz="3200" b="1" dirty="0" err="1">
                <a:solidFill>
                  <a:srgbClr val="002060"/>
                </a:solidFill>
                <a:latin typeface="Times New Roman" pitchFamily="18" charset="0"/>
                <a:cs typeface="Times New Roman" pitchFamily="18" charset="0"/>
                <a:sym typeface="Times New Roman" pitchFamily="18" charset="0"/>
              </a:rPr>
              <a:t>diferența</a:t>
            </a:r>
            <a:r>
              <a:rPr lang="en-US" sz="3200" b="1" dirty="0" smtClean="0">
                <a:solidFill>
                  <a:srgbClr val="002060"/>
                </a:solidFill>
                <a:latin typeface="Times New Roman" pitchFamily="18" charset="0"/>
                <a:cs typeface="Times New Roman" pitchFamily="18" charset="0"/>
                <a:sym typeface="Times New Roman" pitchFamily="18" charset="0"/>
              </a:rPr>
              <a:t>!</a:t>
            </a:r>
            <a:endParaRPr lang="ro-MD" sz="3200" b="1" dirty="0" smtClean="0">
              <a:solidFill>
                <a:srgbClr val="002060"/>
              </a:solidFill>
              <a:latin typeface="Times New Roman" pitchFamily="18" charset="0"/>
              <a:cs typeface="Times New Roman" pitchFamily="18" charset="0"/>
              <a:sym typeface="Times New Roman" pitchFamily="18" charset="0"/>
            </a:endParaRPr>
          </a:p>
          <a:p>
            <a:pPr lvl="0" algn="just" fontAlgn="base">
              <a:spcBef>
                <a:spcPct val="0"/>
              </a:spcBef>
              <a:spcAft>
                <a:spcPct val="0"/>
              </a:spcAft>
              <a:buClr>
                <a:srgbClr val="000000"/>
              </a:buClr>
            </a:pPr>
            <a:endParaRPr lang="ro-MD" sz="3200" b="1" dirty="0">
              <a:solidFill>
                <a:srgbClr val="002060"/>
              </a:solidFill>
              <a:latin typeface="Times New Roman" pitchFamily="18" charset="0"/>
              <a:cs typeface="Times New Roman" pitchFamily="18" charset="0"/>
              <a:sym typeface="Times New Roman" pitchFamily="18" charset="0"/>
            </a:endParaRPr>
          </a:p>
          <a:p>
            <a:pPr lvl="0" algn="just" fontAlgn="base">
              <a:spcBef>
                <a:spcPct val="0"/>
              </a:spcBef>
              <a:spcAft>
                <a:spcPct val="0"/>
              </a:spcAft>
              <a:buClr>
                <a:srgbClr val="000000"/>
              </a:buClr>
            </a:pPr>
            <a:endParaRPr lang="ro-MD" sz="3200" b="1" dirty="0" smtClean="0">
              <a:solidFill>
                <a:srgbClr val="002060"/>
              </a:solidFill>
              <a:latin typeface="Times New Roman" pitchFamily="18" charset="0"/>
              <a:cs typeface="Times New Roman" pitchFamily="18" charset="0"/>
              <a:sym typeface="Times New Roman" pitchFamily="18" charset="0"/>
            </a:endParaRPr>
          </a:p>
          <a:p>
            <a:pPr lvl="0" algn="just" fontAlgn="base">
              <a:spcBef>
                <a:spcPct val="0"/>
              </a:spcBef>
              <a:spcAft>
                <a:spcPct val="0"/>
              </a:spcAft>
              <a:buClr>
                <a:srgbClr val="000000"/>
              </a:buClr>
            </a:pPr>
            <a:r>
              <a:rPr lang="ro-MD" sz="3200" b="1" dirty="0" smtClean="0">
                <a:solidFill>
                  <a:srgbClr val="002060"/>
                </a:solidFill>
                <a:latin typeface="Times New Roman" pitchFamily="18" charset="0"/>
                <a:cs typeface="Times New Roman" pitchFamily="18" charset="0"/>
                <a:sym typeface="Times New Roman" pitchFamily="18" charset="0"/>
              </a:rPr>
              <a:t>			VĂ MULȚUMIM PENTRU PARTICIPARE!</a:t>
            </a:r>
          </a:p>
          <a:p>
            <a:pPr lvl="0" algn="just" fontAlgn="base">
              <a:spcBef>
                <a:spcPct val="0"/>
              </a:spcBef>
              <a:spcAft>
                <a:spcPct val="0"/>
              </a:spcAft>
              <a:buClr>
                <a:srgbClr val="000000"/>
              </a:buClr>
            </a:pPr>
            <a:endParaRPr lang="ro-MD" sz="3200" b="1" dirty="0">
              <a:solidFill>
                <a:srgbClr val="002060"/>
              </a:solidFill>
              <a:latin typeface="Times New Roman" pitchFamily="18" charset="0"/>
              <a:cs typeface="Times New Roman" pitchFamily="18" charset="0"/>
              <a:sym typeface="Times New Roman" pitchFamily="18" charset="0"/>
            </a:endParaRPr>
          </a:p>
          <a:p>
            <a:pPr lvl="0" algn="just" fontAlgn="base">
              <a:spcBef>
                <a:spcPct val="0"/>
              </a:spcBef>
              <a:spcAft>
                <a:spcPct val="0"/>
              </a:spcAft>
              <a:buClr>
                <a:srgbClr val="000000"/>
              </a:buClr>
            </a:pPr>
            <a:endParaRPr lang="ro-MD" sz="3200" b="1" dirty="0" smtClean="0">
              <a:solidFill>
                <a:srgbClr val="002060"/>
              </a:solidFill>
              <a:latin typeface="Times New Roman" pitchFamily="18" charset="0"/>
              <a:cs typeface="Times New Roman" pitchFamily="18" charset="0"/>
              <a:sym typeface="Times New Roman" pitchFamily="18" charset="0"/>
            </a:endParaRPr>
          </a:p>
          <a:p>
            <a:pPr lvl="0" algn="just" fontAlgn="base">
              <a:spcBef>
                <a:spcPct val="0"/>
              </a:spcBef>
              <a:spcAft>
                <a:spcPct val="0"/>
              </a:spcAft>
              <a:buClr>
                <a:srgbClr val="000000"/>
              </a:buClr>
            </a:pPr>
            <a:endParaRPr lang="en-US" sz="3200" b="1" dirty="0">
              <a:solidFill>
                <a:srgbClr val="002060"/>
              </a:solidFill>
              <a:latin typeface="Times New Roman" pitchFamily="18" charset="0"/>
              <a:cs typeface="Times New Roman" pitchFamily="18" charset="0"/>
              <a:sym typeface="Times New Roman" pitchFamily="18" charset="0"/>
            </a:endParaRP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4546" y="2080525"/>
            <a:ext cx="1967947" cy="16764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057400" y="52060"/>
            <a:ext cx="10363200" cy="1562100"/>
          </a:xfrm>
          <a:prstGeom prst="rect">
            <a:avLst/>
          </a:prstGeom>
          <a:noFill/>
          <a:ln w="9525">
            <a:noFill/>
            <a:miter lim="800000"/>
            <a:headEnd/>
            <a:tailEnd/>
          </a:ln>
        </p:spPr>
      </p:pic>
      <p:sp>
        <p:nvSpPr>
          <p:cNvPr id="14" name="CasetăText 13"/>
          <p:cNvSpPr txBox="1"/>
          <p:nvPr/>
        </p:nvSpPr>
        <p:spPr>
          <a:xfrm>
            <a:off x="5334000" y="723900"/>
            <a:ext cx="7086600" cy="646331"/>
          </a:xfrm>
          <a:prstGeom prst="rect">
            <a:avLst/>
          </a:prstGeom>
          <a:solidFill>
            <a:schemeClr val="bg1"/>
          </a:solidFill>
        </p:spPr>
        <p:txBody>
          <a:bodyPr wrap="square" rtlCol="0">
            <a:spAutoFit/>
          </a:bodyPr>
          <a:lstStyle/>
          <a:p>
            <a:endParaRPr lang="ro-RO" dirty="0" smtClean="0"/>
          </a:p>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6414546" y="614127"/>
            <a:ext cx="2021305" cy="1371600"/>
          </a:xfrm>
          <a:prstGeom prst="rect">
            <a:avLst/>
          </a:prstGeom>
          <a:noFill/>
          <a:ln w="9525">
            <a:noFill/>
            <a:miter lim="800000"/>
            <a:headEnd/>
            <a:tailEnd/>
          </a:ln>
        </p:spPr>
      </p:pic>
      <p:sp>
        <p:nvSpPr>
          <p:cNvPr id="18" name="CasetăText 17"/>
          <p:cNvSpPr txBox="1"/>
          <p:nvPr/>
        </p:nvSpPr>
        <p:spPr>
          <a:xfrm>
            <a:off x="5069006" y="750610"/>
            <a:ext cx="6096000" cy="523220"/>
          </a:xfrm>
          <a:prstGeom prst="rect">
            <a:avLst/>
          </a:prstGeom>
          <a:solidFill>
            <a:schemeClr val="bg2"/>
          </a:solidFill>
        </p:spPr>
        <p:txBody>
          <a:bodyPr wrap="square" rtlCol="0">
            <a:spAutoFit/>
          </a:bodyPr>
          <a:lstStyle/>
          <a:p>
            <a:r>
              <a:rPr lang="ro-RO" sz="2800" b="1" dirty="0" smtClean="0"/>
              <a:t>PLAN ȘCOLARIZARE CLASA A IX-A</a:t>
            </a:r>
            <a:endParaRPr lang="ro-RO" sz="2800" b="1" dirty="0"/>
          </a:p>
        </p:txBody>
      </p:sp>
      <p:sp>
        <p:nvSpPr>
          <p:cNvPr id="32" name="CasetăText 31"/>
          <p:cNvSpPr txBox="1"/>
          <p:nvPr/>
        </p:nvSpPr>
        <p:spPr>
          <a:xfrm>
            <a:off x="5410200" y="-369332"/>
            <a:ext cx="6858000" cy="646331"/>
          </a:xfrm>
          <a:prstGeom prst="rect">
            <a:avLst/>
          </a:prstGeom>
          <a:solidFill>
            <a:schemeClr val="bg1"/>
          </a:solidFill>
        </p:spPr>
        <p:txBody>
          <a:bodyPr wrap="square" rtlCol="0">
            <a:spAutoFit/>
          </a:bodyPr>
          <a:lstStyle/>
          <a:p>
            <a:endParaRPr lang="ro-RO" dirty="0" smtClean="0"/>
          </a:p>
          <a:p>
            <a:endParaRPr lang="ro-RO" dirty="0"/>
          </a:p>
        </p:txBody>
      </p:sp>
      <p:sp>
        <p:nvSpPr>
          <p:cNvPr id="2" name="Dreptunghi 1"/>
          <p:cNvSpPr/>
          <p:nvPr/>
        </p:nvSpPr>
        <p:spPr>
          <a:xfrm>
            <a:off x="304800" y="1585079"/>
            <a:ext cx="9144000" cy="584775"/>
          </a:xfrm>
          <a:prstGeom prst="rect">
            <a:avLst/>
          </a:prstGeom>
        </p:spPr>
        <p:txBody>
          <a:bodyPr>
            <a:spAutoFit/>
          </a:bodyPr>
          <a:lstStyle/>
          <a:p>
            <a:r>
              <a:rPr lang="ro-MD" sz="3200" b="1" dirty="0">
                <a:solidFill>
                  <a:srgbClr val="002060"/>
                </a:solidFill>
                <a:latin typeface="Times New Roman" pitchFamily="18" charset="0"/>
                <a:cs typeface="Times New Roman" pitchFamily="18" charset="0"/>
              </a:rPr>
              <a:t>În loc de concluzii….</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794248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lstStyle/>
          <a:p>
            <a:endParaRPr lang="en-US"/>
          </a:p>
        </p:txBody>
      </p:sp>
      <p:sp>
        <p:nvSpPr>
          <p:cNvPr id="3" name="Subtitlu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59418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0" y="0"/>
            <a:ext cx="18285309" cy="10287000"/>
          </a:xfrm>
          <a:prstGeom prst="rect">
            <a:avLst/>
          </a:prstGeom>
        </p:spPr>
      </p:pic>
      <p:pic>
        <p:nvPicPr>
          <p:cNvPr id="8" name="Picture 7">
            <a:extLst>
              <a:ext uri="{FF2B5EF4-FFF2-40B4-BE49-F238E27FC236}">
                <a16:creationId xmlns:a16="http://schemas.microsoft.com/office/drawing/2014/main" xmlns="" id="{50F7AA99-3089-4AFF-8781-14EF8A30C1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0600" y="1866900"/>
            <a:ext cx="2057400" cy="1524000"/>
          </a:xfrm>
          <a:prstGeom prst="rect">
            <a:avLst/>
          </a:prstGeom>
        </p:spPr>
      </p:pic>
      <p:sp>
        <p:nvSpPr>
          <p:cNvPr id="9" name="Google Shape;502;p37"/>
          <p:cNvSpPr txBox="1">
            <a:spLocks/>
          </p:cNvSpPr>
          <p:nvPr/>
        </p:nvSpPr>
        <p:spPr>
          <a:xfrm>
            <a:off x="381000" y="1943100"/>
            <a:ext cx="15405100" cy="1146176"/>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191919"/>
              </a:buClr>
              <a:buSzTx/>
              <a:buFont typeface="Lexend Black" charset="0"/>
              <a:buNone/>
              <a:tabLst/>
              <a:defRPr/>
            </a:pPr>
            <a:r>
              <a:rPr kumimoji="0" lang="ro-RO" sz="6000" b="0" i="0" u="none" strike="noStrike" kern="1200" cap="none" spc="0" normalizeH="0" baseline="0" noProof="0" dirty="0" smtClean="0">
                <a:ln>
                  <a:noFill/>
                </a:ln>
                <a:solidFill>
                  <a:schemeClr val="tx2">
                    <a:lumMod val="75000"/>
                  </a:schemeClr>
                </a:solidFill>
                <a:effectLst/>
                <a:uLnTx/>
                <a:uFillTx/>
                <a:latin typeface="Lexend Black" charset="0"/>
                <a:ea typeface="+mj-ea"/>
                <a:cs typeface="Arial" pitchFamily="34" charset="0"/>
                <a:sym typeface="Lexend Black" charset="0"/>
              </a:rPr>
              <a:t>AGENDA ÎNTÂLNIRII</a:t>
            </a:r>
            <a:endParaRPr kumimoji="0" lang="en-US" sz="6000" b="0" i="0" u="none" strike="noStrike" kern="1200" cap="none" spc="0" normalizeH="0" baseline="0" noProof="0" dirty="0" smtClean="0">
              <a:ln>
                <a:noFill/>
              </a:ln>
              <a:solidFill>
                <a:schemeClr val="tx2">
                  <a:lumMod val="75000"/>
                </a:schemeClr>
              </a:solidFill>
              <a:effectLst/>
              <a:uLnTx/>
              <a:uFillTx/>
              <a:latin typeface="Lexend Black" charset="0"/>
              <a:ea typeface="+mj-ea"/>
              <a:cs typeface="Arial" pitchFamily="34" charset="0"/>
              <a:sym typeface="Lexend Black" charset="0"/>
            </a:endParaRPr>
          </a:p>
        </p:txBody>
      </p:sp>
      <p:pic>
        <p:nvPicPr>
          <p:cNvPr id="11" name="Picture 2"/>
          <p:cNvPicPr>
            <a:picLocks noChangeAspect="1" noChangeArrowheads="1"/>
          </p:cNvPicPr>
          <p:nvPr/>
        </p:nvPicPr>
        <p:blipFill>
          <a:blip r:embed="rId4" cstate="print"/>
          <a:srcRect/>
          <a:stretch>
            <a:fillRect/>
          </a:stretch>
        </p:blipFill>
        <p:spPr bwMode="auto">
          <a:xfrm>
            <a:off x="2438400" y="342900"/>
            <a:ext cx="10363200" cy="1447800"/>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16154400" y="419100"/>
            <a:ext cx="2133600" cy="1219200"/>
          </a:xfrm>
          <a:prstGeom prst="rect">
            <a:avLst/>
          </a:prstGeom>
          <a:noFill/>
          <a:ln w="9525">
            <a:noFill/>
            <a:miter lim="800000"/>
            <a:headEnd/>
            <a:tailEnd/>
          </a:ln>
        </p:spPr>
      </p:pic>
      <p:graphicFrame>
        <p:nvGraphicFramePr>
          <p:cNvPr id="15" name="Google Shape;503;p37"/>
          <p:cNvGraphicFramePr>
            <a:graphicFrameLocks noGrp="1"/>
          </p:cNvGraphicFramePr>
          <p:nvPr>
            <p:extLst>
              <p:ext uri="{D42A27DB-BD31-4B8C-83A1-F6EECF244321}">
                <p14:modId xmlns:p14="http://schemas.microsoft.com/office/powerpoint/2010/main" val="3890670848"/>
              </p:ext>
            </p:extLst>
          </p:nvPr>
        </p:nvGraphicFramePr>
        <p:xfrm>
          <a:off x="228600" y="3390900"/>
          <a:ext cx="15621000" cy="6576060"/>
        </p:xfrm>
        <a:graphic>
          <a:graphicData uri="http://schemas.openxmlformats.org/drawingml/2006/table">
            <a:tbl>
              <a:tblPr/>
              <a:tblGrid>
                <a:gridCol w="1648589"/>
                <a:gridCol w="13972411"/>
              </a:tblGrid>
              <a:tr h="109728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o-RO" sz="3200" b="0" i="0" u="sng" strike="noStrike" cap="none" normalizeH="0" baseline="0" dirty="0" smtClean="0">
                          <a:ln>
                            <a:noFill/>
                          </a:ln>
                          <a:solidFill>
                            <a:srgbClr val="F0EFEF"/>
                          </a:solidFill>
                          <a:effectLst/>
                          <a:latin typeface="Lexend Black" charset="0"/>
                          <a:cs typeface="Arial" pitchFamily="34" charset="0"/>
                          <a:sym typeface="Lexend Black" charset="0"/>
                        </a:rPr>
                        <a:t>1. </a:t>
                      </a:r>
                    </a:p>
                  </a:txBody>
                  <a:tcPr marL="182850" marR="182850" marT="0" marB="0" anchor="ctr"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lgn="ctr">
                      <a:solidFill>
                        <a:schemeClr val="bg1"/>
                      </a:solidFill>
                      <a:prstDash val="solid"/>
                      <a:round/>
                      <a:headEnd type="none" w="sm" len="sm"/>
                      <a:tailEnd type="none" w="sm" len="sm"/>
                    </a:lnB>
                    <a:lnTlToBr>
                      <a:noFill/>
                    </a:lnTlToBr>
                    <a:lnBlToTr>
                      <a:noFill/>
                    </a:lnBlToTr>
                    <a:solidFill>
                      <a:srgbClr val="B9B755"/>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o-RO" sz="3200" b="1" i="0" u="none" strike="noStrike" kern="1200" cap="none" normalizeH="0" baseline="0" dirty="0" smtClean="0">
                          <a:ln>
                            <a:noFill/>
                          </a:ln>
                          <a:solidFill>
                            <a:srgbClr val="002060"/>
                          </a:solidFill>
                          <a:effectLst/>
                          <a:latin typeface="Times New Roman" pitchFamily="18" charset="0"/>
                          <a:ea typeface="+mn-ea"/>
                          <a:cs typeface="Times New Roman" pitchFamily="18" charset="0"/>
                          <a:sym typeface="Times New Roman" pitchFamily="18" charset="0"/>
                        </a:rPr>
                        <a:t>Consolidarea cooperării cu partenerii sociali, din cadrul proiectului               EQAVET NRP RO 2023</a:t>
                      </a: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o-RO" sz="3200" b="1" i="0" u="none" strike="noStrike" kern="1200" cap="none" normalizeH="0" baseline="0" dirty="0" smtClean="0">
                          <a:ln>
                            <a:noFill/>
                          </a:ln>
                          <a:solidFill>
                            <a:srgbClr val="002060"/>
                          </a:solidFill>
                          <a:effectLst/>
                          <a:latin typeface="Times New Roman" pitchFamily="18" charset="0"/>
                          <a:ea typeface="+mn-ea"/>
                          <a:cs typeface="Times New Roman" pitchFamily="18" charset="0"/>
                          <a:sym typeface="Times New Roman" pitchFamily="18" charset="0"/>
                        </a:rPr>
                        <a:t>Moderator: Laura NICORAȘ </a:t>
                      </a:r>
                      <a:endParaRPr kumimoji="0" lang="ro-RO" sz="3200" b="1" i="0" u="none" strike="noStrike" kern="1200" cap="none" normalizeH="0" baseline="0" dirty="0" smtClean="0">
                        <a:ln>
                          <a:noFill/>
                        </a:ln>
                        <a:solidFill>
                          <a:srgbClr val="002060"/>
                        </a:solidFill>
                        <a:effectLst/>
                        <a:latin typeface="Times New Roman" pitchFamily="18" charset="0"/>
                        <a:ea typeface="+mn-ea"/>
                        <a:cs typeface="Times New Roman" pitchFamily="18" charset="0"/>
                        <a:sym typeface="Times New Roman" pitchFamily="18"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endParaRPr kumimoji="0" lang="en-US" sz="3200" b="1" i="0" u="none" strike="noStrike" kern="1200" cap="none" normalizeH="0" baseline="0" dirty="0" smtClean="0">
                        <a:ln>
                          <a:noFill/>
                        </a:ln>
                        <a:solidFill>
                          <a:srgbClr val="002060"/>
                        </a:solidFill>
                        <a:effectLst/>
                        <a:latin typeface="Times New Roman" pitchFamily="18" charset="0"/>
                        <a:ea typeface="+mn-ea"/>
                        <a:cs typeface="Times New Roman" pitchFamily="18" charset="0"/>
                        <a:sym typeface="Times New Roman" pitchFamily="18" charset="0"/>
                      </a:endParaRPr>
                    </a:p>
                  </a:txBody>
                  <a:tcPr marL="182850" marR="182850" marT="0" marB="0" anchor="ctr" horzOverflow="overflow">
                    <a:lnL w="9525" cap="flat" cmpd="sng" algn="ctr">
                      <a:solidFill>
                        <a:schemeClr val="accent1"/>
                      </a:solidFill>
                      <a:prstDash val="solid"/>
                      <a:round/>
                      <a:headEnd type="none" w="sm" len="sm"/>
                      <a:tailEnd type="none" w="sm" len="sm"/>
                    </a:lnL>
                    <a:lnR w="9525" cap="flat" cmpd="sng" algn="ctr">
                      <a:solidFill>
                        <a:schemeClr val="tx2"/>
                      </a:solidFill>
                      <a:prstDash val="solid"/>
                      <a:round/>
                      <a:headEnd type="none" w="sm" len="sm"/>
                      <a:tailEnd type="none" w="sm" len="sm"/>
                    </a:lnR>
                    <a:lnT w="9525" cap="flat" cmpd="sng" algn="ctr">
                      <a:solidFill>
                        <a:schemeClr val="tx2"/>
                      </a:solidFill>
                      <a:prstDash val="solid"/>
                      <a:round/>
                      <a:headEnd type="none" w="sm" len="sm"/>
                      <a:tailEnd type="none" w="sm" len="sm"/>
                    </a:lnT>
                    <a:lnB w="9525" cap="flat" cmpd="sng" algn="ctr">
                      <a:solidFill>
                        <a:schemeClr val="tx2"/>
                      </a:solidFill>
                      <a:prstDash val="solid"/>
                      <a:round/>
                      <a:headEnd type="none" w="sm" len="sm"/>
                      <a:tailEnd type="none" w="sm" len="sm"/>
                    </a:lnB>
                    <a:lnTlToBr>
                      <a:noFill/>
                    </a:lnTlToBr>
                    <a:lnBlToTr>
                      <a:noFill/>
                    </a:lnBlToTr>
                    <a:solidFill>
                      <a:schemeClr val="bg1"/>
                    </a:solidFill>
                  </a:tcPr>
                </a:tc>
              </a:tr>
              <a:tr h="109728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o-RO" sz="3200" b="0" i="0" u="sng" strike="noStrike" cap="none" normalizeH="0" baseline="0" dirty="0" smtClean="0">
                          <a:ln>
                            <a:noFill/>
                          </a:ln>
                          <a:solidFill>
                            <a:srgbClr val="F0EFEF"/>
                          </a:solidFill>
                          <a:effectLst/>
                          <a:latin typeface="Lexend Black" charset="0"/>
                          <a:cs typeface="Arial" pitchFamily="34" charset="0"/>
                          <a:sym typeface="Lexend Black" charset="0"/>
                        </a:rPr>
                        <a:t>2.</a:t>
                      </a:r>
                    </a:p>
                  </a:txBody>
                  <a:tcPr marL="182850" marR="182850" marT="0" marB="0" anchor="ctr"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bg1"/>
                      </a:solidFill>
                      <a:prstDash val="solid"/>
                      <a:round/>
                      <a:headEnd type="none" w="sm" len="sm"/>
                      <a:tailEnd type="none" w="sm" len="sm"/>
                    </a:lnT>
                    <a:lnB w="9525" cap="flat" cmpd="sng" algn="ctr">
                      <a:solidFill>
                        <a:schemeClr val="bg1"/>
                      </a:solidFill>
                      <a:prstDash val="solid"/>
                      <a:round/>
                      <a:headEnd type="none" w="sm" len="sm"/>
                      <a:tailEnd type="none" w="sm" len="sm"/>
                    </a:lnB>
                    <a:lnTlToBr>
                      <a:noFill/>
                    </a:lnTlToBr>
                    <a:lnBlToTr>
                      <a:noFill/>
                    </a:lnBlToTr>
                    <a:solidFill>
                      <a:srgbClr val="B9B755"/>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o-RO" sz="3200" b="1" i="0" u="none" strike="noStrike" kern="1200" cap="none" normalizeH="0" baseline="0" dirty="0" smtClean="0">
                          <a:ln>
                            <a:noFill/>
                          </a:ln>
                          <a:solidFill>
                            <a:srgbClr val="002060"/>
                          </a:solidFill>
                          <a:effectLst/>
                          <a:latin typeface="Times New Roman" pitchFamily="18" charset="0"/>
                          <a:ea typeface="+mn-ea"/>
                          <a:cs typeface="Times New Roman" pitchFamily="18" charset="0"/>
                          <a:sym typeface="Times New Roman" pitchFamily="18" charset="0"/>
                        </a:rPr>
                        <a:t>Analiza realizării planului de școlarizare 2023-2024</a:t>
                      </a: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o-RO" sz="3200" b="1" i="0" u="none" strike="noStrike" kern="1200" cap="none" normalizeH="0" baseline="0" dirty="0" smtClean="0">
                          <a:ln>
                            <a:noFill/>
                          </a:ln>
                          <a:solidFill>
                            <a:srgbClr val="002060"/>
                          </a:solidFill>
                          <a:effectLst/>
                          <a:latin typeface="Times New Roman" pitchFamily="18" charset="0"/>
                          <a:ea typeface="+mn-ea"/>
                          <a:cs typeface="Times New Roman" pitchFamily="18" charset="0"/>
                          <a:sym typeface="Times New Roman" pitchFamily="18" charset="0"/>
                        </a:rPr>
                        <a:t>Prezentarea stadiului Consorțiilor  regionale pentru învățământul dual</a:t>
                      </a: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o-RO" sz="3200" b="1" i="0" u="none" strike="noStrike" kern="1200" cap="none" normalizeH="0" baseline="0" dirty="0" smtClean="0">
                          <a:ln>
                            <a:noFill/>
                          </a:ln>
                          <a:solidFill>
                            <a:srgbClr val="002060"/>
                          </a:solidFill>
                          <a:effectLst/>
                          <a:latin typeface="Times New Roman" pitchFamily="18" charset="0"/>
                          <a:ea typeface="+mn-ea"/>
                          <a:cs typeface="Times New Roman" pitchFamily="18" charset="0"/>
                          <a:sym typeface="Times New Roman" pitchFamily="18" charset="0"/>
                        </a:rPr>
                        <a:t>Moderator: Dana Luiza </a:t>
                      </a:r>
                      <a:r>
                        <a:rPr kumimoji="0" lang="ro-RO" sz="3200" b="1" i="0" u="none" strike="noStrike" kern="1200" cap="none" normalizeH="0" baseline="0" dirty="0" smtClean="0">
                          <a:ln>
                            <a:noFill/>
                          </a:ln>
                          <a:solidFill>
                            <a:srgbClr val="002060"/>
                          </a:solidFill>
                          <a:effectLst/>
                          <a:latin typeface="Times New Roman" pitchFamily="18" charset="0"/>
                          <a:ea typeface="+mn-ea"/>
                          <a:cs typeface="Times New Roman" pitchFamily="18" charset="0"/>
                          <a:sym typeface="Times New Roman" pitchFamily="18" charset="0"/>
                        </a:rPr>
                        <a:t>CIOARĂ</a:t>
                      </a: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endParaRPr kumimoji="0" lang="fr-FR" sz="3200" b="1" i="0" u="none" strike="noStrike" kern="1200" cap="none" normalizeH="0" baseline="0" dirty="0" smtClean="0">
                        <a:ln>
                          <a:noFill/>
                        </a:ln>
                        <a:solidFill>
                          <a:srgbClr val="002060"/>
                        </a:solidFill>
                        <a:effectLst/>
                        <a:latin typeface="Times New Roman" pitchFamily="18" charset="0"/>
                        <a:ea typeface="+mn-ea"/>
                        <a:cs typeface="Times New Roman" pitchFamily="18" charset="0"/>
                        <a:sym typeface="Times New Roman" pitchFamily="18" charset="0"/>
                      </a:endParaRPr>
                    </a:p>
                  </a:txBody>
                  <a:tcPr marL="182850" marR="182850" marT="0" marB="0" anchor="ctr" horzOverflow="overflow">
                    <a:lnL w="9525" cap="flat" cmpd="sng" algn="ctr">
                      <a:solidFill>
                        <a:schemeClr val="accent1"/>
                      </a:solidFill>
                      <a:prstDash val="solid"/>
                      <a:round/>
                      <a:headEnd type="none" w="sm" len="sm"/>
                      <a:tailEnd type="none" w="sm" len="sm"/>
                    </a:lnL>
                    <a:lnR w="9525" cap="flat" cmpd="sng" algn="ctr">
                      <a:solidFill>
                        <a:schemeClr val="tx2"/>
                      </a:solidFill>
                      <a:prstDash val="solid"/>
                      <a:round/>
                      <a:headEnd type="none" w="sm" len="sm"/>
                      <a:tailEnd type="none" w="sm" len="sm"/>
                    </a:lnR>
                    <a:lnT w="9525" cap="flat" cmpd="sng" algn="ctr">
                      <a:solidFill>
                        <a:schemeClr val="tx2"/>
                      </a:solidFill>
                      <a:prstDash val="solid"/>
                      <a:round/>
                      <a:headEnd type="none" w="sm" len="sm"/>
                      <a:tailEnd type="none" w="sm" len="sm"/>
                    </a:lnT>
                    <a:lnB w="9525" cap="flat" cmpd="sng" algn="ctr">
                      <a:solidFill>
                        <a:schemeClr val="tx2"/>
                      </a:solidFill>
                      <a:prstDash val="solid"/>
                      <a:round/>
                      <a:headEnd type="none" w="sm" len="sm"/>
                      <a:tailEnd type="none" w="sm" len="sm"/>
                    </a:lnB>
                    <a:lnTlToBr>
                      <a:noFill/>
                    </a:lnTlToBr>
                    <a:lnBlToTr>
                      <a:noFill/>
                    </a:lnBlToTr>
                    <a:solidFill>
                      <a:schemeClr val="bg1"/>
                    </a:solidFill>
                  </a:tcPr>
                </a:tc>
              </a:tr>
              <a:tr h="109728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o-RO" sz="3200" b="0" i="0" u="sng" strike="noStrike" cap="none" normalizeH="0" baseline="0" dirty="0" smtClean="0">
                          <a:ln>
                            <a:noFill/>
                          </a:ln>
                          <a:solidFill>
                            <a:srgbClr val="F0EFEF"/>
                          </a:solidFill>
                          <a:effectLst/>
                          <a:latin typeface="Lexend Black" charset="0"/>
                          <a:cs typeface="Arial" pitchFamily="34" charset="0"/>
                          <a:sym typeface="Lexend Black" charset="0"/>
                        </a:rPr>
                        <a:t>3.</a:t>
                      </a: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endParaRPr kumimoji="0" lang="en-US" sz="2800" b="0" i="0" u="none" strike="noStrike" cap="none" normalizeH="0" baseline="0" dirty="0" smtClean="0">
                        <a:ln>
                          <a:noFill/>
                        </a:ln>
                        <a:solidFill>
                          <a:srgbClr val="F0EFEF"/>
                        </a:solidFill>
                        <a:effectLst/>
                        <a:latin typeface="Lexend Black" charset="0"/>
                        <a:cs typeface="Arial" pitchFamily="34" charset="0"/>
                        <a:sym typeface="Lexend Black" charset="0"/>
                      </a:endParaRPr>
                    </a:p>
                  </a:txBody>
                  <a:tcPr marL="182850" marR="182850" marT="0" marB="0" anchor="ctr"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bg1"/>
                      </a:solidFill>
                      <a:prstDash val="solid"/>
                      <a:round/>
                      <a:headEnd type="none" w="sm" len="sm"/>
                      <a:tailEnd type="none" w="sm" len="sm"/>
                    </a:lnT>
                    <a:lnB w="9525" cap="flat" cmpd="sng" algn="ctr">
                      <a:solidFill>
                        <a:schemeClr val="bg1"/>
                      </a:solidFill>
                      <a:prstDash val="solid"/>
                      <a:round/>
                      <a:headEnd type="none" w="sm" len="sm"/>
                      <a:tailEnd type="none" w="sm" len="sm"/>
                    </a:lnB>
                    <a:lnTlToBr>
                      <a:noFill/>
                    </a:lnTlToBr>
                    <a:lnBlToTr>
                      <a:noFill/>
                    </a:lnBlToTr>
                    <a:solidFill>
                      <a:srgbClr val="B9B755"/>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o-RO" sz="3200" b="1" i="0" u="none" strike="noStrike" kern="1200" cap="none" normalizeH="0" baseline="0" dirty="0" smtClean="0">
                          <a:ln>
                            <a:noFill/>
                          </a:ln>
                          <a:solidFill>
                            <a:srgbClr val="002060"/>
                          </a:solidFill>
                          <a:effectLst/>
                          <a:latin typeface="Times New Roman" pitchFamily="18" charset="0"/>
                          <a:ea typeface="+mn-ea"/>
                          <a:cs typeface="Times New Roman" pitchFamily="18" charset="0"/>
                          <a:sym typeface="Times New Roman" pitchFamily="18" charset="0"/>
                        </a:rPr>
                        <a:t>Adoptarea  Planului anual de activitate al CLDPS Hunedoara.</a:t>
                      </a: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o-RO" sz="3200" b="1" i="0" u="none" strike="noStrike" kern="1200" cap="none" normalizeH="0" baseline="0" dirty="0" smtClean="0">
                          <a:ln>
                            <a:noFill/>
                          </a:ln>
                          <a:solidFill>
                            <a:srgbClr val="002060"/>
                          </a:solidFill>
                          <a:effectLst/>
                          <a:latin typeface="Times New Roman" pitchFamily="18" charset="0"/>
                          <a:ea typeface="+mn-ea"/>
                          <a:cs typeface="Times New Roman" pitchFamily="18" charset="0"/>
                          <a:sym typeface="Times New Roman" pitchFamily="18" charset="0"/>
                        </a:rPr>
                        <a:t> Moderatori: Gelu Ovidiu TIRIAN</a:t>
                      </a: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o-RO" sz="3200" b="1" i="0" u="none" strike="noStrike" kern="1200" cap="none" normalizeH="0" baseline="0" dirty="0" smtClean="0">
                          <a:ln>
                            <a:noFill/>
                          </a:ln>
                          <a:solidFill>
                            <a:srgbClr val="002060"/>
                          </a:solidFill>
                          <a:effectLst/>
                          <a:latin typeface="Times New Roman" pitchFamily="18" charset="0"/>
                          <a:ea typeface="+mn-ea"/>
                          <a:cs typeface="Times New Roman" pitchFamily="18" charset="0"/>
                          <a:sym typeface="Times New Roman" pitchFamily="18" charset="0"/>
                        </a:rPr>
                        <a:t>                      Dana Luiza </a:t>
                      </a:r>
                      <a:r>
                        <a:rPr kumimoji="0" lang="ro-RO" sz="3200" b="1" i="0" u="none" strike="noStrike" kern="1200" cap="none" normalizeH="0" baseline="0" dirty="0" smtClean="0">
                          <a:ln>
                            <a:noFill/>
                          </a:ln>
                          <a:solidFill>
                            <a:srgbClr val="002060"/>
                          </a:solidFill>
                          <a:effectLst/>
                          <a:latin typeface="Times New Roman" pitchFamily="18" charset="0"/>
                          <a:ea typeface="+mn-ea"/>
                          <a:cs typeface="Times New Roman" pitchFamily="18" charset="0"/>
                          <a:sym typeface="Times New Roman" pitchFamily="18" charset="0"/>
                        </a:rPr>
                        <a:t>CIOARĂ</a:t>
                      </a: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endParaRPr kumimoji="0" lang="ro-RO" sz="3200" b="1" i="0" u="none" strike="noStrike" kern="1200" cap="none" normalizeH="0" baseline="0" dirty="0" smtClean="0">
                        <a:ln>
                          <a:noFill/>
                        </a:ln>
                        <a:solidFill>
                          <a:srgbClr val="002060"/>
                        </a:solidFill>
                        <a:effectLst/>
                        <a:latin typeface="Times New Roman" pitchFamily="18" charset="0"/>
                        <a:ea typeface="+mn-ea"/>
                        <a:cs typeface="Times New Roman" pitchFamily="18" charset="0"/>
                        <a:sym typeface="Times New Roman" pitchFamily="18" charset="0"/>
                      </a:endParaRPr>
                    </a:p>
                  </a:txBody>
                  <a:tcPr marL="182850" marR="182850" marT="0" marB="0" anchor="ctr" horzOverflow="overflow">
                    <a:lnL w="9525" cap="flat" cmpd="sng" algn="ctr">
                      <a:solidFill>
                        <a:schemeClr val="accent1"/>
                      </a:solidFill>
                      <a:prstDash val="solid"/>
                      <a:round/>
                      <a:headEnd type="none" w="sm" len="sm"/>
                      <a:tailEnd type="none" w="sm" len="sm"/>
                    </a:lnL>
                    <a:lnR w="9525" cap="flat" cmpd="sng" algn="ctr">
                      <a:solidFill>
                        <a:schemeClr val="tx2"/>
                      </a:solidFill>
                      <a:prstDash val="solid"/>
                      <a:round/>
                      <a:headEnd type="none" w="sm" len="sm"/>
                      <a:tailEnd type="none" w="sm" len="sm"/>
                    </a:lnR>
                    <a:lnT w="9525" cap="flat" cmpd="sng" algn="ctr">
                      <a:solidFill>
                        <a:schemeClr val="tx2"/>
                      </a:solidFill>
                      <a:prstDash val="solid"/>
                      <a:round/>
                      <a:headEnd type="none" w="sm" len="sm"/>
                      <a:tailEnd type="none" w="sm" len="sm"/>
                    </a:lnT>
                    <a:lnB w="9525" cap="flat" cmpd="sng" algn="ctr">
                      <a:solidFill>
                        <a:schemeClr val="tx2"/>
                      </a:solidFill>
                      <a:prstDash val="solid"/>
                      <a:round/>
                      <a:headEnd type="none" w="sm" len="sm"/>
                      <a:tailEnd type="none" w="sm" len="sm"/>
                    </a:lnB>
                    <a:lnTlToBr>
                      <a:noFill/>
                    </a:lnTlToBr>
                    <a:lnBlToTr>
                      <a:noFill/>
                    </a:lnBlToTr>
                    <a:solidFill>
                      <a:schemeClr val="bg1"/>
                    </a:solidFill>
                  </a:tcPr>
                </a:tc>
              </a:tr>
              <a:tr h="72390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o-RO" sz="3200" b="0" i="0" u="sng" strike="noStrike" cap="none" normalizeH="0" baseline="0" dirty="0" smtClean="0">
                          <a:ln>
                            <a:noFill/>
                          </a:ln>
                          <a:solidFill>
                            <a:srgbClr val="F0EFEF"/>
                          </a:solidFill>
                          <a:effectLst/>
                          <a:latin typeface="Lexend Black" charset="0"/>
                          <a:cs typeface="Arial" pitchFamily="34" charset="0"/>
                          <a:sym typeface="Lexend Black" charset="0"/>
                        </a:rPr>
                        <a:t>4.</a:t>
                      </a:r>
                      <a:endParaRPr kumimoji="0" lang="ro-RO" sz="3200" b="0" i="0" u="sng" strike="noStrike" cap="none" normalizeH="0" baseline="0" dirty="0" smtClean="0">
                        <a:ln>
                          <a:noFill/>
                        </a:ln>
                        <a:solidFill>
                          <a:srgbClr val="F0EFEF"/>
                        </a:solidFill>
                        <a:effectLst/>
                        <a:latin typeface="Lexend Black" charset="0"/>
                        <a:cs typeface="Arial" pitchFamily="34" charset="0"/>
                        <a:sym typeface="Lexend Black" charset="0"/>
                      </a:endParaRPr>
                    </a:p>
                  </a:txBody>
                  <a:tcPr marL="182850" marR="182850" marT="0" marB="0" anchor="ctr"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bg1"/>
                      </a:solidFill>
                      <a:prstDash val="solid"/>
                      <a:round/>
                      <a:headEnd type="none" w="sm" len="sm"/>
                      <a:tailEnd type="none" w="sm" len="sm"/>
                    </a:lnT>
                    <a:lnB w="9525" cap="flat" cmpd="sng" algn="ctr">
                      <a:solidFill>
                        <a:schemeClr val="bg1"/>
                      </a:solidFill>
                      <a:prstDash val="solid"/>
                      <a:round/>
                      <a:headEnd type="none" w="sm" len="sm"/>
                      <a:tailEnd type="none" w="sm" len="sm"/>
                    </a:lnB>
                    <a:lnTlToBr>
                      <a:noFill/>
                    </a:lnTlToBr>
                    <a:lnBlToTr>
                      <a:noFill/>
                    </a:lnBlToTr>
                    <a:solidFill>
                      <a:srgbClr val="B9B755"/>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o-RO" sz="32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Soluții/recomandări și Q&amp;A</a:t>
                      </a:r>
                      <a:endParaRPr kumimoji="0" lang="en-US" sz="32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182850" marR="182850" marT="0" marB="0" anchor="ctr" horzOverflow="overflow">
                    <a:lnL w="9525" cap="flat" cmpd="sng" algn="ctr">
                      <a:solidFill>
                        <a:schemeClr val="accent1"/>
                      </a:solidFill>
                      <a:prstDash val="solid"/>
                      <a:round/>
                      <a:headEnd type="none" w="sm" len="sm"/>
                      <a:tailEnd type="none" w="sm" len="sm"/>
                    </a:lnL>
                    <a:lnR w="9525" cap="flat" cmpd="sng" algn="ctr">
                      <a:solidFill>
                        <a:schemeClr val="tx2"/>
                      </a:solidFill>
                      <a:prstDash val="solid"/>
                      <a:round/>
                      <a:headEnd type="none" w="sm" len="sm"/>
                      <a:tailEnd type="none" w="sm" len="sm"/>
                    </a:lnR>
                    <a:lnT w="9525" cap="flat" cmpd="sng" algn="ctr">
                      <a:solidFill>
                        <a:schemeClr val="tx2"/>
                      </a:solidFill>
                      <a:prstDash val="solid"/>
                      <a:round/>
                      <a:headEnd type="none" w="sm" len="sm"/>
                      <a:tailEnd type="none" w="sm" len="sm"/>
                    </a:lnT>
                    <a:lnB w="9525" cap="flat" cmpd="sng" algn="ctr">
                      <a:solidFill>
                        <a:schemeClr val="tx2"/>
                      </a:solidFill>
                      <a:prstDash val="solid"/>
                      <a:round/>
                      <a:headEnd type="none" w="sm" len="sm"/>
                      <a:tailEnd type="none" w="sm" len="sm"/>
                    </a:lnB>
                    <a:lnTlToBr>
                      <a:noFill/>
                    </a:lnTlToBr>
                    <a:lnBlToTr>
                      <a:noFill/>
                    </a:lnBlToTr>
                    <a:solidFill>
                      <a:schemeClr val="bg1"/>
                    </a:solidFill>
                  </a:tcPr>
                </a:tc>
              </a:tr>
            </a:tbl>
          </a:graphicData>
        </a:graphic>
      </p:graphicFrame>
      <p:sp>
        <p:nvSpPr>
          <p:cNvPr id="16" name="CasetăText 15"/>
          <p:cNvSpPr txBox="1"/>
          <p:nvPr/>
        </p:nvSpPr>
        <p:spPr>
          <a:xfrm>
            <a:off x="5486400" y="1028700"/>
            <a:ext cx="6781800" cy="646331"/>
          </a:xfrm>
          <a:prstGeom prst="rect">
            <a:avLst/>
          </a:prstGeom>
          <a:solidFill>
            <a:schemeClr val="bg1"/>
          </a:solidFill>
        </p:spPr>
        <p:txBody>
          <a:bodyPr wrap="square" rtlCol="0">
            <a:spAutoFit/>
          </a:bodyPr>
          <a:lstStyle/>
          <a:p>
            <a:endParaRPr lang="ro-RO" dirty="0" smtClean="0">
              <a:solidFill>
                <a:schemeClr val="bg1"/>
              </a:solidFill>
            </a:endParaRPr>
          </a:p>
          <a:p>
            <a:endParaRPr lang="ro-RO" dirty="0">
              <a:solidFill>
                <a:schemeClr val="bg1"/>
              </a:solidFill>
            </a:endParaRPr>
          </a:p>
        </p:txBody>
      </p:sp>
      <p:sp>
        <p:nvSpPr>
          <p:cNvPr id="17" name="CasetăText 16"/>
          <p:cNvSpPr txBox="1"/>
          <p:nvPr/>
        </p:nvSpPr>
        <p:spPr>
          <a:xfrm>
            <a:off x="13563600" y="1790700"/>
            <a:ext cx="184731" cy="369332"/>
          </a:xfrm>
          <a:prstGeom prst="rect">
            <a:avLst/>
          </a:prstGeom>
          <a:noFill/>
        </p:spPr>
        <p:txBody>
          <a:bodyPr wrap="none" rtlCol="0">
            <a:spAutoFit/>
          </a:bodyPr>
          <a:lstStyle/>
          <a:p>
            <a:endParaRPr lang="ro-RO" dirty="0"/>
          </a:p>
        </p:txBody>
      </p:sp>
      <p:pic>
        <p:nvPicPr>
          <p:cNvPr id="18" name="Imagine 5" descr="descărcare.jpg"/>
          <p:cNvPicPr>
            <a:picLocks noChangeAspect="1"/>
          </p:cNvPicPr>
          <p:nvPr/>
        </p:nvPicPr>
        <p:blipFill>
          <a:blip r:embed="rId6" cstate="print"/>
          <a:srcRect/>
          <a:stretch>
            <a:fillRect/>
          </a:stretch>
        </p:blipFill>
        <p:spPr bwMode="auto">
          <a:xfrm>
            <a:off x="16300174" y="4305300"/>
            <a:ext cx="1987826" cy="1905000"/>
          </a:xfrm>
          <a:prstGeom prst="rect">
            <a:avLst/>
          </a:prstGeom>
          <a:noFill/>
          <a:ln w="9525">
            <a:noFill/>
            <a:miter lim="800000"/>
            <a:headEnd/>
            <a:tailEnd/>
          </a:ln>
        </p:spPr>
      </p:pic>
    </p:spTree>
    <p:extLst>
      <p:ext uri="{BB962C8B-B14F-4D97-AF65-F5344CB8AC3E}">
        <p14:creationId xmlns:p14="http://schemas.microsoft.com/office/powerpoint/2010/main" val="4292761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0" y="0"/>
            <a:ext cx="18285309" cy="10287000"/>
          </a:xfrm>
          <a:prstGeom prst="rect">
            <a:avLst/>
          </a:prstGeom>
        </p:spPr>
      </p:pic>
      <p:pic>
        <p:nvPicPr>
          <p:cNvPr id="8" name="Picture 7">
            <a:extLst>
              <a:ext uri="{FF2B5EF4-FFF2-40B4-BE49-F238E27FC236}">
                <a16:creationId xmlns:a16="http://schemas.microsoft.com/office/drawing/2014/main" xmlns="" id="{50F7AA99-3089-4AFF-8781-14EF8A30C1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0600" y="1866900"/>
            <a:ext cx="2057400" cy="1524000"/>
          </a:xfrm>
          <a:prstGeom prst="rect">
            <a:avLst/>
          </a:prstGeom>
        </p:spPr>
      </p:pic>
      <p:sp>
        <p:nvSpPr>
          <p:cNvPr id="9" name="Google Shape;502;p37"/>
          <p:cNvSpPr txBox="1">
            <a:spLocks/>
          </p:cNvSpPr>
          <p:nvPr/>
        </p:nvSpPr>
        <p:spPr>
          <a:xfrm>
            <a:off x="381000" y="1943100"/>
            <a:ext cx="15405100" cy="1146176"/>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191919"/>
              </a:buClr>
              <a:buSzTx/>
              <a:buFont typeface="Lexend Black" charset="0"/>
              <a:buNone/>
              <a:tabLst/>
              <a:defRPr/>
            </a:pPr>
            <a:r>
              <a:rPr kumimoji="0" lang="ro-RO" sz="6000" b="0" i="0" u="none" strike="noStrike" kern="1200" cap="none" spc="0" normalizeH="0" baseline="0" noProof="0" dirty="0" smtClean="0">
                <a:ln>
                  <a:noFill/>
                </a:ln>
                <a:solidFill>
                  <a:schemeClr val="tx2">
                    <a:lumMod val="75000"/>
                  </a:schemeClr>
                </a:solidFill>
                <a:effectLst/>
                <a:uLnTx/>
                <a:uFillTx/>
                <a:latin typeface="Lexend Black" charset="0"/>
                <a:ea typeface="+mj-ea"/>
                <a:cs typeface="Arial" pitchFamily="34" charset="0"/>
                <a:sym typeface="Lexend Black" charset="0"/>
              </a:rPr>
              <a:t>AGENDA ÎNTÂLNIRII</a:t>
            </a:r>
            <a:endParaRPr kumimoji="0" lang="en-US" sz="6000" b="0" i="0" u="none" strike="noStrike" kern="1200" cap="none" spc="0" normalizeH="0" baseline="0" noProof="0" dirty="0" smtClean="0">
              <a:ln>
                <a:noFill/>
              </a:ln>
              <a:solidFill>
                <a:schemeClr val="tx2">
                  <a:lumMod val="75000"/>
                </a:schemeClr>
              </a:solidFill>
              <a:effectLst/>
              <a:uLnTx/>
              <a:uFillTx/>
              <a:latin typeface="Lexend Black" charset="0"/>
              <a:ea typeface="+mj-ea"/>
              <a:cs typeface="Arial" pitchFamily="34" charset="0"/>
              <a:sym typeface="Lexend Black" charset="0"/>
            </a:endParaRPr>
          </a:p>
        </p:txBody>
      </p:sp>
      <p:pic>
        <p:nvPicPr>
          <p:cNvPr id="11" name="Picture 2"/>
          <p:cNvPicPr>
            <a:picLocks noChangeAspect="1" noChangeArrowheads="1"/>
          </p:cNvPicPr>
          <p:nvPr/>
        </p:nvPicPr>
        <p:blipFill>
          <a:blip r:embed="rId4" cstate="print"/>
          <a:srcRect/>
          <a:stretch>
            <a:fillRect/>
          </a:stretch>
        </p:blipFill>
        <p:spPr bwMode="auto">
          <a:xfrm>
            <a:off x="2438400" y="342900"/>
            <a:ext cx="10363200" cy="1447800"/>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16154400" y="419100"/>
            <a:ext cx="2133600" cy="1219200"/>
          </a:xfrm>
          <a:prstGeom prst="rect">
            <a:avLst/>
          </a:prstGeom>
          <a:noFill/>
          <a:ln w="9525">
            <a:noFill/>
            <a:miter lim="800000"/>
            <a:headEnd/>
            <a:tailEnd/>
          </a:ln>
        </p:spPr>
      </p:pic>
      <p:graphicFrame>
        <p:nvGraphicFramePr>
          <p:cNvPr id="15" name="Google Shape;503;p37"/>
          <p:cNvGraphicFramePr>
            <a:graphicFrameLocks noGrp="1"/>
          </p:cNvGraphicFramePr>
          <p:nvPr>
            <p:extLst>
              <p:ext uri="{D42A27DB-BD31-4B8C-83A1-F6EECF244321}">
                <p14:modId xmlns:p14="http://schemas.microsoft.com/office/powerpoint/2010/main" val="468767419"/>
              </p:ext>
            </p:extLst>
          </p:nvPr>
        </p:nvGraphicFramePr>
        <p:xfrm>
          <a:off x="228600" y="3390900"/>
          <a:ext cx="15621000" cy="1097280"/>
        </p:xfrm>
        <a:graphic>
          <a:graphicData uri="http://schemas.openxmlformats.org/drawingml/2006/table">
            <a:tbl>
              <a:tblPr/>
              <a:tblGrid>
                <a:gridCol w="1648589"/>
                <a:gridCol w="13972411"/>
              </a:tblGrid>
              <a:tr h="109728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o-RO"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Lexend Black" charset="0"/>
                          <a:cs typeface="Arial" pitchFamily="34" charset="0"/>
                          <a:sym typeface="Lexend Black" charset="0"/>
                        </a:rPr>
                        <a:t>1.</a:t>
                      </a:r>
                    </a:p>
                  </a:txBody>
                  <a:tcPr marL="182850" marR="182850" marT="0" marB="0" anchor="ctr"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lgn="ctr">
                      <a:solidFill>
                        <a:schemeClr val="bg1"/>
                      </a:solidFill>
                      <a:prstDash val="solid"/>
                      <a:round/>
                      <a:headEnd type="none" w="sm" len="sm"/>
                      <a:tailEnd type="none" w="sm" len="sm"/>
                    </a:lnB>
                    <a:lnTlToBr>
                      <a:noFill/>
                    </a:lnTlToBr>
                    <a:lnBlToTr>
                      <a:noFill/>
                    </a:lnBlToTr>
                    <a:solidFill>
                      <a:srgbClr val="B9B755"/>
                    </a:solidFill>
                  </a:tcPr>
                </a:tc>
                <a:tc>
                  <a:txBody>
                    <a:bodyPr/>
                    <a:lstStyle/>
                    <a:p>
                      <a:pPr marL="457200" indent="-304800" eaLnBrk="1" hangingPunct="1">
                        <a:spcBef>
                          <a:spcPts val="600"/>
                        </a:spcBef>
                        <a:spcAft>
                          <a:spcPct val="0"/>
                        </a:spcAft>
                        <a:buClr>
                          <a:srgbClr val="191919"/>
                        </a:buClr>
                        <a:buFont typeface="Inter" charset="0"/>
                        <a:buNone/>
                      </a:pPr>
                      <a:r>
                        <a:rPr lang="ro-RO" sz="3200" b="1" dirty="0" smtClean="0">
                          <a:solidFill>
                            <a:schemeClr val="tx2"/>
                          </a:solidFill>
                          <a:effectLst>
                            <a:outerShdw blurRad="38100" dist="38100" dir="2700000" algn="tl">
                              <a:srgbClr val="000000">
                                <a:alpha val="43137"/>
                              </a:srgbClr>
                            </a:outerShdw>
                          </a:effectLst>
                          <a:latin typeface="Times New Roman" pitchFamily="18" charset="0"/>
                          <a:cs typeface="Arial" pitchFamily="34" charset="0"/>
                          <a:sym typeface="Inter" charset="0"/>
                        </a:rPr>
                        <a:t>Componența </a:t>
                      </a:r>
                      <a:r>
                        <a:rPr lang="en-US" sz="3200" b="1" dirty="0" smtClean="0">
                          <a:solidFill>
                            <a:schemeClr val="tx2"/>
                          </a:solidFill>
                          <a:effectLst>
                            <a:outerShdw blurRad="38100" dist="38100" dir="2700000" algn="tl">
                              <a:srgbClr val="000000">
                                <a:alpha val="43137"/>
                              </a:srgbClr>
                            </a:outerShdw>
                          </a:effectLst>
                          <a:latin typeface="Times New Roman" pitchFamily="18" charset="0"/>
                          <a:cs typeface="Arial" pitchFamily="34" charset="0"/>
                          <a:sym typeface="Inter" charset="0"/>
                        </a:rPr>
                        <a:t>C</a:t>
                      </a:r>
                      <a:r>
                        <a:rPr lang="ro-RO" sz="3200" b="1" dirty="0" smtClean="0">
                          <a:solidFill>
                            <a:schemeClr val="tx2"/>
                          </a:solidFill>
                          <a:effectLst>
                            <a:outerShdw blurRad="38100" dist="38100" dir="2700000" algn="tl">
                              <a:srgbClr val="000000">
                                <a:alpha val="43137"/>
                              </a:srgbClr>
                            </a:outerShdw>
                          </a:effectLst>
                          <a:latin typeface="Times New Roman" pitchFamily="18" charset="0"/>
                          <a:cs typeface="Arial" pitchFamily="34" charset="0"/>
                          <a:sym typeface="Inter" charset="0"/>
                        </a:rPr>
                        <a:t>LDPS</a:t>
                      </a:r>
                      <a:r>
                        <a:rPr lang="en-US" sz="3200" b="1" dirty="0" smtClean="0">
                          <a:solidFill>
                            <a:srgbClr val="191919"/>
                          </a:solidFill>
                          <a:effectLst>
                            <a:outerShdw blurRad="38100" dist="38100" dir="2700000" algn="tl">
                              <a:srgbClr val="000000">
                                <a:alpha val="43137"/>
                              </a:srgbClr>
                            </a:outerShdw>
                          </a:effectLst>
                          <a:latin typeface="Times New Roman" pitchFamily="18" charset="0"/>
                          <a:cs typeface="Arial" pitchFamily="34" charset="0"/>
                          <a:sym typeface="Inter" charset="0"/>
                        </a:rPr>
                        <a:t>:</a:t>
                      </a:r>
                      <a:r>
                        <a:rPr lang="ro-RO" sz="3200" b="1" dirty="0" smtClean="0">
                          <a:solidFill>
                            <a:srgbClr val="191919"/>
                          </a:solidFill>
                          <a:effectLst>
                            <a:outerShdw blurRad="38100" dist="38100" dir="2700000" algn="tl">
                              <a:srgbClr val="000000">
                                <a:alpha val="43137"/>
                              </a:srgbClr>
                            </a:outerShdw>
                          </a:effectLst>
                          <a:latin typeface="Times New Roman" pitchFamily="18" charset="0"/>
                          <a:cs typeface="Arial" pitchFamily="34" charset="0"/>
                          <a:sym typeface="Inter" charset="0"/>
                        </a:rPr>
                        <a:t>DECIZIA ISJ NR. 324/10.10.2024</a:t>
                      </a:r>
                      <a:endParaRPr lang="en-US" sz="3200" b="1" dirty="0" smtClean="0">
                        <a:solidFill>
                          <a:srgbClr val="191919"/>
                        </a:solidFill>
                        <a:effectLst>
                          <a:outerShdw blurRad="38100" dist="38100" dir="2700000" algn="tl">
                            <a:srgbClr val="000000">
                              <a:alpha val="43137"/>
                            </a:srgbClr>
                          </a:outerShdw>
                        </a:effectLst>
                        <a:latin typeface="Times New Roman" pitchFamily="18" charset="0"/>
                        <a:cs typeface="Arial" pitchFamily="34" charset="0"/>
                        <a:sym typeface="Inter" charset="0"/>
                      </a:endParaRPr>
                    </a:p>
                  </a:txBody>
                  <a:tcPr marL="182850" marR="182850" marT="0" marB="0" anchor="ctr" horzOverflow="overflow">
                    <a:lnL w="9525" cap="flat" cmpd="sng" algn="ctr">
                      <a:solidFill>
                        <a:schemeClr val="accent1"/>
                      </a:solidFill>
                      <a:prstDash val="solid"/>
                      <a:round/>
                      <a:headEnd type="none" w="sm" len="sm"/>
                      <a:tailEnd type="none" w="sm" len="sm"/>
                    </a:lnL>
                    <a:lnR w="9525" cap="flat" cmpd="sng" algn="ctr">
                      <a:solidFill>
                        <a:schemeClr val="tx2"/>
                      </a:solidFill>
                      <a:prstDash val="solid"/>
                      <a:round/>
                      <a:headEnd type="none" w="sm" len="sm"/>
                      <a:tailEnd type="none" w="sm" len="sm"/>
                    </a:lnR>
                    <a:lnT w="9525" cap="flat" cmpd="sng" algn="ctr">
                      <a:solidFill>
                        <a:schemeClr val="tx2"/>
                      </a:solidFill>
                      <a:prstDash val="solid"/>
                      <a:round/>
                      <a:headEnd type="none" w="sm" len="sm"/>
                      <a:tailEnd type="none" w="sm" len="sm"/>
                    </a:lnT>
                    <a:lnB w="9525" cap="flat" cmpd="sng" algn="ctr">
                      <a:solidFill>
                        <a:schemeClr val="tx2"/>
                      </a:solidFill>
                      <a:prstDash val="solid"/>
                      <a:round/>
                      <a:headEnd type="none" w="sm" len="sm"/>
                      <a:tailEnd type="none" w="sm" len="sm"/>
                    </a:lnB>
                    <a:lnTlToBr>
                      <a:noFill/>
                    </a:lnTlToBr>
                    <a:lnBlToTr>
                      <a:noFill/>
                    </a:lnBlToTr>
                    <a:solidFill>
                      <a:schemeClr val="bg1"/>
                    </a:solidFill>
                  </a:tcPr>
                </a:tc>
              </a:tr>
            </a:tbl>
          </a:graphicData>
        </a:graphic>
      </p:graphicFrame>
      <p:sp>
        <p:nvSpPr>
          <p:cNvPr id="16" name="CasetăText 15"/>
          <p:cNvSpPr txBox="1"/>
          <p:nvPr/>
        </p:nvSpPr>
        <p:spPr>
          <a:xfrm>
            <a:off x="5486400" y="1028700"/>
            <a:ext cx="6781800" cy="646331"/>
          </a:xfrm>
          <a:prstGeom prst="rect">
            <a:avLst/>
          </a:prstGeom>
          <a:solidFill>
            <a:schemeClr val="bg1"/>
          </a:solidFill>
        </p:spPr>
        <p:txBody>
          <a:bodyPr wrap="square" rtlCol="0">
            <a:spAutoFit/>
          </a:bodyPr>
          <a:lstStyle/>
          <a:p>
            <a:endParaRPr lang="ro-RO" dirty="0" smtClean="0">
              <a:solidFill>
                <a:schemeClr val="bg1"/>
              </a:solidFill>
            </a:endParaRPr>
          </a:p>
          <a:p>
            <a:endParaRPr lang="ro-RO" dirty="0">
              <a:solidFill>
                <a:schemeClr val="bg1"/>
              </a:solidFill>
            </a:endParaRPr>
          </a:p>
        </p:txBody>
      </p:sp>
      <p:sp>
        <p:nvSpPr>
          <p:cNvPr id="17" name="CasetăText 16"/>
          <p:cNvSpPr txBox="1"/>
          <p:nvPr/>
        </p:nvSpPr>
        <p:spPr>
          <a:xfrm>
            <a:off x="13563600" y="1790700"/>
            <a:ext cx="184731" cy="369332"/>
          </a:xfrm>
          <a:prstGeom prst="rect">
            <a:avLst/>
          </a:prstGeom>
          <a:noFill/>
        </p:spPr>
        <p:txBody>
          <a:bodyPr wrap="none" rtlCol="0">
            <a:spAutoFit/>
          </a:bodyPr>
          <a:lstStyle/>
          <a:p>
            <a:endParaRPr lang="ro-RO" dirty="0"/>
          </a:p>
        </p:txBody>
      </p:sp>
      <p:pic>
        <p:nvPicPr>
          <p:cNvPr id="18" name="Imagine 5" descr="descărcare.jpg"/>
          <p:cNvPicPr>
            <a:picLocks noChangeAspect="1"/>
          </p:cNvPicPr>
          <p:nvPr/>
        </p:nvPicPr>
        <p:blipFill>
          <a:blip r:embed="rId6" cstate="print"/>
          <a:srcRect/>
          <a:stretch>
            <a:fillRect/>
          </a:stretch>
        </p:blipFill>
        <p:spPr bwMode="auto">
          <a:xfrm>
            <a:off x="16300174" y="4305300"/>
            <a:ext cx="1987826" cy="1905000"/>
          </a:xfrm>
          <a:prstGeom prst="rect">
            <a:avLst/>
          </a:prstGeom>
          <a:noFill/>
          <a:ln w="9525">
            <a:noFill/>
            <a:miter lim="800000"/>
            <a:headEnd/>
            <a:tailEnd/>
          </a:ln>
        </p:spPr>
      </p:pic>
      <p:pic>
        <p:nvPicPr>
          <p:cNvPr id="2" name="Imagin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35797" y="4694838"/>
            <a:ext cx="5639090" cy="4229317"/>
          </a:xfrm>
          <a:prstGeom prst="rect">
            <a:avLst/>
          </a:prstGeom>
        </p:spPr>
      </p:pic>
    </p:spTree>
    <p:extLst>
      <p:ext uri="{BB962C8B-B14F-4D97-AF65-F5344CB8AC3E}">
        <p14:creationId xmlns:p14="http://schemas.microsoft.com/office/powerpoint/2010/main" val="4292761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609600" y="-342900"/>
            <a:ext cx="19126200" cy="102870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2362200" y="2400300"/>
            <a:ext cx="13411200" cy="1754326"/>
          </a:xfrm>
          <a:prstGeom prst="rect">
            <a:avLst/>
          </a:prstGeom>
          <a:noFill/>
        </p:spPr>
        <p:txBody>
          <a:bodyPr wrap="square">
            <a:spAutoFit/>
          </a:bodyPr>
          <a:lstStyle/>
          <a:p>
            <a:pPr lvl="0" fontAlgn="base">
              <a:spcBef>
                <a:spcPct val="0"/>
              </a:spcBef>
              <a:spcAft>
                <a:spcPct val="0"/>
              </a:spcAft>
              <a:buClr>
                <a:srgbClr val="000000"/>
              </a:buClr>
            </a:pPr>
            <a:r>
              <a:rPr lang="ro-RO"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Consolidarea cooperării cu partenerii sociali, din cadrul proiectului EQAVET NRP RO 2023</a:t>
            </a:r>
          </a:p>
          <a:p>
            <a:pPr lvl="0" fontAlgn="base">
              <a:spcBef>
                <a:spcPct val="0"/>
              </a:spcBef>
              <a:spcAft>
                <a:spcPct val="0"/>
              </a:spcAft>
              <a:buClr>
                <a:srgbClr val="000000"/>
              </a:buClr>
            </a:pPr>
            <a:r>
              <a:rPr lang="ro-RO"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Moderator: Laura NICORAȘ </a:t>
            </a:r>
            <a:endParaRPr lang="ro-RO" sz="3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000" y="1714500"/>
            <a:ext cx="2057400" cy="1752601"/>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362200" y="419100"/>
            <a:ext cx="10363200" cy="1447800"/>
          </a:xfrm>
          <a:prstGeom prst="rect">
            <a:avLst/>
          </a:prstGeom>
          <a:noFill/>
          <a:ln w="9525">
            <a:noFill/>
            <a:miter lim="800000"/>
            <a:headEnd/>
            <a:tailEnd/>
          </a:ln>
        </p:spPr>
      </p:pic>
      <p:sp>
        <p:nvSpPr>
          <p:cNvPr id="14" name="CasetăText 13"/>
          <p:cNvSpPr txBox="1"/>
          <p:nvPr/>
        </p:nvSpPr>
        <p:spPr>
          <a:xfrm>
            <a:off x="5334000" y="1104900"/>
            <a:ext cx="7086600" cy="381000"/>
          </a:xfrm>
          <a:prstGeom prst="rect">
            <a:avLst/>
          </a:prstGeom>
          <a:solidFill>
            <a:schemeClr val="bg1"/>
          </a:solidFill>
        </p:spPr>
        <p:txBody>
          <a:bodyPr wrap="square" rtlCol="0">
            <a:spAutoFit/>
          </a:bodyPr>
          <a:lstStyle/>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6266695" y="342900"/>
            <a:ext cx="2021305" cy="1371600"/>
          </a:xfrm>
          <a:prstGeom prst="rect">
            <a:avLst/>
          </a:prstGeom>
          <a:noFill/>
          <a:ln w="9525">
            <a:noFill/>
            <a:miter lim="800000"/>
            <a:headEnd/>
            <a:tailEnd/>
          </a:ln>
        </p:spPr>
      </p:pic>
      <p:sp>
        <p:nvSpPr>
          <p:cNvPr id="16" name="Google Shape;542;p40"/>
          <p:cNvSpPr txBox="1">
            <a:spLocks/>
          </p:cNvSpPr>
          <p:nvPr/>
        </p:nvSpPr>
        <p:spPr>
          <a:xfrm>
            <a:off x="304800" y="2857500"/>
            <a:ext cx="2057400" cy="915987"/>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F0EFEF"/>
              </a:buClr>
              <a:buSzTx/>
              <a:buFont typeface="Lexend Black" charset="0"/>
              <a:buNone/>
              <a:tabLst/>
              <a:defRPr/>
            </a:pPr>
            <a:r>
              <a:rPr kumimoji="0" lang="en-US" sz="4400" b="1" i="0" u="none" strike="noStrike" kern="1200" cap="none" spc="0" normalizeH="0" baseline="0" noProof="0" dirty="0" smtClean="0">
                <a:ln>
                  <a:noFill/>
                </a:ln>
                <a:solidFill>
                  <a:srgbClr val="4619BB"/>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01</a:t>
            </a:r>
          </a:p>
        </p:txBody>
      </p:sp>
      <p:pic>
        <p:nvPicPr>
          <p:cNvPr id="17" name="Imagine 16" descr="descărcare.png"/>
          <p:cNvPicPr>
            <a:picLocks noChangeAspect="1"/>
          </p:cNvPicPr>
          <p:nvPr/>
        </p:nvPicPr>
        <p:blipFill>
          <a:blip r:embed="rId6" cstate="print"/>
          <a:stretch>
            <a:fillRect/>
          </a:stretch>
        </p:blipFill>
        <p:spPr>
          <a:xfrm>
            <a:off x="914400" y="5219700"/>
            <a:ext cx="2438400" cy="1061421"/>
          </a:xfrm>
          <a:prstGeom prst="rect">
            <a:avLst/>
          </a:prstGeom>
        </p:spPr>
      </p:pic>
      <p:pic>
        <p:nvPicPr>
          <p:cNvPr id="22" name="Imagine 21" descr="descărcare.jpg"/>
          <p:cNvPicPr>
            <a:picLocks noChangeAspect="1"/>
          </p:cNvPicPr>
          <p:nvPr/>
        </p:nvPicPr>
        <p:blipFill>
          <a:blip r:embed="rId7" cstate="print"/>
          <a:stretch>
            <a:fillRect/>
          </a:stretch>
        </p:blipFill>
        <p:spPr>
          <a:xfrm>
            <a:off x="685800" y="6515100"/>
            <a:ext cx="2286000" cy="1690414"/>
          </a:xfrm>
          <a:prstGeom prst="rect">
            <a:avLst/>
          </a:prstGeom>
        </p:spPr>
      </p:pic>
      <p:pic>
        <p:nvPicPr>
          <p:cNvPr id="23" name="Imagine 22" descr="descărcare (2).png"/>
          <p:cNvPicPr>
            <a:picLocks noChangeAspect="1"/>
          </p:cNvPicPr>
          <p:nvPr/>
        </p:nvPicPr>
        <p:blipFill>
          <a:blip r:embed="rId8" cstate="print"/>
          <a:stretch>
            <a:fillRect/>
          </a:stretch>
        </p:blipFill>
        <p:spPr>
          <a:xfrm>
            <a:off x="3962400" y="5219700"/>
            <a:ext cx="2143125" cy="2143125"/>
          </a:xfrm>
          <a:prstGeom prst="rect">
            <a:avLst/>
          </a:prstGeom>
        </p:spPr>
      </p:pic>
      <p:pic>
        <p:nvPicPr>
          <p:cNvPr id="24" name="Imagine 23" descr="descărcare (3).png"/>
          <p:cNvPicPr>
            <a:picLocks noChangeAspect="1"/>
          </p:cNvPicPr>
          <p:nvPr/>
        </p:nvPicPr>
        <p:blipFill>
          <a:blip r:embed="rId9" cstate="print"/>
          <a:stretch>
            <a:fillRect/>
          </a:stretch>
        </p:blipFill>
        <p:spPr>
          <a:xfrm>
            <a:off x="4800600" y="7124700"/>
            <a:ext cx="2962275" cy="1543050"/>
          </a:xfrm>
          <a:prstGeom prst="rect">
            <a:avLst/>
          </a:prstGeom>
        </p:spPr>
      </p:pic>
      <p:pic>
        <p:nvPicPr>
          <p:cNvPr id="25" name="Imagine 24" descr="descărcare (2).jpg"/>
          <p:cNvPicPr>
            <a:picLocks noChangeAspect="1"/>
          </p:cNvPicPr>
          <p:nvPr/>
        </p:nvPicPr>
        <p:blipFill>
          <a:blip r:embed="rId10" cstate="print"/>
          <a:stretch>
            <a:fillRect/>
          </a:stretch>
        </p:blipFill>
        <p:spPr>
          <a:xfrm>
            <a:off x="7239000" y="5067300"/>
            <a:ext cx="3867150" cy="1181100"/>
          </a:xfrm>
          <a:prstGeom prst="rect">
            <a:avLst/>
          </a:prstGeom>
        </p:spPr>
      </p:pic>
      <p:pic>
        <p:nvPicPr>
          <p:cNvPr id="26" name="Imagine 25" descr="descărcare (1).png"/>
          <p:cNvPicPr>
            <a:picLocks noChangeAspect="1"/>
          </p:cNvPicPr>
          <p:nvPr/>
        </p:nvPicPr>
        <p:blipFill>
          <a:blip r:embed="rId11" cstate="print"/>
          <a:stretch>
            <a:fillRect/>
          </a:stretch>
        </p:blipFill>
        <p:spPr>
          <a:xfrm>
            <a:off x="8382000" y="6743700"/>
            <a:ext cx="2638425" cy="1733550"/>
          </a:xfrm>
          <a:prstGeom prst="rect">
            <a:avLst/>
          </a:prstGeom>
        </p:spPr>
      </p:pic>
      <p:pic>
        <p:nvPicPr>
          <p:cNvPr id="27" name="Imagine 26" descr="descărcare (1).jpg"/>
          <p:cNvPicPr>
            <a:picLocks noChangeAspect="1"/>
          </p:cNvPicPr>
          <p:nvPr/>
        </p:nvPicPr>
        <p:blipFill>
          <a:blip r:embed="rId12" cstate="print"/>
          <a:stretch>
            <a:fillRect/>
          </a:stretch>
        </p:blipFill>
        <p:spPr>
          <a:xfrm>
            <a:off x="12954000" y="4000500"/>
            <a:ext cx="1905000" cy="1905000"/>
          </a:xfrm>
          <a:prstGeom prst="rect">
            <a:avLst/>
          </a:prstGeom>
        </p:spPr>
      </p:pic>
      <p:pic>
        <p:nvPicPr>
          <p:cNvPr id="28" name="Imagine 27" descr="descărcare (4).png"/>
          <p:cNvPicPr>
            <a:picLocks noChangeAspect="1"/>
          </p:cNvPicPr>
          <p:nvPr/>
        </p:nvPicPr>
        <p:blipFill>
          <a:blip r:embed="rId13" cstate="print"/>
          <a:stretch>
            <a:fillRect/>
          </a:stretch>
        </p:blipFill>
        <p:spPr>
          <a:xfrm>
            <a:off x="11049000" y="6134100"/>
            <a:ext cx="4191000" cy="1085850"/>
          </a:xfrm>
          <a:prstGeom prst="rect">
            <a:avLst/>
          </a:prstGeom>
        </p:spPr>
      </p:pic>
      <p:pic>
        <p:nvPicPr>
          <p:cNvPr id="29" name="Imagine 28" descr="descărcare (5).jpg"/>
          <p:cNvPicPr>
            <a:picLocks noChangeAspect="1"/>
          </p:cNvPicPr>
          <p:nvPr/>
        </p:nvPicPr>
        <p:blipFill>
          <a:blip r:embed="rId14" cstate="print"/>
          <a:stretch>
            <a:fillRect/>
          </a:stretch>
        </p:blipFill>
        <p:spPr>
          <a:xfrm>
            <a:off x="13716000" y="7429500"/>
            <a:ext cx="1905000" cy="1905000"/>
          </a:xfrm>
          <a:prstGeom prst="rect">
            <a:avLst/>
          </a:prstGeom>
        </p:spPr>
      </p:pic>
    </p:spTree>
    <p:extLst>
      <p:ext uri="{BB962C8B-B14F-4D97-AF65-F5344CB8AC3E}">
        <p14:creationId xmlns:p14="http://schemas.microsoft.com/office/powerpoint/2010/main" val="3887718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152400" y="0"/>
            <a:ext cx="18386213" cy="101727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1676400" y="1485900"/>
            <a:ext cx="14401800" cy="954107"/>
          </a:xfrm>
          <a:prstGeom prst="rect">
            <a:avLst/>
          </a:prstGeom>
          <a:noFill/>
        </p:spPr>
        <p:txBody>
          <a:bodyPr wrap="square">
            <a:spAutoFit/>
          </a:bodyPr>
          <a:lstStyle/>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Analiza realizării planului de școlarizare</a:t>
            </a:r>
          </a:p>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 Cât am realizat din ce ne-am propus ...?</a:t>
            </a: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0965" y="1802456"/>
            <a:ext cx="1967947" cy="16764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504513" y="50674"/>
            <a:ext cx="10363200" cy="1562100"/>
          </a:xfrm>
          <a:prstGeom prst="rect">
            <a:avLst/>
          </a:prstGeom>
          <a:noFill/>
          <a:ln w="9525">
            <a:noFill/>
            <a:miter lim="800000"/>
            <a:headEnd/>
            <a:tailEnd/>
          </a:ln>
        </p:spPr>
      </p:pic>
      <p:sp>
        <p:nvSpPr>
          <p:cNvPr id="14" name="CasetăText 13"/>
          <p:cNvSpPr txBox="1"/>
          <p:nvPr/>
        </p:nvSpPr>
        <p:spPr>
          <a:xfrm>
            <a:off x="5334000" y="723900"/>
            <a:ext cx="7086600" cy="646331"/>
          </a:xfrm>
          <a:prstGeom prst="rect">
            <a:avLst/>
          </a:prstGeom>
          <a:solidFill>
            <a:schemeClr val="bg1"/>
          </a:solidFill>
        </p:spPr>
        <p:txBody>
          <a:bodyPr wrap="square" rtlCol="0">
            <a:spAutoFit/>
          </a:bodyPr>
          <a:lstStyle/>
          <a:p>
            <a:endParaRPr lang="ro-RO" dirty="0" smtClean="0"/>
          </a:p>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6328409" y="420395"/>
            <a:ext cx="2021305" cy="1371600"/>
          </a:xfrm>
          <a:prstGeom prst="rect">
            <a:avLst/>
          </a:prstGeom>
          <a:noFill/>
          <a:ln w="9525">
            <a:noFill/>
            <a:miter lim="800000"/>
            <a:headEnd/>
            <a:tailEnd/>
          </a:ln>
        </p:spPr>
      </p:pic>
      <p:sp>
        <p:nvSpPr>
          <p:cNvPr id="16" name="Google Shape;542;p40"/>
          <p:cNvSpPr txBox="1">
            <a:spLocks/>
          </p:cNvSpPr>
          <p:nvPr/>
        </p:nvSpPr>
        <p:spPr>
          <a:xfrm>
            <a:off x="-609600" y="1485900"/>
            <a:ext cx="2057400" cy="915987"/>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F0EFEF"/>
              </a:buClr>
              <a:buSzTx/>
              <a:buFont typeface="Lexend Black" charset="0"/>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0</a:t>
            </a:r>
            <a:r>
              <a:rPr kumimoji="0" lang="ro-RO"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2</a:t>
            </a:r>
            <a:endPar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endParaRPr>
          </a:p>
        </p:txBody>
      </p:sp>
      <p:sp>
        <p:nvSpPr>
          <p:cNvPr id="18" name="CasetăText 17"/>
          <p:cNvSpPr txBox="1"/>
          <p:nvPr/>
        </p:nvSpPr>
        <p:spPr>
          <a:xfrm>
            <a:off x="5681450" y="914277"/>
            <a:ext cx="4876800" cy="523220"/>
          </a:xfrm>
          <a:prstGeom prst="rect">
            <a:avLst/>
          </a:prstGeom>
          <a:solidFill>
            <a:schemeClr val="bg2"/>
          </a:solidFill>
        </p:spPr>
        <p:txBody>
          <a:bodyPr wrap="square" rtlCol="0">
            <a:spAutoFit/>
          </a:bodyPr>
          <a:lstStyle/>
          <a:p>
            <a:r>
              <a:rPr lang="ro-RO" sz="2800" b="1" dirty="0" smtClean="0"/>
              <a:t>INVĂȚĂMÂNT PROFESIONAL</a:t>
            </a:r>
            <a:endParaRPr lang="ro-RO" sz="2800" b="1" dirty="0"/>
          </a:p>
        </p:txBody>
      </p:sp>
      <p:sp>
        <p:nvSpPr>
          <p:cNvPr id="19" name="Dreptunghi 18"/>
          <p:cNvSpPr/>
          <p:nvPr/>
        </p:nvSpPr>
        <p:spPr>
          <a:xfrm>
            <a:off x="8714813" y="3288668"/>
            <a:ext cx="8305800" cy="1384995"/>
          </a:xfrm>
          <a:prstGeom prst="rect">
            <a:avLst/>
          </a:prstGeom>
        </p:spPr>
        <p:txBody>
          <a:bodyPr wrap="square">
            <a:spAutoFit/>
          </a:bodyPr>
          <a:lstStyle/>
          <a:p>
            <a:pPr algn="just">
              <a:buClr>
                <a:srgbClr val="000000"/>
              </a:buClr>
              <a:buFont typeface="Arial" pitchFamily="34" charset="0"/>
              <a:buNone/>
            </a:pPr>
            <a:r>
              <a:rPr lang="ro-RO" sz="2800" b="1" dirty="0" smtClean="0">
                <a:solidFill>
                  <a:schemeClr val="tx2"/>
                </a:solidFill>
              </a:rPr>
              <a:t>PLANIFICAT 2024-2025:</a:t>
            </a:r>
          </a:p>
          <a:p>
            <a:pPr algn="just">
              <a:buClr>
                <a:srgbClr val="000000"/>
              </a:buClr>
              <a:buFont typeface="Arial" pitchFamily="34" charset="0"/>
              <a:buNone/>
            </a:pPr>
            <a:r>
              <a:rPr lang="ro-RO" sz="2800" b="1" dirty="0" smtClean="0">
                <a:solidFill>
                  <a:schemeClr val="tx2"/>
                </a:solidFill>
              </a:rPr>
              <a:t>27 clase învățământ profesional =648 locuri</a:t>
            </a:r>
          </a:p>
          <a:p>
            <a:pPr algn="just">
              <a:buClr>
                <a:srgbClr val="000000"/>
              </a:buClr>
              <a:buFont typeface="Arial" pitchFamily="34" charset="0"/>
              <a:buNone/>
            </a:pPr>
            <a:r>
              <a:rPr lang="ro-RO" sz="2800" b="1" dirty="0" smtClean="0">
                <a:solidFill>
                  <a:schemeClr val="tx2"/>
                </a:solidFill>
              </a:rPr>
              <a:t>3  clase învățământ profesional special = 36 locuri</a:t>
            </a:r>
          </a:p>
        </p:txBody>
      </p:sp>
      <p:sp>
        <p:nvSpPr>
          <p:cNvPr id="20" name="Dreptunghi 5"/>
          <p:cNvSpPr>
            <a:spLocks noChangeArrowheads="1"/>
          </p:cNvSpPr>
          <p:nvPr/>
        </p:nvSpPr>
        <p:spPr bwMode="auto">
          <a:xfrm>
            <a:off x="8714813" y="5778563"/>
            <a:ext cx="8115151" cy="2677656"/>
          </a:xfrm>
          <a:prstGeom prst="rect">
            <a:avLst/>
          </a:prstGeom>
          <a:noFill/>
          <a:ln w="9525">
            <a:noFill/>
            <a:miter lim="800000"/>
            <a:headEnd/>
            <a:tailEnd/>
          </a:ln>
        </p:spPr>
        <p:txBody>
          <a:bodyPr wrap="square">
            <a:spAutoFit/>
          </a:bodyPr>
          <a:lstStyle/>
          <a:p>
            <a:pPr algn="just">
              <a:buClr>
                <a:srgbClr val="000000"/>
              </a:buClr>
              <a:buFont typeface="Arial" pitchFamily="34" charset="0"/>
              <a:buNone/>
            </a:pPr>
            <a:r>
              <a:rPr lang="ro-RO" sz="2800" b="1" dirty="0">
                <a:solidFill>
                  <a:schemeClr val="tx2"/>
                </a:solidFill>
              </a:rPr>
              <a:t>REALIZAT </a:t>
            </a:r>
            <a:r>
              <a:rPr lang="ro-RO" sz="2800" b="1" dirty="0" smtClean="0">
                <a:solidFill>
                  <a:schemeClr val="tx2"/>
                </a:solidFill>
              </a:rPr>
              <a:t>2024-2025:</a:t>
            </a:r>
            <a:endParaRPr lang="ro-RO" sz="2800" b="1" dirty="0">
              <a:solidFill>
                <a:schemeClr val="tx2"/>
              </a:solidFill>
            </a:endParaRPr>
          </a:p>
          <a:p>
            <a:pPr algn="just">
              <a:buClr>
                <a:srgbClr val="000000"/>
              </a:buClr>
              <a:buFont typeface="Arial" pitchFamily="34" charset="0"/>
              <a:buNone/>
            </a:pPr>
            <a:r>
              <a:rPr lang="ro-RO" sz="2800" b="1" dirty="0" smtClean="0">
                <a:solidFill>
                  <a:schemeClr val="tx2"/>
                </a:solidFill>
              </a:rPr>
              <a:t>23.5 clase </a:t>
            </a:r>
            <a:r>
              <a:rPr lang="ro-RO" sz="2800" b="1" dirty="0">
                <a:solidFill>
                  <a:schemeClr val="tx2"/>
                </a:solidFill>
              </a:rPr>
              <a:t>învățământ profesional </a:t>
            </a:r>
            <a:r>
              <a:rPr lang="ro-RO" sz="2800" b="1" dirty="0" smtClean="0">
                <a:solidFill>
                  <a:schemeClr val="tx2"/>
                </a:solidFill>
              </a:rPr>
              <a:t>= 546 elevi</a:t>
            </a:r>
          </a:p>
          <a:p>
            <a:pPr algn="just">
              <a:buClr>
                <a:srgbClr val="000000"/>
              </a:buClr>
            </a:pPr>
            <a:r>
              <a:rPr lang="ro-RO" sz="2800" b="1" dirty="0" smtClean="0">
                <a:solidFill>
                  <a:schemeClr val="tx2"/>
                </a:solidFill>
              </a:rPr>
              <a:t>3 clase învățământ profesional special = 28 elevi</a:t>
            </a:r>
          </a:p>
          <a:p>
            <a:pPr algn="just">
              <a:buClr>
                <a:srgbClr val="000000"/>
              </a:buClr>
            </a:pPr>
            <a:r>
              <a:rPr lang="ro-RO" sz="2800" b="1" dirty="0" smtClean="0">
                <a:solidFill>
                  <a:schemeClr val="tx2"/>
                </a:solidFill>
              </a:rPr>
              <a:t> </a:t>
            </a:r>
          </a:p>
          <a:p>
            <a:pPr algn="just">
              <a:buClr>
                <a:srgbClr val="000000"/>
              </a:buClr>
              <a:buFont typeface="Arial" pitchFamily="34" charset="0"/>
              <a:buNone/>
            </a:pPr>
            <a:endParaRPr lang="ro-RO" sz="2800" dirty="0" smtClean="0">
              <a:solidFill>
                <a:schemeClr val="tx2"/>
              </a:solidFill>
            </a:endParaRPr>
          </a:p>
          <a:p>
            <a:pPr algn="just">
              <a:buClr>
                <a:srgbClr val="000000"/>
              </a:buClr>
              <a:buFont typeface="Arial" pitchFamily="34" charset="0"/>
              <a:buNone/>
            </a:pPr>
            <a:endParaRPr lang="ro-RO" sz="2800" dirty="0">
              <a:solidFill>
                <a:schemeClr val="tx2"/>
              </a:solidFill>
            </a:endParaRPr>
          </a:p>
        </p:txBody>
      </p:sp>
      <p:sp>
        <p:nvSpPr>
          <p:cNvPr id="32" name="CasetăText 31"/>
          <p:cNvSpPr txBox="1"/>
          <p:nvPr/>
        </p:nvSpPr>
        <p:spPr>
          <a:xfrm>
            <a:off x="5410200" y="-369332"/>
            <a:ext cx="6858000" cy="646331"/>
          </a:xfrm>
          <a:prstGeom prst="rect">
            <a:avLst/>
          </a:prstGeom>
          <a:solidFill>
            <a:schemeClr val="bg1"/>
          </a:solidFill>
        </p:spPr>
        <p:txBody>
          <a:bodyPr wrap="square" rtlCol="0">
            <a:spAutoFit/>
          </a:bodyPr>
          <a:lstStyle/>
          <a:p>
            <a:endParaRPr lang="ro-RO" dirty="0" smtClean="0"/>
          </a:p>
          <a:p>
            <a:endParaRPr lang="ro-RO" dirty="0"/>
          </a:p>
        </p:txBody>
      </p:sp>
      <p:graphicFrame>
        <p:nvGraphicFramePr>
          <p:cNvPr id="17" name="Diagramă 16"/>
          <p:cNvGraphicFramePr>
            <a:graphicFrameLocks/>
          </p:cNvGraphicFramePr>
          <p:nvPr>
            <p:extLst>
              <p:ext uri="{D42A27DB-BD31-4B8C-83A1-F6EECF244321}">
                <p14:modId xmlns:p14="http://schemas.microsoft.com/office/powerpoint/2010/main" val="1284473122"/>
              </p:ext>
            </p:extLst>
          </p:nvPr>
        </p:nvGraphicFramePr>
        <p:xfrm>
          <a:off x="-457200" y="2933700"/>
          <a:ext cx="8686800" cy="5334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87718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872319" y="0"/>
            <a:ext cx="19126200" cy="102870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1676400" y="1485900"/>
            <a:ext cx="14401800" cy="954107"/>
          </a:xfrm>
          <a:prstGeom prst="rect">
            <a:avLst/>
          </a:prstGeom>
          <a:noFill/>
        </p:spPr>
        <p:txBody>
          <a:bodyPr wrap="square">
            <a:spAutoFit/>
          </a:bodyPr>
          <a:lstStyle/>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Analiza realizării planului de școlarizare</a:t>
            </a:r>
          </a:p>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 Cât am realizat din ce ne-am propus ...?</a:t>
            </a: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1698" y="1792307"/>
            <a:ext cx="1967947" cy="16764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057400" y="133559"/>
            <a:ext cx="10363200" cy="1562100"/>
          </a:xfrm>
          <a:prstGeom prst="rect">
            <a:avLst/>
          </a:prstGeom>
          <a:noFill/>
          <a:ln w="9525">
            <a:noFill/>
            <a:miter lim="800000"/>
            <a:headEnd/>
            <a:tailEnd/>
          </a:ln>
        </p:spPr>
      </p:pic>
      <p:sp>
        <p:nvSpPr>
          <p:cNvPr id="14" name="CasetăText 13"/>
          <p:cNvSpPr txBox="1"/>
          <p:nvPr/>
        </p:nvSpPr>
        <p:spPr>
          <a:xfrm>
            <a:off x="5334000" y="723900"/>
            <a:ext cx="7086600" cy="646331"/>
          </a:xfrm>
          <a:prstGeom prst="rect">
            <a:avLst/>
          </a:prstGeom>
          <a:solidFill>
            <a:schemeClr val="bg1"/>
          </a:solidFill>
        </p:spPr>
        <p:txBody>
          <a:bodyPr wrap="square" rtlCol="0">
            <a:spAutoFit/>
          </a:bodyPr>
          <a:lstStyle/>
          <a:p>
            <a:endParaRPr lang="ro-RO" dirty="0" smtClean="0"/>
          </a:p>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6123543" y="361265"/>
            <a:ext cx="2021305" cy="1371600"/>
          </a:xfrm>
          <a:prstGeom prst="rect">
            <a:avLst/>
          </a:prstGeom>
          <a:noFill/>
          <a:ln w="9525">
            <a:noFill/>
            <a:miter lim="800000"/>
            <a:headEnd/>
            <a:tailEnd/>
          </a:ln>
        </p:spPr>
      </p:pic>
      <p:sp>
        <p:nvSpPr>
          <p:cNvPr id="16" name="Google Shape;542;p40"/>
          <p:cNvSpPr txBox="1">
            <a:spLocks/>
          </p:cNvSpPr>
          <p:nvPr/>
        </p:nvSpPr>
        <p:spPr>
          <a:xfrm>
            <a:off x="-609600" y="1485900"/>
            <a:ext cx="2057400" cy="915987"/>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F0EFEF"/>
              </a:buClr>
              <a:buSzTx/>
              <a:buFont typeface="Lexend Black" charset="0"/>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0</a:t>
            </a:r>
            <a:r>
              <a:rPr kumimoji="0" lang="ro-RO"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2</a:t>
            </a:r>
            <a:endPar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endParaRPr>
          </a:p>
        </p:txBody>
      </p:sp>
      <p:sp>
        <p:nvSpPr>
          <p:cNvPr id="18" name="CasetăText 17"/>
          <p:cNvSpPr txBox="1"/>
          <p:nvPr/>
        </p:nvSpPr>
        <p:spPr>
          <a:xfrm>
            <a:off x="5029200" y="812895"/>
            <a:ext cx="5715000" cy="523220"/>
          </a:xfrm>
          <a:prstGeom prst="rect">
            <a:avLst/>
          </a:prstGeom>
          <a:solidFill>
            <a:schemeClr val="bg2"/>
          </a:solidFill>
        </p:spPr>
        <p:txBody>
          <a:bodyPr wrap="square" rtlCol="0">
            <a:spAutoFit/>
          </a:bodyPr>
          <a:lstStyle/>
          <a:p>
            <a:r>
              <a:rPr lang="ro-RO" sz="2800" b="1" dirty="0" smtClean="0"/>
              <a:t>INVĂȚĂMÂNT PROFESIONAL</a:t>
            </a:r>
            <a:endParaRPr lang="ro-RO" sz="2800" b="1" dirty="0"/>
          </a:p>
        </p:txBody>
      </p:sp>
      <p:sp>
        <p:nvSpPr>
          <p:cNvPr id="19" name="Dreptunghi 18"/>
          <p:cNvSpPr/>
          <p:nvPr/>
        </p:nvSpPr>
        <p:spPr>
          <a:xfrm>
            <a:off x="7772400" y="2547146"/>
            <a:ext cx="8305800" cy="523220"/>
          </a:xfrm>
          <a:prstGeom prst="rect">
            <a:avLst/>
          </a:prstGeom>
        </p:spPr>
        <p:txBody>
          <a:bodyPr wrap="square">
            <a:spAutoFit/>
          </a:bodyPr>
          <a:lstStyle/>
          <a:p>
            <a:pPr algn="just">
              <a:buClr>
                <a:srgbClr val="000000"/>
              </a:buClr>
              <a:buFont typeface="Arial" pitchFamily="34" charset="0"/>
              <a:buNone/>
            </a:pPr>
            <a:r>
              <a:rPr lang="ro-RO" sz="2800" b="1" dirty="0" smtClean="0">
                <a:solidFill>
                  <a:schemeClr val="tx2"/>
                </a:solidFill>
              </a:rPr>
              <a:t>Nu s-au ocupat 102 locuri</a:t>
            </a:r>
          </a:p>
        </p:txBody>
      </p:sp>
      <p:sp>
        <p:nvSpPr>
          <p:cNvPr id="32" name="CasetăText 31"/>
          <p:cNvSpPr txBox="1"/>
          <p:nvPr/>
        </p:nvSpPr>
        <p:spPr>
          <a:xfrm>
            <a:off x="5410200" y="-369332"/>
            <a:ext cx="6858000" cy="646331"/>
          </a:xfrm>
          <a:prstGeom prst="rect">
            <a:avLst/>
          </a:prstGeom>
          <a:solidFill>
            <a:schemeClr val="bg1"/>
          </a:solidFill>
        </p:spPr>
        <p:txBody>
          <a:bodyPr wrap="square" rtlCol="0">
            <a:spAutoFit/>
          </a:bodyPr>
          <a:lstStyle/>
          <a:p>
            <a:endParaRPr lang="ro-RO" dirty="0" smtClean="0"/>
          </a:p>
          <a:p>
            <a:endParaRPr lang="ro-RO" dirty="0"/>
          </a:p>
        </p:txBody>
      </p:sp>
      <p:pic>
        <p:nvPicPr>
          <p:cNvPr id="5" name="Imagine 4"/>
          <p:cNvPicPr>
            <a:picLocks noChangeAspect="1"/>
          </p:cNvPicPr>
          <p:nvPr/>
        </p:nvPicPr>
        <p:blipFill>
          <a:blip r:embed="rId6"/>
          <a:stretch>
            <a:fillRect/>
          </a:stretch>
        </p:blipFill>
        <p:spPr>
          <a:xfrm>
            <a:off x="685800" y="2971043"/>
            <a:ext cx="13725525" cy="5963616"/>
          </a:xfrm>
          <a:prstGeom prst="rect">
            <a:avLst/>
          </a:prstGeom>
        </p:spPr>
      </p:pic>
    </p:spTree>
    <p:extLst>
      <p:ext uri="{BB962C8B-B14F-4D97-AF65-F5344CB8AC3E}">
        <p14:creationId xmlns:p14="http://schemas.microsoft.com/office/powerpoint/2010/main" val="3521425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152400" y="0"/>
            <a:ext cx="18440400" cy="102870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1676400" y="1485900"/>
            <a:ext cx="14401800" cy="954107"/>
          </a:xfrm>
          <a:prstGeom prst="rect">
            <a:avLst/>
          </a:prstGeom>
          <a:noFill/>
        </p:spPr>
        <p:txBody>
          <a:bodyPr wrap="square">
            <a:spAutoFit/>
          </a:bodyPr>
          <a:lstStyle/>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Analiza realizării planului de școlarizare</a:t>
            </a:r>
          </a:p>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 Cât am realizat din ce ne-am propus ...?</a:t>
            </a: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4854" y="2015978"/>
            <a:ext cx="1967947" cy="16764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409188" y="68505"/>
            <a:ext cx="10363200" cy="1562100"/>
          </a:xfrm>
          <a:prstGeom prst="rect">
            <a:avLst/>
          </a:prstGeom>
          <a:noFill/>
          <a:ln w="9525">
            <a:noFill/>
            <a:miter lim="800000"/>
            <a:headEnd/>
            <a:tailEnd/>
          </a:ln>
        </p:spPr>
      </p:pic>
      <p:sp>
        <p:nvSpPr>
          <p:cNvPr id="14" name="CasetăText 13"/>
          <p:cNvSpPr txBox="1"/>
          <p:nvPr/>
        </p:nvSpPr>
        <p:spPr>
          <a:xfrm>
            <a:off x="5334000" y="723900"/>
            <a:ext cx="7086600" cy="646331"/>
          </a:xfrm>
          <a:prstGeom prst="rect">
            <a:avLst/>
          </a:prstGeom>
          <a:solidFill>
            <a:schemeClr val="bg1"/>
          </a:solidFill>
        </p:spPr>
        <p:txBody>
          <a:bodyPr wrap="square" rtlCol="0">
            <a:spAutoFit/>
          </a:bodyPr>
          <a:lstStyle/>
          <a:p>
            <a:endParaRPr lang="ro-RO" dirty="0" smtClean="0"/>
          </a:p>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6172447" y="532181"/>
            <a:ext cx="2021305" cy="1371600"/>
          </a:xfrm>
          <a:prstGeom prst="rect">
            <a:avLst/>
          </a:prstGeom>
          <a:noFill/>
          <a:ln w="9525">
            <a:noFill/>
            <a:miter lim="800000"/>
            <a:headEnd/>
            <a:tailEnd/>
          </a:ln>
        </p:spPr>
      </p:pic>
      <p:sp>
        <p:nvSpPr>
          <p:cNvPr id="16" name="Google Shape;542;p40"/>
          <p:cNvSpPr txBox="1">
            <a:spLocks/>
          </p:cNvSpPr>
          <p:nvPr/>
        </p:nvSpPr>
        <p:spPr>
          <a:xfrm>
            <a:off x="-609600" y="1485900"/>
            <a:ext cx="2057400" cy="915987"/>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F0EFEF"/>
              </a:buClr>
              <a:buSzTx/>
              <a:buFont typeface="Lexend Black" charset="0"/>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0</a:t>
            </a:r>
            <a:r>
              <a:rPr kumimoji="0" lang="ro-RO"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2</a:t>
            </a:r>
            <a:endPar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endParaRPr>
          </a:p>
        </p:txBody>
      </p:sp>
      <p:sp>
        <p:nvSpPr>
          <p:cNvPr id="18" name="CasetăText 17"/>
          <p:cNvSpPr txBox="1"/>
          <p:nvPr/>
        </p:nvSpPr>
        <p:spPr>
          <a:xfrm>
            <a:off x="6019800" y="798507"/>
            <a:ext cx="4876800" cy="523220"/>
          </a:xfrm>
          <a:prstGeom prst="rect">
            <a:avLst/>
          </a:prstGeom>
          <a:solidFill>
            <a:schemeClr val="bg2"/>
          </a:solidFill>
        </p:spPr>
        <p:txBody>
          <a:bodyPr wrap="square" rtlCol="0">
            <a:spAutoFit/>
          </a:bodyPr>
          <a:lstStyle/>
          <a:p>
            <a:r>
              <a:rPr lang="ro-RO" sz="2800" b="1" dirty="0" smtClean="0"/>
              <a:t>INVĂȚĂMÂNT DUAL</a:t>
            </a:r>
            <a:endParaRPr lang="ro-RO" sz="2800" b="1" dirty="0"/>
          </a:p>
        </p:txBody>
      </p:sp>
      <p:sp>
        <p:nvSpPr>
          <p:cNvPr id="19" name="Dreptunghi 18"/>
          <p:cNvSpPr/>
          <p:nvPr/>
        </p:nvSpPr>
        <p:spPr>
          <a:xfrm>
            <a:off x="8714813" y="3288668"/>
            <a:ext cx="8305800" cy="954107"/>
          </a:xfrm>
          <a:prstGeom prst="rect">
            <a:avLst/>
          </a:prstGeom>
        </p:spPr>
        <p:txBody>
          <a:bodyPr wrap="square">
            <a:spAutoFit/>
          </a:bodyPr>
          <a:lstStyle/>
          <a:p>
            <a:pPr algn="just">
              <a:buClr>
                <a:srgbClr val="000000"/>
              </a:buClr>
              <a:buFont typeface="Arial" pitchFamily="34" charset="0"/>
              <a:buNone/>
            </a:pPr>
            <a:r>
              <a:rPr lang="ro-RO" sz="2800" b="1" dirty="0" smtClean="0">
                <a:solidFill>
                  <a:schemeClr val="tx2"/>
                </a:solidFill>
              </a:rPr>
              <a:t>PLANIFICAT 2024-2025:</a:t>
            </a:r>
          </a:p>
          <a:p>
            <a:pPr algn="just">
              <a:buClr>
                <a:srgbClr val="000000"/>
              </a:buClr>
              <a:buFont typeface="Arial" pitchFamily="34" charset="0"/>
              <a:buNone/>
            </a:pPr>
            <a:r>
              <a:rPr lang="ro-RO" sz="2800" b="1" dirty="0" smtClean="0">
                <a:solidFill>
                  <a:schemeClr val="tx2"/>
                </a:solidFill>
              </a:rPr>
              <a:t>6 clase învățământ dual =162 locuri</a:t>
            </a:r>
          </a:p>
        </p:txBody>
      </p:sp>
      <p:sp>
        <p:nvSpPr>
          <p:cNvPr id="20" name="Dreptunghi 5"/>
          <p:cNvSpPr>
            <a:spLocks noChangeArrowheads="1"/>
          </p:cNvSpPr>
          <p:nvPr/>
        </p:nvSpPr>
        <p:spPr bwMode="auto">
          <a:xfrm>
            <a:off x="8714813" y="5778563"/>
            <a:ext cx="8115151" cy="2246769"/>
          </a:xfrm>
          <a:prstGeom prst="rect">
            <a:avLst/>
          </a:prstGeom>
          <a:noFill/>
          <a:ln w="9525">
            <a:noFill/>
            <a:miter lim="800000"/>
            <a:headEnd/>
            <a:tailEnd/>
          </a:ln>
        </p:spPr>
        <p:txBody>
          <a:bodyPr wrap="square">
            <a:spAutoFit/>
          </a:bodyPr>
          <a:lstStyle/>
          <a:p>
            <a:pPr algn="just">
              <a:buClr>
                <a:srgbClr val="000000"/>
              </a:buClr>
              <a:buFont typeface="Arial" pitchFamily="34" charset="0"/>
              <a:buNone/>
            </a:pPr>
            <a:r>
              <a:rPr lang="ro-RO" sz="2800" b="1" dirty="0">
                <a:solidFill>
                  <a:schemeClr val="tx2"/>
                </a:solidFill>
              </a:rPr>
              <a:t>REALIZAT </a:t>
            </a:r>
            <a:r>
              <a:rPr lang="ro-RO" sz="2800" b="1" dirty="0" smtClean="0">
                <a:solidFill>
                  <a:schemeClr val="tx2"/>
                </a:solidFill>
              </a:rPr>
              <a:t>2024-2025:</a:t>
            </a:r>
            <a:endParaRPr lang="ro-RO" sz="2800" b="1" dirty="0">
              <a:solidFill>
                <a:schemeClr val="tx2"/>
              </a:solidFill>
            </a:endParaRPr>
          </a:p>
          <a:p>
            <a:pPr algn="just">
              <a:buClr>
                <a:srgbClr val="000000"/>
              </a:buClr>
              <a:buFont typeface="Arial" pitchFamily="34" charset="0"/>
              <a:buNone/>
            </a:pPr>
            <a:r>
              <a:rPr lang="ro-RO" sz="2800" b="1" dirty="0" smtClean="0">
                <a:solidFill>
                  <a:schemeClr val="tx2"/>
                </a:solidFill>
              </a:rPr>
              <a:t>5 clase </a:t>
            </a:r>
            <a:r>
              <a:rPr lang="ro-RO" sz="2800" b="1" dirty="0">
                <a:solidFill>
                  <a:schemeClr val="tx2"/>
                </a:solidFill>
              </a:rPr>
              <a:t>învățământ </a:t>
            </a:r>
            <a:r>
              <a:rPr lang="ro-RO" sz="2800" b="1" dirty="0" smtClean="0">
                <a:solidFill>
                  <a:schemeClr val="tx2"/>
                </a:solidFill>
              </a:rPr>
              <a:t>dual = </a:t>
            </a:r>
            <a:r>
              <a:rPr lang="ro-RO" sz="2800" b="1" dirty="0" smtClean="0">
                <a:solidFill>
                  <a:schemeClr val="tx2"/>
                </a:solidFill>
              </a:rPr>
              <a:t>127 </a:t>
            </a:r>
            <a:r>
              <a:rPr lang="ro-RO" sz="2800" b="1" dirty="0" smtClean="0">
                <a:solidFill>
                  <a:schemeClr val="tx2"/>
                </a:solidFill>
              </a:rPr>
              <a:t>elevi</a:t>
            </a:r>
          </a:p>
          <a:p>
            <a:pPr algn="just">
              <a:buClr>
                <a:srgbClr val="000000"/>
              </a:buClr>
            </a:pPr>
            <a:r>
              <a:rPr lang="ro-RO" sz="2800" b="1" dirty="0" smtClean="0">
                <a:solidFill>
                  <a:schemeClr val="tx2"/>
                </a:solidFill>
              </a:rPr>
              <a:t>77,16% </a:t>
            </a:r>
          </a:p>
          <a:p>
            <a:pPr algn="just">
              <a:buClr>
                <a:srgbClr val="000000"/>
              </a:buClr>
              <a:buFont typeface="Arial" pitchFamily="34" charset="0"/>
              <a:buNone/>
            </a:pPr>
            <a:endParaRPr lang="ro-RO" sz="2800" dirty="0" smtClean="0">
              <a:solidFill>
                <a:schemeClr val="tx2"/>
              </a:solidFill>
            </a:endParaRPr>
          </a:p>
          <a:p>
            <a:pPr algn="just">
              <a:buClr>
                <a:srgbClr val="000000"/>
              </a:buClr>
              <a:buFont typeface="Arial" pitchFamily="34" charset="0"/>
              <a:buNone/>
            </a:pPr>
            <a:endParaRPr lang="ro-RO" sz="2800" dirty="0">
              <a:solidFill>
                <a:schemeClr val="tx2"/>
              </a:solidFill>
            </a:endParaRPr>
          </a:p>
        </p:txBody>
      </p:sp>
      <p:sp>
        <p:nvSpPr>
          <p:cNvPr id="32" name="CasetăText 31"/>
          <p:cNvSpPr txBox="1"/>
          <p:nvPr/>
        </p:nvSpPr>
        <p:spPr>
          <a:xfrm>
            <a:off x="5410200" y="-369332"/>
            <a:ext cx="6858000" cy="646331"/>
          </a:xfrm>
          <a:prstGeom prst="rect">
            <a:avLst/>
          </a:prstGeom>
          <a:solidFill>
            <a:schemeClr val="bg1"/>
          </a:solidFill>
        </p:spPr>
        <p:txBody>
          <a:bodyPr wrap="square" rtlCol="0">
            <a:spAutoFit/>
          </a:bodyPr>
          <a:lstStyle/>
          <a:p>
            <a:endParaRPr lang="ro-RO" dirty="0" smtClean="0"/>
          </a:p>
          <a:p>
            <a:endParaRPr lang="ro-RO" dirty="0"/>
          </a:p>
        </p:txBody>
      </p:sp>
      <p:graphicFrame>
        <p:nvGraphicFramePr>
          <p:cNvPr id="21" name="Diagramă 20"/>
          <p:cNvGraphicFramePr>
            <a:graphicFrameLocks/>
          </p:cNvGraphicFramePr>
          <p:nvPr>
            <p:extLst>
              <p:ext uri="{D42A27DB-BD31-4B8C-83A1-F6EECF244321}">
                <p14:modId xmlns:p14="http://schemas.microsoft.com/office/powerpoint/2010/main" val="1913313912"/>
              </p:ext>
            </p:extLst>
          </p:nvPr>
        </p:nvGraphicFramePr>
        <p:xfrm>
          <a:off x="304799" y="2771219"/>
          <a:ext cx="8763001" cy="656328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52611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838200" y="-64933"/>
            <a:ext cx="19126200" cy="102870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1676400" y="1485900"/>
            <a:ext cx="14401800" cy="954107"/>
          </a:xfrm>
          <a:prstGeom prst="rect">
            <a:avLst/>
          </a:prstGeom>
          <a:noFill/>
        </p:spPr>
        <p:txBody>
          <a:bodyPr wrap="square">
            <a:spAutoFit/>
          </a:bodyPr>
          <a:lstStyle/>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Analiza realizării planului de școlarizare</a:t>
            </a:r>
          </a:p>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 Cât am realizat din ce ne-am propus ...?</a:t>
            </a: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1395" y="1971070"/>
            <a:ext cx="1967947" cy="16764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057400" y="86075"/>
            <a:ext cx="10363200" cy="1562100"/>
          </a:xfrm>
          <a:prstGeom prst="rect">
            <a:avLst/>
          </a:prstGeom>
          <a:noFill/>
          <a:ln w="9525">
            <a:noFill/>
            <a:miter lim="800000"/>
            <a:headEnd/>
            <a:tailEnd/>
          </a:ln>
        </p:spPr>
      </p:pic>
      <p:sp>
        <p:nvSpPr>
          <p:cNvPr id="14" name="CasetăText 13"/>
          <p:cNvSpPr txBox="1"/>
          <p:nvPr/>
        </p:nvSpPr>
        <p:spPr>
          <a:xfrm>
            <a:off x="5334000" y="723900"/>
            <a:ext cx="7086600" cy="646331"/>
          </a:xfrm>
          <a:prstGeom prst="rect">
            <a:avLst/>
          </a:prstGeom>
          <a:solidFill>
            <a:schemeClr val="bg1"/>
          </a:solidFill>
        </p:spPr>
        <p:txBody>
          <a:bodyPr wrap="square" rtlCol="0">
            <a:spAutoFit/>
          </a:bodyPr>
          <a:lstStyle/>
          <a:p>
            <a:endParaRPr lang="ro-RO" dirty="0" smtClean="0"/>
          </a:p>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6183994" y="521408"/>
            <a:ext cx="2021305" cy="1371600"/>
          </a:xfrm>
          <a:prstGeom prst="rect">
            <a:avLst/>
          </a:prstGeom>
          <a:noFill/>
          <a:ln w="9525">
            <a:noFill/>
            <a:miter lim="800000"/>
            <a:headEnd/>
            <a:tailEnd/>
          </a:ln>
        </p:spPr>
      </p:pic>
      <p:sp>
        <p:nvSpPr>
          <p:cNvPr id="16" name="Google Shape;542;p40"/>
          <p:cNvSpPr txBox="1">
            <a:spLocks/>
          </p:cNvSpPr>
          <p:nvPr/>
        </p:nvSpPr>
        <p:spPr>
          <a:xfrm>
            <a:off x="-609600" y="1485900"/>
            <a:ext cx="2057400" cy="915987"/>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F0EFEF"/>
              </a:buClr>
              <a:buSzTx/>
              <a:buFont typeface="Lexend Black" charset="0"/>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0</a:t>
            </a:r>
            <a:r>
              <a:rPr kumimoji="0" lang="ro-RO"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2</a:t>
            </a:r>
            <a:endPar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endParaRPr>
          </a:p>
        </p:txBody>
      </p:sp>
      <p:sp>
        <p:nvSpPr>
          <p:cNvPr id="18" name="CasetăText 17"/>
          <p:cNvSpPr txBox="1"/>
          <p:nvPr/>
        </p:nvSpPr>
        <p:spPr>
          <a:xfrm>
            <a:off x="4991100" y="847011"/>
            <a:ext cx="5562600" cy="523220"/>
          </a:xfrm>
          <a:prstGeom prst="rect">
            <a:avLst/>
          </a:prstGeom>
          <a:solidFill>
            <a:schemeClr val="bg2"/>
          </a:solidFill>
        </p:spPr>
        <p:txBody>
          <a:bodyPr wrap="square" rtlCol="0">
            <a:spAutoFit/>
          </a:bodyPr>
          <a:lstStyle/>
          <a:p>
            <a:r>
              <a:rPr lang="ro-RO" sz="2800" b="1" dirty="0" smtClean="0"/>
              <a:t>INVĂȚĂMÂNT DUAL</a:t>
            </a:r>
            <a:endParaRPr lang="ro-RO" sz="2800" b="1" dirty="0"/>
          </a:p>
        </p:txBody>
      </p:sp>
      <p:sp>
        <p:nvSpPr>
          <p:cNvPr id="19" name="Dreptunghi 18"/>
          <p:cNvSpPr/>
          <p:nvPr/>
        </p:nvSpPr>
        <p:spPr>
          <a:xfrm>
            <a:off x="7772400" y="2547146"/>
            <a:ext cx="8305800" cy="523220"/>
          </a:xfrm>
          <a:prstGeom prst="rect">
            <a:avLst/>
          </a:prstGeom>
        </p:spPr>
        <p:txBody>
          <a:bodyPr wrap="square">
            <a:spAutoFit/>
          </a:bodyPr>
          <a:lstStyle/>
          <a:p>
            <a:pPr algn="just">
              <a:buClr>
                <a:srgbClr val="000000"/>
              </a:buClr>
              <a:buFont typeface="Arial" pitchFamily="34" charset="0"/>
              <a:buNone/>
            </a:pPr>
            <a:r>
              <a:rPr lang="ro-RO" sz="2800" b="1" dirty="0" smtClean="0">
                <a:solidFill>
                  <a:schemeClr val="tx2"/>
                </a:solidFill>
              </a:rPr>
              <a:t>Nu s-au ocupat : </a:t>
            </a:r>
            <a:r>
              <a:rPr lang="ro-RO" sz="2800" b="1" dirty="0" smtClean="0">
                <a:solidFill>
                  <a:schemeClr val="tx2"/>
                </a:solidFill>
              </a:rPr>
              <a:t>35 </a:t>
            </a:r>
            <a:r>
              <a:rPr lang="ro-RO" sz="2800" b="1" dirty="0" smtClean="0">
                <a:solidFill>
                  <a:schemeClr val="tx2"/>
                </a:solidFill>
              </a:rPr>
              <a:t>locuri</a:t>
            </a:r>
          </a:p>
        </p:txBody>
      </p:sp>
      <p:sp>
        <p:nvSpPr>
          <p:cNvPr id="32" name="CasetăText 31"/>
          <p:cNvSpPr txBox="1"/>
          <p:nvPr/>
        </p:nvSpPr>
        <p:spPr>
          <a:xfrm>
            <a:off x="5410200" y="-369332"/>
            <a:ext cx="6858000" cy="646331"/>
          </a:xfrm>
          <a:prstGeom prst="rect">
            <a:avLst/>
          </a:prstGeom>
          <a:solidFill>
            <a:schemeClr val="bg1"/>
          </a:solidFill>
        </p:spPr>
        <p:txBody>
          <a:bodyPr wrap="square" rtlCol="0">
            <a:spAutoFit/>
          </a:bodyPr>
          <a:lstStyle/>
          <a:p>
            <a:endParaRPr lang="ro-RO" dirty="0" smtClean="0"/>
          </a:p>
          <a:p>
            <a:endParaRPr lang="ro-RO" dirty="0"/>
          </a:p>
        </p:txBody>
      </p:sp>
      <p:pic>
        <p:nvPicPr>
          <p:cNvPr id="2" name="Imagine 1"/>
          <p:cNvPicPr>
            <a:picLocks noChangeAspect="1"/>
          </p:cNvPicPr>
          <p:nvPr/>
        </p:nvPicPr>
        <p:blipFill>
          <a:blip r:embed="rId6"/>
          <a:stretch>
            <a:fillRect/>
          </a:stretch>
        </p:blipFill>
        <p:spPr>
          <a:xfrm>
            <a:off x="1828800" y="3319691"/>
            <a:ext cx="11887200" cy="5145806"/>
          </a:xfrm>
          <a:prstGeom prst="rect">
            <a:avLst/>
          </a:prstGeom>
        </p:spPr>
      </p:pic>
    </p:spTree>
    <p:extLst>
      <p:ext uri="{BB962C8B-B14F-4D97-AF65-F5344CB8AC3E}">
        <p14:creationId xmlns:p14="http://schemas.microsoft.com/office/powerpoint/2010/main" val="645408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00C2A2-3347-4225-BD39-181F6804EE97}"/>
              </a:ext>
            </a:extLst>
          </p:cNvPr>
          <p:cNvPicPr>
            <a:picLocks noChangeAspect="1"/>
          </p:cNvPicPr>
          <p:nvPr/>
        </p:nvPicPr>
        <p:blipFill>
          <a:blip r:embed="rId2" cstate="print"/>
          <a:stretch>
            <a:fillRect/>
          </a:stretch>
        </p:blipFill>
        <p:spPr>
          <a:xfrm>
            <a:off x="-838200" y="545910"/>
            <a:ext cx="19126200" cy="10287000"/>
          </a:xfrm>
          <a:prstGeom prst="rect">
            <a:avLst/>
          </a:prstGeom>
        </p:spPr>
      </p:pic>
      <p:sp>
        <p:nvSpPr>
          <p:cNvPr id="10" name="TextBox 9">
            <a:extLst>
              <a:ext uri="{FF2B5EF4-FFF2-40B4-BE49-F238E27FC236}">
                <a16:creationId xmlns:a16="http://schemas.microsoft.com/office/drawing/2014/main" xmlns="" id="{2ECEAC93-2DC2-4A3A-9E37-985EE192A260}"/>
              </a:ext>
            </a:extLst>
          </p:cNvPr>
          <p:cNvSpPr txBox="1"/>
          <p:nvPr/>
        </p:nvSpPr>
        <p:spPr>
          <a:xfrm>
            <a:off x="1676400" y="1485900"/>
            <a:ext cx="14401800" cy="954107"/>
          </a:xfrm>
          <a:prstGeom prst="rect">
            <a:avLst/>
          </a:prstGeom>
          <a:noFill/>
        </p:spPr>
        <p:txBody>
          <a:bodyPr wrap="square">
            <a:spAutoFit/>
          </a:bodyPr>
          <a:lstStyle/>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Analiza realizării planului de școlarizare</a:t>
            </a:r>
          </a:p>
          <a:p>
            <a:pPr lvl="0" fontAlgn="base">
              <a:spcBef>
                <a:spcPct val="0"/>
              </a:spcBef>
              <a:spcAft>
                <a:spcPct val="0"/>
              </a:spcAft>
              <a:buClr>
                <a:srgbClr val="000000"/>
              </a:buClr>
            </a:pP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 Care este evoluția </a:t>
            </a: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ponderilor în </a:t>
            </a: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ultimii 3 </a:t>
            </a:r>
            <a:r>
              <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ani pe filiere?</a:t>
            </a:r>
            <a:endParaRPr lang="ro-RO"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endParaRPr>
          </a:p>
        </p:txBody>
      </p:sp>
      <p:pic>
        <p:nvPicPr>
          <p:cNvPr id="8" name="Picture 7">
            <a:extLst>
              <a:ext uri="{FF2B5EF4-FFF2-40B4-BE49-F238E27FC236}">
                <a16:creationId xmlns:a16="http://schemas.microsoft.com/office/drawing/2014/main" xmlns="" id="{594F0E06-7EB1-4C72-8FDE-4D9957DD8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7758" y="2401887"/>
            <a:ext cx="1967947" cy="16764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2057400" y="52060"/>
            <a:ext cx="10363200" cy="1562100"/>
          </a:xfrm>
          <a:prstGeom prst="rect">
            <a:avLst/>
          </a:prstGeom>
          <a:noFill/>
          <a:ln w="9525">
            <a:noFill/>
            <a:miter lim="800000"/>
            <a:headEnd/>
            <a:tailEnd/>
          </a:ln>
        </p:spPr>
      </p:pic>
      <p:sp>
        <p:nvSpPr>
          <p:cNvPr id="14" name="CasetăText 13"/>
          <p:cNvSpPr txBox="1"/>
          <p:nvPr/>
        </p:nvSpPr>
        <p:spPr>
          <a:xfrm>
            <a:off x="5334000" y="723900"/>
            <a:ext cx="7086600" cy="646331"/>
          </a:xfrm>
          <a:prstGeom prst="rect">
            <a:avLst/>
          </a:prstGeom>
          <a:solidFill>
            <a:schemeClr val="bg1"/>
          </a:solidFill>
        </p:spPr>
        <p:txBody>
          <a:bodyPr wrap="square" rtlCol="0">
            <a:spAutoFit/>
          </a:bodyPr>
          <a:lstStyle/>
          <a:p>
            <a:endParaRPr lang="ro-RO" dirty="0" smtClean="0"/>
          </a:p>
          <a:p>
            <a:endParaRPr lang="ro-RO" dirty="0"/>
          </a:p>
        </p:txBody>
      </p:sp>
      <p:pic>
        <p:nvPicPr>
          <p:cNvPr id="15" name="Picture 4"/>
          <p:cNvPicPr>
            <a:picLocks noChangeAspect="1" noChangeArrowheads="1"/>
          </p:cNvPicPr>
          <p:nvPr/>
        </p:nvPicPr>
        <p:blipFill>
          <a:blip r:embed="rId5" cstate="print"/>
          <a:srcRect/>
          <a:stretch>
            <a:fillRect/>
          </a:stretch>
        </p:blipFill>
        <p:spPr bwMode="auto">
          <a:xfrm>
            <a:off x="16154400" y="723900"/>
            <a:ext cx="2021305" cy="1371600"/>
          </a:xfrm>
          <a:prstGeom prst="rect">
            <a:avLst/>
          </a:prstGeom>
          <a:noFill/>
          <a:ln w="9525">
            <a:noFill/>
            <a:miter lim="800000"/>
            <a:headEnd/>
            <a:tailEnd/>
          </a:ln>
        </p:spPr>
      </p:pic>
      <p:sp>
        <p:nvSpPr>
          <p:cNvPr id="16" name="Google Shape;542;p40"/>
          <p:cNvSpPr txBox="1">
            <a:spLocks/>
          </p:cNvSpPr>
          <p:nvPr/>
        </p:nvSpPr>
        <p:spPr>
          <a:xfrm>
            <a:off x="-609600" y="1485900"/>
            <a:ext cx="2057400" cy="915987"/>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
                <a:srgbClr val="F0EFEF"/>
              </a:buClr>
              <a:buSzTx/>
              <a:buFont typeface="Lexend Black" charset="0"/>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0</a:t>
            </a:r>
            <a:r>
              <a:rPr kumimoji="0" lang="ro-RO"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rPr>
              <a:t>2</a:t>
            </a:r>
            <a:endPar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Lexend Black" charset="0"/>
              <a:ea typeface="+mj-ea"/>
              <a:cs typeface="Arial" pitchFamily="34" charset="0"/>
              <a:sym typeface="Lexend Black" charset="0"/>
            </a:endParaRPr>
          </a:p>
        </p:txBody>
      </p:sp>
      <p:sp>
        <p:nvSpPr>
          <p:cNvPr id="18" name="CasetăText 17"/>
          <p:cNvSpPr txBox="1"/>
          <p:nvPr/>
        </p:nvSpPr>
        <p:spPr>
          <a:xfrm>
            <a:off x="5069006" y="750610"/>
            <a:ext cx="6096000" cy="523220"/>
          </a:xfrm>
          <a:prstGeom prst="rect">
            <a:avLst/>
          </a:prstGeom>
          <a:solidFill>
            <a:schemeClr val="bg2"/>
          </a:solidFill>
        </p:spPr>
        <p:txBody>
          <a:bodyPr wrap="square" rtlCol="0">
            <a:spAutoFit/>
          </a:bodyPr>
          <a:lstStyle/>
          <a:p>
            <a:r>
              <a:rPr lang="ro-RO" sz="2800" b="1" dirty="0" smtClean="0"/>
              <a:t>PLAN ȘCOLARIZARE CLASA A IX-A</a:t>
            </a:r>
            <a:endParaRPr lang="ro-RO" sz="2800" b="1" dirty="0"/>
          </a:p>
        </p:txBody>
      </p:sp>
      <p:sp>
        <p:nvSpPr>
          <p:cNvPr id="32" name="CasetăText 31"/>
          <p:cNvSpPr txBox="1"/>
          <p:nvPr/>
        </p:nvSpPr>
        <p:spPr>
          <a:xfrm>
            <a:off x="5410200" y="-369332"/>
            <a:ext cx="6858000" cy="646331"/>
          </a:xfrm>
          <a:prstGeom prst="rect">
            <a:avLst/>
          </a:prstGeom>
          <a:solidFill>
            <a:schemeClr val="bg1"/>
          </a:solidFill>
        </p:spPr>
        <p:txBody>
          <a:bodyPr wrap="square" rtlCol="0">
            <a:spAutoFit/>
          </a:bodyPr>
          <a:lstStyle/>
          <a:p>
            <a:endParaRPr lang="ro-RO" dirty="0" smtClean="0"/>
          </a:p>
          <a:p>
            <a:endParaRPr lang="ro-RO" dirty="0"/>
          </a:p>
        </p:txBody>
      </p:sp>
      <p:graphicFrame>
        <p:nvGraphicFramePr>
          <p:cNvPr id="13" name="Diagramă 12"/>
          <p:cNvGraphicFramePr>
            <a:graphicFrameLocks/>
          </p:cNvGraphicFramePr>
          <p:nvPr>
            <p:extLst>
              <p:ext uri="{D42A27DB-BD31-4B8C-83A1-F6EECF244321}">
                <p14:modId xmlns:p14="http://schemas.microsoft.com/office/powerpoint/2010/main" val="347944970"/>
              </p:ext>
            </p:extLst>
          </p:nvPr>
        </p:nvGraphicFramePr>
        <p:xfrm>
          <a:off x="2514600" y="2743270"/>
          <a:ext cx="10896600" cy="651503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15781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1599</Words>
  <Application>Microsoft Office PowerPoint</Application>
  <PresentationFormat>Particularizare</PresentationFormat>
  <Paragraphs>234</Paragraphs>
  <Slides>19</Slides>
  <Notes>0</Notes>
  <HiddenSlides>0</HiddenSlides>
  <MMClips>0</MMClips>
  <ScaleCrop>false</ScaleCrop>
  <HeadingPairs>
    <vt:vector size="6" baseType="variant">
      <vt:variant>
        <vt:lpstr>Fonturi utilizate</vt:lpstr>
      </vt:variant>
      <vt:variant>
        <vt:i4>11</vt:i4>
      </vt:variant>
      <vt:variant>
        <vt:lpstr>Temă</vt:lpstr>
      </vt:variant>
      <vt:variant>
        <vt:i4>1</vt:i4>
      </vt:variant>
      <vt:variant>
        <vt:lpstr>Titluri diapozitive</vt:lpstr>
      </vt:variant>
      <vt:variant>
        <vt:i4>19</vt:i4>
      </vt:variant>
    </vt:vector>
  </HeadingPairs>
  <TitlesOfParts>
    <vt:vector size="31" baseType="lpstr">
      <vt:lpstr>Lexend Black</vt:lpstr>
      <vt:lpstr>Arial Unicode</vt:lpstr>
      <vt:lpstr>Calibri</vt:lpstr>
      <vt:lpstr>Halimum</vt:lpstr>
      <vt:lpstr>Times New Roman</vt:lpstr>
      <vt:lpstr>Inter</vt:lpstr>
      <vt:lpstr>Arial</vt:lpstr>
      <vt:lpstr>DejaVu Serif Bold</vt:lpstr>
      <vt:lpstr>DejaVu Serif</vt:lpstr>
      <vt:lpstr>Arial Unicode MS</vt:lpstr>
      <vt:lpstr>Wingdings</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User14</dc:creator>
  <cp:lastModifiedBy>user</cp:lastModifiedBy>
  <cp:revision>98</cp:revision>
  <dcterms:created xsi:type="dcterms:W3CDTF">2006-08-16T00:00:00Z</dcterms:created>
  <dcterms:modified xsi:type="dcterms:W3CDTF">2024-11-19T06:51:19Z</dcterms:modified>
  <dc:identifier>DAGRMJ0SPYM</dc:identifier>
</cp:coreProperties>
</file>