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6/22/2019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6/22/2019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6/22/2019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6/22/2019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6/22/2019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6/22/2019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6/22/2019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6/22/2019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6/22/2019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6/22/2019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6/22/2019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6/22/2019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1"/>
            <a:ext cx="7772400" cy="1981199"/>
          </a:xfrm>
        </p:spPr>
        <p:txBody>
          <a:bodyPr>
            <a:normAutofit fontScale="90000"/>
          </a:bodyPr>
          <a:lstStyle/>
          <a:p>
            <a:pPr algn="ctr"/>
            <a:r>
              <a:rPr lang="ro-RO" dirty="0" smtClean="0"/>
              <a:t>STRATEGII MOTIVAȚIONALE-</a:t>
            </a:r>
            <a:br>
              <a:rPr lang="ro-RO" dirty="0" smtClean="0"/>
            </a:br>
            <a:r>
              <a:rPr lang="ro-RO" dirty="0" smtClean="0"/>
              <a:t>în vederea creșterii motivației școlare</a:t>
            </a:r>
            <a:endParaRPr lang="ro-RO" dirty="0"/>
          </a:p>
        </p:txBody>
      </p:sp>
      <p:sp>
        <p:nvSpPr>
          <p:cNvPr id="3" name="Subtitle 2"/>
          <p:cNvSpPr>
            <a:spLocks noGrp="1"/>
          </p:cNvSpPr>
          <p:nvPr>
            <p:ph type="subTitle" idx="1"/>
          </p:nvPr>
        </p:nvSpPr>
        <p:spPr/>
        <p:txBody>
          <a:bodyPr/>
          <a:lstStyle/>
          <a:p>
            <a:r>
              <a:rPr lang="ro-RO" dirty="0" smtClean="0"/>
              <a:t>Profesor consilier </a:t>
            </a:r>
          </a:p>
          <a:p>
            <a:r>
              <a:rPr lang="ro-RO" dirty="0" smtClean="0"/>
              <a:t>IUGA NADIA CAMELIA</a:t>
            </a:r>
            <a:endParaRPr lang="ro-RO"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ro-RO" dirty="0" smtClean="0"/>
              <a:t>Sunt mulţi copii care sunt demotivaţi să înveţe deoarece:</a:t>
            </a:r>
          </a:p>
          <a:p>
            <a:r>
              <a:rPr lang="ro-RO" dirty="0" smtClean="0"/>
              <a:t>-nu au încredere în ei,consideră că nu pot,deci oricâte forțe ar depune,ar fi inutil;</a:t>
            </a:r>
          </a:p>
          <a:p>
            <a:r>
              <a:rPr lang="ro-RO" dirty="0" smtClean="0"/>
              <a:t>-nu au nici un interes pentru studiu şi nu găsesc nici o plăcere în a ştii;</a:t>
            </a:r>
          </a:p>
          <a:p>
            <a:r>
              <a:rPr lang="ro-RO" dirty="0" smtClean="0"/>
              <a:t>-nu vor să piardă nimic din timpul de joacă sau distracţie;</a:t>
            </a:r>
          </a:p>
          <a:p>
            <a:r>
              <a:rPr lang="ro-RO" dirty="0" smtClean="0"/>
              <a:t>-nu ştiu cum să înveţe,îşi irosesc energia în zadar;</a:t>
            </a:r>
          </a:p>
          <a:p>
            <a:r>
              <a:rPr lang="ro-RO" dirty="0" smtClean="0"/>
              <a:t>-atmosfera în familie este tensionată;</a:t>
            </a:r>
          </a:p>
          <a:p>
            <a:r>
              <a:rPr lang="ro-RO" dirty="0" smtClean="0"/>
              <a:t>-mediul social şi familial nu valorizează şcoală;</a:t>
            </a:r>
          </a:p>
          <a:p>
            <a:r>
              <a:rPr lang="ro-RO" dirty="0" smtClean="0"/>
              <a:t>-părinţii au aşteptări exagerate de la ei;</a:t>
            </a:r>
          </a:p>
          <a:p>
            <a:r>
              <a:rPr lang="ro-RO" dirty="0" smtClean="0"/>
              <a:t>-nu li se acordă încredere şi posibilitatea de a învăţă din greşeli.</a:t>
            </a:r>
          </a:p>
          <a:p>
            <a:endParaRPr lang="ro-RO" dirty="0"/>
          </a:p>
        </p:txBody>
      </p:sp>
      <p:sp>
        <p:nvSpPr>
          <p:cNvPr id="3" name="Title 2"/>
          <p:cNvSpPr>
            <a:spLocks noGrp="1"/>
          </p:cNvSpPr>
          <p:nvPr>
            <p:ph type="title"/>
          </p:nvPr>
        </p:nvSpPr>
        <p:spPr/>
        <p:txBody>
          <a:bodyPr/>
          <a:lstStyle/>
          <a:p>
            <a:pPr algn="ctr"/>
            <a:r>
              <a:rPr lang="ro-RO" dirty="0" smtClean="0">
                <a:solidFill>
                  <a:srgbClr val="00B050"/>
                </a:solidFill>
              </a:rPr>
              <a:t>CAUZELE DEMOTIVĂRII</a:t>
            </a:r>
            <a:endParaRPr lang="ro-RO" dirty="0">
              <a:solidFill>
                <a:srgbClr val="00B05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gn="just"/>
            <a:r>
              <a:rPr lang="ro-RO" dirty="0" smtClean="0"/>
              <a:t>1</a:t>
            </a:r>
            <a:r>
              <a:rPr lang="ro-RO" dirty="0" smtClean="0"/>
              <a:t>.</a:t>
            </a:r>
            <a:r>
              <a:rPr lang="en-US" dirty="0" smtClean="0"/>
              <a:t> S</a:t>
            </a:r>
            <a:r>
              <a:rPr lang="ro-RO" dirty="0" smtClean="0"/>
              <a:t>timulaţi-i </a:t>
            </a:r>
            <a:r>
              <a:rPr lang="ro-RO" dirty="0" smtClean="0"/>
              <a:t>încrederea în sine;</a:t>
            </a:r>
          </a:p>
          <a:p>
            <a:pPr algn="just"/>
            <a:r>
              <a:rPr lang="ro-RO" dirty="0" smtClean="0"/>
              <a:t>2</a:t>
            </a:r>
            <a:r>
              <a:rPr lang="ro-RO" dirty="0" smtClean="0"/>
              <a:t>.</a:t>
            </a:r>
            <a:r>
              <a:rPr lang="en-US" dirty="0" smtClean="0"/>
              <a:t> F</a:t>
            </a:r>
            <a:r>
              <a:rPr lang="ro-RO" dirty="0" smtClean="0"/>
              <a:t>iţi </a:t>
            </a:r>
            <a:r>
              <a:rPr lang="ro-RO" dirty="0" smtClean="0"/>
              <a:t>alături de el şi atunci când lucrurile nu merg prea bine şi încurajaţi-l;</a:t>
            </a:r>
          </a:p>
          <a:p>
            <a:pPr algn="just"/>
            <a:r>
              <a:rPr lang="ro-RO" dirty="0" smtClean="0"/>
              <a:t>3.</a:t>
            </a:r>
            <a:r>
              <a:rPr lang="en-US" dirty="0" smtClean="0"/>
              <a:t> N</a:t>
            </a:r>
            <a:r>
              <a:rPr lang="ro-RO" dirty="0" smtClean="0"/>
              <a:t>u-l </a:t>
            </a:r>
            <a:r>
              <a:rPr lang="ro-RO" dirty="0" smtClean="0"/>
              <a:t>criticaţi prea des</a:t>
            </a:r>
            <a:r>
              <a:rPr lang="ro-RO" dirty="0" smtClean="0"/>
              <a:t>,</a:t>
            </a:r>
            <a:r>
              <a:rPr lang="en-US" dirty="0" smtClean="0"/>
              <a:t> </a:t>
            </a:r>
            <a:r>
              <a:rPr lang="ro-RO" dirty="0" smtClean="0"/>
              <a:t>în </a:t>
            </a:r>
            <a:r>
              <a:rPr lang="ro-RO" dirty="0" smtClean="0"/>
              <a:t>acest fel veţi obţine efectul invers;</a:t>
            </a:r>
          </a:p>
          <a:p>
            <a:pPr algn="just"/>
            <a:r>
              <a:rPr lang="ro-RO" dirty="0" smtClean="0"/>
              <a:t>4.</a:t>
            </a:r>
            <a:r>
              <a:rPr lang="en-US" dirty="0" smtClean="0"/>
              <a:t> S</a:t>
            </a:r>
            <a:r>
              <a:rPr lang="ro-RO" dirty="0" smtClean="0"/>
              <a:t>timulaţi-i </a:t>
            </a:r>
            <a:r>
              <a:rPr lang="ro-RO" dirty="0" smtClean="0"/>
              <a:t>dorinţa de a cunoaşte şi curiozitatea naturală;</a:t>
            </a:r>
          </a:p>
          <a:p>
            <a:pPr algn="just"/>
            <a:r>
              <a:rPr lang="ro-RO" dirty="0" smtClean="0"/>
              <a:t>5.</a:t>
            </a:r>
            <a:r>
              <a:rPr lang="en-US" dirty="0" smtClean="0"/>
              <a:t> N</a:t>
            </a:r>
            <a:r>
              <a:rPr lang="ro-RO" dirty="0" smtClean="0"/>
              <a:t>u </a:t>
            </a:r>
            <a:r>
              <a:rPr lang="ro-RO" dirty="0" smtClean="0"/>
              <a:t>aplicaţi pedepse prea lungi;	</a:t>
            </a:r>
          </a:p>
          <a:p>
            <a:pPr algn="just"/>
            <a:r>
              <a:rPr lang="ro-RO" dirty="0" smtClean="0"/>
              <a:t>6.</a:t>
            </a:r>
            <a:r>
              <a:rPr lang="en-US" dirty="0" smtClean="0"/>
              <a:t> P</a:t>
            </a:r>
            <a:r>
              <a:rPr lang="ro-RO" dirty="0" smtClean="0"/>
              <a:t>ăstraţi </a:t>
            </a:r>
            <a:r>
              <a:rPr lang="ro-RO" dirty="0" smtClean="0"/>
              <a:t>o atitudine favorabilă faţă </a:t>
            </a:r>
            <a:r>
              <a:rPr lang="ro-RO" dirty="0" smtClean="0"/>
              <a:t>de</a:t>
            </a:r>
            <a:r>
              <a:rPr lang="en-US" dirty="0" smtClean="0"/>
              <a:t> </a:t>
            </a:r>
            <a:r>
              <a:rPr lang="ro-RO" dirty="0" smtClean="0"/>
              <a:t>copil </a:t>
            </a:r>
            <a:r>
              <a:rPr lang="ro-RO" dirty="0" smtClean="0"/>
              <a:t>şi de şcoală;</a:t>
            </a:r>
          </a:p>
          <a:p>
            <a:pPr algn="just"/>
            <a:r>
              <a:rPr lang="ro-RO" dirty="0" smtClean="0"/>
              <a:t>7.</a:t>
            </a:r>
            <a:r>
              <a:rPr lang="en-US" dirty="0" smtClean="0"/>
              <a:t> N</a:t>
            </a:r>
            <a:r>
              <a:rPr lang="ro-RO" dirty="0" smtClean="0"/>
              <a:t>u-l </a:t>
            </a:r>
            <a:r>
              <a:rPr lang="ro-RO" dirty="0" smtClean="0"/>
              <a:t>pedepsiţi privându-l de dragoste;</a:t>
            </a:r>
          </a:p>
          <a:p>
            <a:pPr algn="just"/>
            <a:r>
              <a:rPr lang="ro-RO" dirty="0" smtClean="0"/>
              <a:t> </a:t>
            </a:r>
          </a:p>
          <a:p>
            <a:endParaRPr lang="ro-RO" dirty="0"/>
          </a:p>
        </p:txBody>
      </p:sp>
      <p:sp>
        <p:nvSpPr>
          <p:cNvPr id="3" name="Title 2"/>
          <p:cNvSpPr>
            <a:spLocks noGrp="1"/>
          </p:cNvSpPr>
          <p:nvPr>
            <p:ph type="title"/>
          </p:nvPr>
        </p:nvSpPr>
        <p:spPr/>
        <p:txBody>
          <a:bodyPr>
            <a:normAutofit fontScale="90000"/>
          </a:bodyPr>
          <a:lstStyle/>
          <a:p>
            <a:pPr algn="ctr"/>
            <a:r>
              <a:rPr lang="ro-RO" dirty="0" smtClean="0">
                <a:solidFill>
                  <a:srgbClr val="FFC000"/>
                </a:solidFill>
              </a:rPr>
              <a:t>Cum motivăm copilul?</a:t>
            </a:r>
            <a:r>
              <a:rPr lang="ro-RO" dirty="0" smtClean="0"/>
              <a:t/>
            </a:r>
            <a:br>
              <a:rPr lang="ro-RO" dirty="0" smtClean="0"/>
            </a:br>
            <a:endParaRPr lang="ro-RO"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109728" indent="0">
              <a:buNone/>
            </a:pPr>
            <a:endParaRPr lang="ro-RO" dirty="0" smtClean="0"/>
          </a:p>
          <a:p>
            <a:pPr algn="just"/>
            <a:r>
              <a:rPr lang="ro-RO" b="1" dirty="0" smtClean="0">
                <a:solidFill>
                  <a:srgbClr val="FF0000"/>
                </a:solidFill>
              </a:rPr>
              <a:t>Prima componentă-centrată </a:t>
            </a:r>
            <a:r>
              <a:rPr lang="ro-RO" dirty="0" smtClean="0"/>
              <a:t>în jurul trebuinţei de acunoaşte şi înţelege</a:t>
            </a:r>
            <a:r>
              <a:rPr lang="ro-RO" dirty="0" smtClean="0"/>
              <a:t>,</a:t>
            </a:r>
            <a:r>
              <a:rPr lang="en-US" dirty="0" smtClean="0"/>
              <a:t> </a:t>
            </a:r>
            <a:r>
              <a:rPr lang="ro-RO" dirty="0" smtClean="0"/>
              <a:t>de </a:t>
            </a:r>
            <a:r>
              <a:rPr lang="ro-RO" dirty="0" smtClean="0"/>
              <a:t>a formula şi rezolva probleme-dă naştere la ceea ce se numeşte impulsul cognitiv şi care constituie în fapt trebuinţa intrinsecă de cunoaştere;</a:t>
            </a:r>
          </a:p>
          <a:p>
            <a:pPr algn="just"/>
            <a:endParaRPr lang="ro-RO" dirty="0" smtClean="0"/>
          </a:p>
          <a:p>
            <a:pPr algn="just"/>
            <a:r>
              <a:rPr lang="ro-RO" b="1" dirty="0" smtClean="0">
                <a:solidFill>
                  <a:srgbClr val="FF0000"/>
                </a:solidFill>
              </a:rPr>
              <a:t>A </a:t>
            </a:r>
            <a:r>
              <a:rPr lang="ro-RO" b="1" dirty="0" smtClean="0">
                <a:solidFill>
                  <a:srgbClr val="FF0000"/>
                </a:solidFill>
              </a:rPr>
              <a:t>doua  componentă </a:t>
            </a:r>
            <a:r>
              <a:rPr lang="ro-RO" dirty="0" smtClean="0"/>
              <a:t>are la baza trebuinţa de afirmarea eului şi este orientată atâta supra sarcinilor şcolare curente, cât şi spre viitoarele obiective profesionale care depind de cele dintâi;</a:t>
            </a:r>
          </a:p>
          <a:p>
            <a:pPr algn="just"/>
            <a:endParaRPr lang="ro-RO" dirty="0" smtClean="0"/>
          </a:p>
          <a:p>
            <a:pPr algn="just"/>
            <a:r>
              <a:rPr lang="ro-RO" b="1" dirty="0" smtClean="0">
                <a:solidFill>
                  <a:srgbClr val="FF0000"/>
                </a:solidFill>
              </a:rPr>
              <a:t>A </a:t>
            </a:r>
            <a:r>
              <a:rPr lang="ro-RO" b="1" dirty="0" smtClean="0">
                <a:solidFill>
                  <a:srgbClr val="FF0000"/>
                </a:solidFill>
              </a:rPr>
              <a:t>treia componentă </a:t>
            </a:r>
            <a:r>
              <a:rPr lang="ro-RO" dirty="0" smtClean="0"/>
              <a:t>a motivaţiei activităţilor şcolare se întemeiază pe trebuinţa de afiliere şi nu este orientată în direcţia randamentului şcolar</a:t>
            </a:r>
            <a:r>
              <a:rPr lang="ro-RO" dirty="0" smtClean="0"/>
              <a:t>,</a:t>
            </a:r>
            <a:r>
              <a:rPr lang="en-US" dirty="0" smtClean="0"/>
              <a:t> </a:t>
            </a:r>
            <a:r>
              <a:rPr lang="ro-RO" dirty="0" smtClean="0"/>
              <a:t>ci </a:t>
            </a:r>
            <a:r>
              <a:rPr lang="ro-RO" dirty="0" smtClean="0"/>
              <a:t>mai degrabă spre asemenea realizări în măsura în care ele îi asigură individului aprobarea din partea unei persoane sau grup cu care se identifică direct sau indirect.</a:t>
            </a:r>
          </a:p>
          <a:p>
            <a:endParaRPr lang="ro-RO" dirty="0"/>
          </a:p>
        </p:txBody>
      </p:sp>
      <p:sp>
        <p:nvSpPr>
          <p:cNvPr id="3" name="Title 2"/>
          <p:cNvSpPr>
            <a:spLocks noGrp="1"/>
          </p:cNvSpPr>
          <p:nvPr>
            <p:ph type="title"/>
          </p:nvPr>
        </p:nvSpPr>
        <p:spPr/>
        <p:txBody>
          <a:bodyPr>
            <a:normAutofit fontScale="90000"/>
          </a:bodyPr>
          <a:lstStyle/>
          <a:p>
            <a:pPr algn="ctr"/>
            <a:r>
              <a:rPr lang="ro-RO" dirty="0" smtClean="0">
                <a:solidFill>
                  <a:srgbClr val="7030A0"/>
                </a:solidFill>
              </a:rPr>
              <a:t>Componentele motivației școlare</a:t>
            </a:r>
            <a:r>
              <a:rPr lang="ro-RO" dirty="0" smtClean="0"/>
              <a:t/>
            </a:r>
            <a:br>
              <a:rPr lang="ro-RO" dirty="0" smtClean="0"/>
            </a:br>
            <a:endParaRPr lang="ro-RO"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109728" indent="0">
              <a:buNone/>
            </a:pPr>
            <a:r>
              <a:rPr lang="ro-RO" dirty="0" smtClean="0"/>
              <a:t> </a:t>
            </a:r>
          </a:p>
          <a:p>
            <a:pPr algn="just"/>
            <a:r>
              <a:rPr lang="ro-RO" b="1" dirty="0" smtClean="0">
                <a:solidFill>
                  <a:srgbClr val="0070C0"/>
                </a:solidFill>
              </a:rPr>
              <a:t>Autoafirmaţia:„Sunt </a:t>
            </a:r>
            <a:r>
              <a:rPr lang="ro-RO" b="1" dirty="0" smtClean="0">
                <a:solidFill>
                  <a:srgbClr val="0070C0"/>
                </a:solidFill>
              </a:rPr>
              <a:t>responsabil”</a:t>
            </a:r>
            <a:r>
              <a:rPr lang="en-US" b="1" dirty="0" smtClean="0">
                <a:solidFill>
                  <a:srgbClr val="0070C0"/>
                </a:solidFill>
              </a:rPr>
              <a:t>. </a:t>
            </a:r>
            <a:r>
              <a:rPr lang="ro-RO" dirty="0" smtClean="0"/>
              <a:t>Se </a:t>
            </a:r>
            <a:r>
              <a:rPr lang="ro-RO" dirty="0" smtClean="0"/>
              <a:t>compară timpul de studiu cu notele obţinute şi elevul îşi poate demonstra că deţine controlul asupra rezultatelor sale, diminuând importanţa acordată neşansei,soartei şi altor factori ne controlabili.</a:t>
            </a:r>
          </a:p>
          <a:p>
            <a:pPr algn="just"/>
            <a:endParaRPr lang="ro-RO" dirty="0" smtClean="0"/>
          </a:p>
          <a:p>
            <a:pPr algn="just"/>
            <a:r>
              <a:rPr lang="ro-RO" b="1" dirty="0" smtClean="0">
                <a:solidFill>
                  <a:srgbClr val="0070C0"/>
                </a:solidFill>
              </a:rPr>
              <a:t>Autoafirmaţia</a:t>
            </a:r>
            <a:r>
              <a:rPr lang="ro-RO" b="1" dirty="0" smtClean="0">
                <a:solidFill>
                  <a:srgbClr val="0070C0"/>
                </a:solidFill>
              </a:rPr>
              <a:t>:„Mă pot controla”. </a:t>
            </a:r>
            <a:r>
              <a:rPr lang="ro-RO" dirty="0" smtClean="0"/>
              <a:t>Persoana îşi planifică timpul de studiu şi îşi recompensează eforturile</a:t>
            </a:r>
            <a:r>
              <a:rPr lang="ro-RO" dirty="0" smtClean="0"/>
              <a:t>,</a:t>
            </a:r>
            <a:r>
              <a:rPr lang="en-US" dirty="0" smtClean="0"/>
              <a:t> </a:t>
            </a:r>
            <a:r>
              <a:rPr lang="ro-RO" dirty="0" smtClean="0"/>
              <a:t>devenind </a:t>
            </a:r>
            <a:r>
              <a:rPr lang="ro-RO" dirty="0" smtClean="0"/>
              <a:t>mândră de autocontrolul său.</a:t>
            </a:r>
          </a:p>
          <a:p>
            <a:pPr algn="just"/>
            <a:r>
              <a:rPr lang="ro-RO" b="1" dirty="0" smtClean="0">
                <a:solidFill>
                  <a:srgbClr val="0070C0"/>
                </a:solidFill>
              </a:rPr>
              <a:t>Autoafirmaţia</a:t>
            </a:r>
            <a:r>
              <a:rPr lang="ro-RO" b="1" dirty="0" smtClean="0">
                <a:solidFill>
                  <a:srgbClr val="0070C0"/>
                </a:solidFill>
              </a:rPr>
              <a:t>:„Sunt capabil”. </a:t>
            </a:r>
            <a:r>
              <a:rPr lang="ro-RO" dirty="0" smtClean="0"/>
              <a:t>Persoana îşi va </a:t>
            </a:r>
            <a:r>
              <a:rPr lang="ro-RO" dirty="0" smtClean="0"/>
              <a:t>dezvolta </a:t>
            </a:r>
            <a:r>
              <a:rPr lang="ro-RO" dirty="0" smtClean="0"/>
              <a:t>deprinderile de învăţare, lectură, rezolvare a testelor, management al timpului</a:t>
            </a:r>
            <a:r>
              <a:rPr lang="ro-RO" dirty="0" smtClean="0"/>
              <a:t>,</a:t>
            </a:r>
            <a:r>
              <a:rPr lang="en-US" dirty="0" smtClean="0"/>
              <a:t> </a:t>
            </a:r>
            <a:r>
              <a:rPr lang="ro-RO" dirty="0" smtClean="0"/>
              <a:t>devenind </a:t>
            </a:r>
            <a:r>
              <a:rPr lang="ro-RO" dirty="0" smtClean="0"/>
              <a:t>mai eficientă.</a:t>
            </a:r>
          </a:p>
          <a:p>
            <a:pPr algn="just"/>
            <a:endParaRPr lang="ro-RO" dirty="0" smtClean="0"/>
          </a:p>
          <a:p>
            <a:pPr algn="just"/>
            <a:r>
              <a:rPr lang="ro-RO" b="1" dirty="0" smtClean="0">
                <a:solidFill>
                  <a:srgbClr val="0070C0"/>
                </a:solidFill>
              </a:rPr>
              <a:t>Autoafirmaţia</a:t>
            </a:r>
            <a:r>
              <a:rPr lang="ro-RO" b="1" dirty="0" smtClean="0">
                <a:solidFill>
                  <a:srgbClr val="0070C0"/>
                </a:solidFill>
              </a:rPr>
              <a:t>:„Apreciez învăţarea”. </a:t>
            </a:r>
            <a:r>
              <a:rPr lang="ro-RO" dirty="0" smtClean="0"/>
              <a:t>Persoanei trebuie să i se reamintească faptul că fiecare pas spre succes în şcoală înseamnă patru lucruri</a:t>
            </a:r>
            <a:r>
              <a:rPr lang="ro-RO" dirty="0" smtClean="0"/>
              <a:t>:</a:t>
            </a:r>
            <a:r>
              <a:rPr lang="en-US" dirty="0" smtClean="0"/>
              <a:t> </a:t>
            </a:r>
            <a:r>
              <a:rPr lang="ro-RO" i="1" dirty="0" smtClean="0"/>
              <a:t>calificări </a:t>
            </a:r>
            <a:r>
              <a:rPr lang="ro-RO" i="1" dirty="0" smtClean="0"/>
              <a:t>mai bune</a:t>
            </a:r>
            <a:r>
              <a:rPr lang="ro-RO" dirty="0" smtClean="0"/>
              <a:t>,</a:t>
            </a:r>
            <a:r>
              <a:rPr lang="en-US" dirty="0" smtClean="0"/>
              <a:t> </a:t>
            </a:r>
            <a:r>
              <a:rPr lang="ro-RO" dirty="0" smtClean="0"/>
              <a:t>o </a:t>
            </a:r>
            <a:r>
              <a:rPr lang="ro-RO" i="1" dirty="0" smtClean="0"/>
              <a:t>carieră </a:t>
            </a:r>
            <a:r>
              <a:rPr lang="ro-RO" i="1" dirty="0" smtClean="0"/>
              <a:t>satisfăcătoare</a:t>
            </a:r>
            <a:r>
              <a:rPr lang="ro-RO" dirty="0" smtClean="0"/>
              <a:t>,</a:t>
            </a:r>
            <a:r>
              <a:rPr lang="en-US" dirty="0" smtClean="0"/>
              <a:t> </a:t>
            </a:r>
            <a:r>
              <a:rPr lang="ro-RO" dirty="0" smtClean="0"/>
              <a:t>un </a:t>
            </a:r>
            <a:r>
              <a:rPr lang="ro-RO" i="1" dirty="0" smtClean="0"/>
              <a:t>venit mai bun</a:t>
            </a:r>
            <a:r>
              <a:rPr lang="ro-RO" dirty="0" smtClean="0"/>
              <a:t>,</a:t>
            </a:r>
            <a:r>
              <a:rPr lang="en-US" dirty="0" smtClean="0"/>
              <a:t> </a:t>
            </a:r>
            <a:r>
              <a:rPr lang="ro-RO" i="1" dirty="0" smtClean="0"/>
              <a:t>un </a:t>
            </a:r>
            <a:r>
              <a:rPr lang="ro-RO" i="1" dirty="0" smtClean="0"/>
              <a:t>sentiment al autoîmplinirii.</a:t>
            </a:r>
            <a:endParaRPr lang="ro-RO" dirty="0" smtClean="0"/>
          </a:p>
          <a:p>
            <a:pPr algn="just"/>
            <a:endParaRPr lang="ro-RO" dirty="0"/>
          </a:p>
        </p:txBody>
      </p:sp>
      <p:sp>
        <p:nvSpPr>
          <p:cNvPr id="3" name="Title 2"/>
          <p:cNvSpPr>
            <a:spLocks noGrp="1"/>
          </p:cNvSpPr>
          <p:nvPr>
            <p:ph type="title"/>
          </p:nvPr>
        </p:nvSpPr>
        <p:spPr>
          <a:xfrm>
            <a:off x="457200" y="381000"/>
            <a:ext cx="8229600" cy="1036638"/>
          </a:xfrm>
        </p:spPr>
        <p:txBody>
          <a:bodyPr>
            <a:normAutofit fontScale="90000"/>
          </a:bodyPr>
          <a:lstStyle/>
          <a:p>
            <a:pPr algn="ctr"/>
            <a:r>
              <a:rPr lang="ro-RO" sz="3100" dirty="0" smtClean="0">
                <a:solidFill>
                  <a:srgbClr val="FFC000"/>
                </a:solidFill>
              </a:rPr>
              <a:t>Afirmații pozitive care duc spre motivarea elevilor</a:t>
            </a:r>
            <a:r>
              <a:rPr lang="ro-RO" dirty="0" smtClean="0"/>
              <a:t/>
            </a:r>
            <a:br>
              <a:rPr lang="ro-RO" dirty="0" smtClean="0"/>
            </a:br>
            <a:endParaRPr lang="ro-RO"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42287903"/>
              </p:ext>
            </p:extLst>
          </p:nvPr>
        </p:nvGraphicFramePr>
        <p:xfrm>
          <a:off x="1371600" y="1173480"/>
          <a:ext cx="6629400" cy="4998720"/>
        </p:xfrm>
        <a:graphic>
          <a:graphicData uri="http://schemas.openxmlformats.org/drawingml/2006/table">
            <a:tbl>
              <a:tblPr/>
              <a:tblGrid>
                <a:gridCol w="3428887"/>
                <a:gridCol w="3200513"/>
              </a:tblGrid>
              <a:tr h="763345">
                <a:tc>
                  <a:txBody>
                    <a:bodyPr/>
                    <a:lstStyle/>
                    <a:p>
                      <a:pPr marL="457200" marR="540385" algn="ctr">
                        <a:lnSpc>
                          <a:spcPct val="100000"/>
                        </a:lnSpc>
                        <a:spcBef>
                          <a:spcPts val="2400"/>
                        </a:spcBef>
                        <a:spcAft>
                          <a:spcPts val="2400"/>
                        </a:spcAft>
                      </a:pPr>
                      <a:r>
                        <a:rPr lang="ro-RO" sz="1800" b="1" noProof="0" dirty="0" smtClean="0">
                          <a:latin typeface="Times New Roman"/>
                          <a:ea typeface="Calibri"/>
                          <a:cs typeface="Times New Roman"/>
                        </a:rPr>
                        <a:t>Un elev este motivat dacă :</a:t>
                      </a:r>
                      <a:endParaRPr lang="ro-RO" sz="1800" noProof="0" dirty="0">
                        <a:latin typeface="Calibri"/>
                        <a:ea typeface="Calibri"/>
                        <a:cs typeface="Times New Roman"/>
                      </a:endParaRPr>
                    </a:p>
                  </a:txBody>
                  <a:tcPr marL="55841" marR="558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540385" algn="ctr">
                        <a:lnSpc>
                          <a:spcPct val="100000"/>
                        </a:lnSpc>
                        <a:spcBef>
                          <a:spcPts val="2400"/>
                        </a:spcBef>
                        <a:spcAft>
                          <a:spcPts val="2400"/>
                        </a:spcAft>
                      </a:pPr>
                      <a:r>
                        <a:rPr lang="ro-RO" sz="1800" b="1" noProof="0" dirty="0" smtClean="0">
                          <a:latin typeface="Times New Roman"/>
                          <a:ea typeface="Calibri"/>
                          <a:cs typeface="Times New Roman"/>
                        </a:rPr>
                        <a:t>Un elev este demotivat dacă :</a:t>
                      </a:r>
                      <a:endParaRPr lang="ro-RO" sz="1800" noProof="0" dirty="0">
                        <a:latin typeface="Calibri"/>
                        <a:ea typeface="Calibri"/>
                        <a:cs typeface="Times New Roman"/>
                      </a:endParaRPr>
                    </a:p>
                  </a:txBody>
                  <a:tcPr marL="55841" marR="558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5375">
                <a:tc>
                  <a:txBody>
                    <a:bodyPr/>
                    <a:lstStyle/>
                    <a:p>
                      <a:pPr marL="285750" indent="-285750" algn="just">
                        <a:lnSpc>
                          <a:spcPct val="100000"/>
                        </a:lnSpc>
                        <a:spcBef>
                          <a:spcPts val="2400"/>
                        </a:spcBef>
                        <a:spcAft>
                          <a:spcPts val="2400"/>
                        </a:spcAft>
                        <a:buFontTx/>
                        <a:buChar char="-"/>
                      </a:pPr>
                      <a:r>
                        <a:rPr lang="ro-RO" sz="1400" b="1" dirty="0" smtClean="0">
                          <a:latin typeface="Arial Narrow" pitchFamily="34" charset="0"/>
                          <a:ea typeface="Calibri"/>
                          <a:cs typeface="Times New Roman"/>
                        </a:rPr>
                        <a:t>consideră </a:t>
                      </a:r>
                      <a:r>
                        <a:rPr lang="ro-RO" sz="1400" b="1" dirty="0">
                          <a:latin typeface="Arial Narrow" pitchFamily="34" charset="0"/>
                          <a:ea typeface="Calibri"/>
                          <a:cs typeface="Times New Roman"/>
                        </a:rPr>
                        <a:t>disciplinele de studiu și activitățile propuse utile și </a:t>
                      </a:r>
                      <a:r>
                        <a:rPr lang="ro-RO" sz="1400" b="1" dirty="0" smtClean="0">
                          <a:latin typeface="Arial Narrow" pitchFamily="34" charset="0"/>
                          <a:ea typeface="Calibri"/>
                          <a:cs typeface="Times New Roman"/>
                        </a:rPr>
                        <a:t>interesante;</a:t>
                      </a:r>
                      <a:endParaRPr lang="en-US" sz="1400" b="1" dirty="0" smtClean="0">
                        <a:latin typeface="Arial Narrow" pitchFamily="34" charset="0"/>
                        <a:ea typeface="Calibri"/>
                        <a:cs typeface="Times New Roman"/>
                      </a:endParaRPr>
                    </a:p>
                    <a:p>
                      <a:pPr marL="285750" indent="-285750" algn="just">
                        <a:lnSpc>
                          <a:spcPct val="100000"/>
                        </a:lnSpc>
                        <a:spcBef>
                          <a:spcPts val="2400"/>
                        </a:spcBef>
                        <a:spcAft>
                          <a:spcPts val="2400"/>
                        </a:spcAft>
                        <a:buFontTx/>
                        <a:buChar char="-"/>
                      </a:pPr>
                      <a:r>
                        <a:rPr lang="ro-RO" sz="1400" b="1" dirty="0" smtClean="0">
                          <a:latin typeface="Arial Narrow" pitchFamily="34" charset="0"/>
                          <a:ea typeface="Calibri"/>
                          <a:cs typeface="Times New Roman"/>
                        </a:rPr>
                        <a:t>dacă este </a:t>
                      </a:r>
                      <a:r>
                        <a:rPr lang="ro-RO" sz="1400" b="1" dirty="0">
                          <a:latin typeface="Arial Narrow" pitchFamily="34" charset="0"/>
                          <a:ea typeface="Calibri"/>
                          <a:cs typeface="Times New Roman"/>
                        </a:rPr>
                        <a:t>capabil să indeplinească sarcinile școlare</a:t>
                      </a:r>
                      <a:r>
                        <a:rPr lang="ro-RO" sz="1400" b="1" dirty="0" smtClean="0">
                          <a:latin typeface="Arial Narrow" pitchFamily="34" charset="0"/>
                          <a:ea typeface="Calibri"/>
                          <a:cs typeface="Times New Roman"/>
                        </a:rPr>
                        <a:t>;</a:t>
                      </a:r>
                      <a:endParaRPr lang="en-US" sz="1400" b="1" dirty="0" smtClean="0">
                        <a:latin typeface="Arial Narrow" pitchFamily="34" charset="0"/>
                        <a:ea typeface="Calibri"/>
                        <a:cs typeface="Times New Roman"/>
                      </a:endParaRPr>
                    </a:p>
                    <a:p>
                      <a:pPr marL="285750" indent="-285750" algn="just">
                        <a:lnSpc>
                          <a:spcPct val="100000"/>
                        </a:lnSpc>
                        <a:spcBef>
                          <a:spcPts val="2400"/>
                        </a:spcBef>
                        <a:spcAft>
                          <a:spcPts val="2400"/>
                        </a:spcAft>
                        <a:buFontTx/>
                        <a:buChar char="-"/>
                      </a:pPr>
                      <a:r>
                        <a:rPr lang="en-US" sz="1400" b="1" dirty="0" smtClean="0">
                          <a:latin typeface="Arial Narrow" pitchFamily="34" charset="0"/>
                          <a:ea typeface="Calibri"/>
                          <a:cs typeface="Times New Roman"/>
                        </a:rPr>
                        <a:t> </a:t>
                      </a:r>
                      <a:r>
                        <a:rPr lang="ro-RO" sz="1400" b="1" dirty="0" smtClean="0">
                          <a:latin typeface="Arial Narrow" pitchFamily="34" charset="0"/>
                          <a:ea typeface="Calibri"/>
                          <a:cs typeface="Times New Roman"/>
                        </a:rPr>
                        <a:t>dacă </a:t>
                      </a:r>
                      <a:r>
                        <a:rPr lang="ro-RO" sz="1400" b="1" dirty="0">
                          <a:latin typeface="Arial Narrow" pitchFamily="34" charset="0"/>
                          <a:ea typeface="Calibri"/>
                          <a:cs typeface="Times New Roman"/>
                        </a:rPr>
                        <a:t>percepe cu responsabilitate implicarea în activități:</a:t>
                      </a:r>
                    </a:p>
                  </a:txBody>
                  <a:tcPr marL="55841" marR="558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indent="-285750">
                        <a:lnSpc>
                          <a:spcPct val="150000"/>
                        </a:lnSpc>
                        <a:spcBef>
                          <a:spcPts val="2400"/>
                        </a:spcBef>
                        <a:spcAft>
                          <a:spcPts val="2400"/>
                        </a:spcAft>
                        <a:buFontTx/>
                        <a:buChar char="-"/>
                      </a:pPr>
                      <a:r>
                        <a:rPr lang="ro-RO" sz="1400" b="1" dirty="0" smtClean="0">
                          <a:latin typeface="Arial Narrow" pitchFamily="34" charset="0"/>
                          <a:ea typeface="Calibri"/>
                          <a:cs typeface="Times New Roman"/>
                        </a:rPr>
                        <a:t>consideră </a:t>
                      </a:r>
                      <a:r>
                        <a:rPr lang="ro-RO" sz="1400" b="1" dirty="0">
                          <a:latin typeface="Arial Narrow" pitchFamily="34" charset="0"/>
                          <a:ea typeface="Calibri"/>
                          <a:cs typeface="Times New Roman"/>
                        </a:rPr>
                        <a:t>disciplinele de studiu și activitățile propuse ca fiind inutile și </a:t>
                      </a:r>
                      <a:r>
                        <a:rPr lang="ro-RO" sz="1400" b="1" dirty="0" smtClean="0">
                          <a:latin typeface="Arial Narrow" pitchFamily="34" charset="0"/>
                          <a:ea typeface="Calibri"/>
                          <a:cs typeface="Times New Roman"/>
                        </a:rPr>
                        <a:t>neinteresante.</a:t>
                      </a:r>
                      <a:endParaRPr lang="en-US" sz="1400" b="1" dirty="0" smtClean="0">
                        <a:latin typeface="Arial Narrow" pitchFamily="34" charset="0"/>
                        <a:ea typeface="Calibri"/>
                        <a:cs typeface="Times New Roman"/>
                      </a:endParaRPr>
                    </a:p>
                    <a:p>
                      <a:pPr marL="285750" indent="-285750">
                        <a:lnSpc>
                          <a:spcPct val="150000"/>
                        </a:lnSpc>
                        <a:spcBef>
                          <a:spcPts val="2400"/>
                        </a:spcBef>
                        <a:spcAft>
                          <a:spcPts val="2400"/>
                        </a:spcAft>
                        <a:buFontTx/>
                        <a:buChar char="-"/>
                      </a:pPr>
                      <a:r>
                        <a:rPr lang="ro-RO" sz="1400" b="1" dirty="0" smtClean="0">
                          <a:latin typeface="Arial Narrow" pitchFamily="34" charset="0"/>
                          <a:cs typeface="Times New Roman"/>
                        </a:rPr>
                        <a:t>este </a:t>
                      </a:r>
                      <a:r>
                        <a:rPr lang="ro-RO" sz="1400" b="1" dirty="0">
                          <a:latin typeface="Arial Narrow" pitchFamily="34" charset="0"/>
                          <a:cs typeface="Times New Roman"/>
                        </a:rPr>
                        <a:t>incapabil de a finaliza ceea ce începe și nici nu are încredere ca va fi capabil.</a:t>
                      </a:r>
                      <a:r>
                        <a:rPr lang="ro-RO" sz="1400" b="1" dirty="0">
                          <a:solidFill>
                            <a:srgbClr val="212121"/>
                          </a:solidFill>
                          <a:latin typeface="Arial Narrow" pitchFamily="34" charset="0"/>
                          <a:cs typeface="Times New Roman"/>
                        </a:rPr>
                        <a:t> </a:t>
                      </a:r>
                      <a:endParaRPr lang="en-US" sz="1400" b="1" dirty="0" smtClean="0">
                        <a:solidFill>
                          <a:srgbClr val="212121"/>
                        </a:solidFill>
                        <a:latin typeface="Arial Narrow" pitchFamily="34" charset="0"/>
                        <a:cs typeface="Times New Roman"/>
                      </a:endParaRPr>
                    </a:p>
                    <a:p>
                      <a:pPr marL="285750" indent="-285750">
                        <a:lnSpc>
                          <a:spcPct val="150000"/>
                        </a:lnSpc>
                        <a:spcBef>
                          <a:spcPts val="2400"/>
                        </a:spcBef>
                        <a:spcAft>
                          <a:spcPts val="2400"/>
                        </a:spcAft>
                        <a:buFontTx/>
                        <a:buChar char="-"/>
                      </a:pPr>
                      <a:r>
                        <a:rPr lang="ro-RO" sz="1400" b="1" dirty="0" smtClean="0">
                          <a:solidFill>
                            <a:srgbClr val="212121"/>
                          </a:solidFill>
                          <a:latin typeface="Arial Narrow" pitchFamily="34" charset="0"/>
                          <a:cs typeface="Times New Roman"/>
                        </a:rPr>
                        <a:t>el </a:t>
                      </a:r>
                      <a:r>
                        <a:rPr lang="ro-RO" sz="1400" b="1" dirty="0">
                          <a:solidFill>
                            <a:srgbClr val="212121"/>
                          </a:solidFill>
                          <a:latin typeface="Arial Narrow" pitchFamily="34" charset="0"/>
                          <a:cs typeface="Times New Roman"/>
                        </a:rPr>
                        <a:t>simte că nu are nicio responsabilitate pentru activitatea propusă și că succesul și eșecul său nu depind de el.</a:t>
                      </a:r>
                      <a:r>
                        <a:rPr lang="ro-RO" sz="1400" b="1" dirty="0">
                          <a:latin typeface="Arial Narrow" pitchFamily="34" charset="0"/>
                          <a:cs typeface="Times New Roman"/>
                        </a:rPr>
                        <a:t> </a:t>
                      </a:r>
                      <a:endParaRPr lang="ro-RO" sz="1400" b="1" dirty="0">
                        <a:latin typeface="Arial Narrow" pitchFamily="34" charset="0"/>
                        <a:ea typeface="Calibri"/>
                        <a:cs typeface="Times New Roman"/>
                      </a:endParaRPr>
                    </a:p>
                  </a:txBody>
                  <a:tcPr marL="55841" marR="558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1"/>
            <a:ext cx="7772400" cy="1447799"/>
          </a:xfrm>
        </p:spPr>
        <p:txBody>
          <a:bodyPr/>
          <a:lstStyle/>
          <a:p>
            <a:pPr algn="ctr"/>
            <a:r>
              <a:rPr lang="ro-RO" dirty="0" smtClean="0"/>
              <a:t>Bibliografie</a:t>
            </a:r>
            <a:endParaRPr lang="ro-RO" dirty="0"/>
          </a:p>
        </p:txBody>
      </p:sp>
      <p:sp>
        <p:nvSpPr>
          <p:cNvPr id="3" name="Subtitle 2"/>
          <p:cNvSpPr>
            <a:spLocks noGrp="1"/>
          </p:cNvSpPr>
          <p:nvPr>
            <p:ph type="subTitle" idx="1"/>
          </p:nvPr>
        </p:nvSpPr>
        <p:spPr>
          <a:xfrm>
            <a:off x="685800" y="2590800"/>
            <a:ext cx="7772400" cy="2220511"/>
          </a:xfrm>
        </p:spPr>
        <p:txBody>
          <a:bodyPr>
            <a:normAutofit/>
          </a:bodyPr>
          <a:lstStyle/>
          <a:p>
            <a:endParaRPr lang="ro-RO" sz="1400" b="1" dirty="0" smtClean="0"/>
          </a:p>
          <a:p>
            <a:pPr algn="just"/>
            <a:r>
              <a:rPr lang="ro-RO" sz="1800" b="1" dirty="0" smtClean="0">
                <a:latin typeface="Arial Narrow" panose="020B0606020202030204" pitchFamily="34" charset="0"/>
                <a:cs typeface="Arial" panose="020B0604020202020204" pitchFamily="34" charset="0"/>
              </a:rPr>
              <a:t>1</a:t>
            </a:r>
            <a:r>
              <a:rPr lang="ro-RO" sz="1800" b="1" dirty="0" smtClean="0">
                <a:latin typeface="Arial Narrow" panose="020B0606020202030204" pitchFamily="34" charset="0"/>
                <a:cs typeface="Arial" panose="020B0604020202020204" pitchFamily="34" charset="0"/>
              </a:rPr>
              <a:t>.</a:t>
            </a:r>
            <a:r>
              <a:rPr lang="en-US" sz="1800" b="1" dirty="0" smtClean="0">
                <a:latin typeface="Arial Narrow" panose="020B0606020202030204" pitchFamily="34" charset="0"/>
                <a:cs typeface="Arial" panose="020B0604020202020204" pitchFamily="34" charset="0"/>
              </a:rPr>
              <a:t> Ames</a:t>
            </a:r>
            <a:r>
              <a:rPr lang="en-US" sz="1800" b="1" dirty="0" smtClean="0">
                <a:latin typeface="Arial Narrow" panose="020B0606020202030204" pitchFamily="34" charset="0"/>
                <a:cs typeface="Arial" panose="020B0604020202020204" pitchFamily="34" charset="0"/>
              </a:rPr>
              <a:t>, C., &amp; Ames, R. (1984). Systems of Student and Teacher Motivation: Toward a Qualitative Definition. Journal of Educational </a:t>
            </a:r>
            <a:r>
              <a:rPr lang="en-US" sz="1800" b="1" dirty="0" smtClean="0">
                <a:latin typeface="Arial Narrow" panose="020B0606020202030204" pitchFamily="34" charset="0"/>
                <a:cs typeface="Arial" panose="020B0604020202020204" pitchFamily="34" charset="0"/>
              </a:rPr>
              <a:t>Psychology</a:t>
            </a:r>
          </a:p>
          <a:p>
            <a:pPr algn="just"/>
            <a:r>
              <a:rPr lang="ro-RO" sz="1800" b="1" dirty="0" smtClean="0">
                <a:latin typeface="Arial Narrow" panose="020B0606020202030204" pitchFamily="34" charset="0"/>
                <a:cs typeface="Arial" panose="020B0604020202020204" pitchFamily="34" charset="0"/>
              </a:rPr>
              <a:t>2.</a:t>
            </a:r>
            <a:r>
              <a:rPr lang="en-US" sz="1800" b="1" dirty="0" smtClean="0">
                <a:latin typeface="Arial Narrow" panose="020B0606020202030204" pitchFamily="34" charset="0"/>
                <a:cs typeface="Arial" panose="020B0604020202020204" pitchFamily="34" charset="0"/>
              </a:rPr>
              <a:t> </a:t>
            </a:r>
            <a:r>
              <a:rPr lang="fr-FR" sz="1800" b="1" dirty="0" err="1" smtClean="0">
                <a:latin typeface="Arial Narrow" panose="020B0606020202030204" pitchFamily="34" charset="0"/>
                <a:cs typeface="Arial" panose="020B0604020202020204" pitchFamily="34" charset="0"/>
              </a:rPr>
              <a:t>Popenici</a:t>
            </a:r>
            <a:r>
              <a:rPr lang="fr-FR" sz="1800" b="1" dirty="0" smtClean="0">
                <a:latin typeface="Arial Narrow" panose="020B0606020202030204" pitchFamily="34" charset="0"/>
                <a:cs typeface="Arial" panose="020B0604020202020204" pitchFamily="34" charset="0"/>
              </a:rPr>
              <a:t>, </a:t>
            </a:r>
            <a:r>
              <a:rPr lang="fr-FR" sz="1800" b="1" dirty="0" err="1" smtClean="0">
                <a:latin typeface="Arial Narrow" panose="020B0606020202030204" pitchFamily="34" charset="0"/>
                <a:cs typeface="Arial" panose="020B0604020202020204" pitchFamily="34" charset="0"/>
              </a:rPr>
              <a:t>Ștefan</a:t>
            </a:r>
            <a:r>
              <a:rPr lang="fr-FR" sz="1800" b="1" dirty="0" smtClean="0">
                <a:latin typeface="Arial Narrow" panose="020B0606020202030204" pitchFamily="34" charset="0"/>
                <a:cs typeface="Arial" panose="020B0604020202020204" pitchFamily="34" charset="0"/>
              </a:rPr>
              <a:t>, </a:t>
            </a:r>
            <a:r>
              <a:rPr lang="fr-FR" sz="1800" b="1" dirty="0" err="1" smtClean="0">
                <a:latin typeface="Arial Narrow" panose="020B0606020202030204" pitchFamily="34" charset="0"/>
                <a:cs typeface="Arial" panose="020B0604020202020204" pitchFamily="34" charset="0"/>
              </a:rPr>
              <a:t>Fartușnic</a:t>
            </a:r>
            <a:r>
              <a:rPr lang="fr-FR" sz="1800" b="1" dirty="0" smtClean="0">
                <a:latin typeface="Arial Narrow" panose="020B0606020202030204" pitchFamily="34" charset="0"/>
                <a:cs typeface="Arial" panose="020B0604020202020204" pitchFamily="34" charset="0"/>
              </a:rPr>
              <a:t>, Ciprian,</a:t>
            </a:r>
            <a:r>
              <a:rPr lang="ro-RO" sz="1800" b="1" dirty="0" smtClean="0">
                <a:latin typeface="Arial Narrow" panose="020B0606020202030204" pitchFamily="34" charset="0"/>
                <a:cs typeface="Arial" panose="020B0604020202020204" pitchFamily="34" charset="0"/>
              </a:rPr>
              <a:t>(2009)</a:t>
            </a:r>
            <a:r>
              <a:rPr lang="fr-FR" sz="1800" b="1" dirty="0" smtClean="0">
                <a:latin typeface="Arial Narrow" panose="020B0606020202030204" pitchFamily="34" charset="0"/>
                <a:cs typeface="Arial" panose="020B0604020202020204" pitchFamily="34" charset="0"/>
              </a:rPr>
              <a:t> </a:t>
            </a:r>
            <a:r>
              <a:rPr lang="fr-FR" sz="1800" b="1" i="1" dirty="0" smtClean="0">
                <a:latin typeface="Arial Narrow" panose="020B0606020202030204" pitchFamily="34" charset="0"/>
                <a:cs typeface="Arial" panose="020B0604020202020204" pitchFamily="34" charset="0"/>
              </a:rPr>
              <a:t>Motivaț</a:t>
            </a:r>
            <a:r>
              <a:rPr lang="fr-FR" sz="1800" b="1" i="1" dirty="0" err="1" smtClean="0">
                <a:latin typeface="Arial Narrow" panose="020B0606020202030204" pitchFamily="34" charset="0"/>
                <a:cs typeface="Arial" panose="020B0604020202020204" pitchFamily="34" charset="0"/>
              </a:rPr>
              <a:t>ia</a:t>
            </a:r>
            <a:r>
              <a:rPr lang="ro-RO" sz="1800" b="1" i="1" dirty="0" smtClean="0">
                <a:latin typeface="Arial Narrow" panose="020B0606020202030204" pitchFamily="34" charset="0"/>
                <a:cs typeface="Arial" panose="020B0604020202020204" pitchFamily="34" charset="0"/>
              </a:rPr>
              <a:t> </a:t>
            </a:r>
            <a:r>
              <a:rPr lang="fr-FR" sz="1800" b="1" i="1" dirty="0" err="1" smtClean="0">
                <a:latin typeface="Arial Narrow" panose="020B0606020202030204" pitchFamily="34" charset="0"/>
                <a:cs typeface="Arial" panose="020B0604020202020204" pitchFamily="34" charset="0"/>
              </a:rPr>
              <a:t>pentru</a:t>
            </a:r>
            <a:r>
              <a:rPr lang="ro-RO" sz="1800" b="1" i="1" dirty="0" smtClean="0">
                <a:latin typeface="Arial Narrow" panose="020B0606020202030204" pitchFamily="34" charset="0"/>
                <a:cs typeface="Arial" panose="020B0604020202020204" pitchFamily="34" charset="0"/>
              </a:rPr>
              <a:t> </a:t>
            </a:r>
            <a:r>
              <a:rPr lang="fr-FR" sz="1800" b="1" i="1" dirty="0" err="1" smtClean="0">
                <a:latin typeface="Arial Narrow" panose="020B0606020202030204" pitchFamily="34" charset="0"/>
                <a:cs typeface="Arial" panose="020B0604020202020204" pitchFamily="34" charset="0"/>
              </a:rPr>
              <a:t>învă</a:t>
            </a:r>
            <a:r>
              <a:rPr lang="fr-FR" sz="1800" b="1" i="1" dirty="0" smtClean="0">
                <a:latin typeface="Arial Narrow" panose="020B0606020202030204" pitchFamily="34" charset="0"/>
                <a:cs typeface="Arial" panose="020B0604020202020204" pitchFamily="34" charset="0"/>
              </a:rPr>
              <a:t>țare</a:t>
            </a:r>
            <a:r>
              <a:rPr lang="fr-FR" sz="1800" b="1" dirty="0" smtClean="0">
                <a:latin typeface="Arial Narrow" panose="020B0606020202030204" pitchFamily="34" charset="0"/>
                <a:cs typeface="Arial" panose="020B0604020202020204" pitchFamily="34" charset="0"/>
              </a:rPr>
              <a:t>, </a:t>
            </a:r>
            <a:r>
              <a:rPr lang="fr-FR" sz="1800" b="1" dirty="0" err="1" smtClean="0">
                <a:latin typeface="Arial Narrow" panose="020B0606020202030204" pitchFamily="34" charset="0"/>
                <a:cs typeface="Arial" panose="020B0604020202020204" pitchFamily="34" charset="0"/>
              </a:rPr>
              <a:t>Bucure</a:t>
            </a:r>
            <a:r>
              <a:rPr lang="fr-FR" sz="1800" b="1" dirty="0" smtClean="0">
                <a:latin typeface="Arial Narrow" panose="020B0606020202030204" pitchFamily="34" charset="0"/>
                <a:cs typeface="Arial" panose="020B0604020202020204" pitchFamily="34" charset="0"/>
              </a:rPr>
              <a:t>ști, </a:t>
            </a:r>
            <a:r>
              <a:rPr lang="fr-FR" sz="1800" b="1" dirty="0" err="1" smtClean="0">
                <a:latin typeface="Arial Narrow" panose="020B0606020202030204" pitchFamily="34" charset="0"/>
                <a:cs typeface="Arial" panose="020B0604020202020204" pitchFamily="34" charset="0"/>
              </a:rPr>
              <a:t>Didactica</a:t>
            </a:r>
            <a:r>
              <a:rPr lang="ro-RO" sz="1800" b="1" dirty="0" smtClean="0">
                <a:latin typeface="Arial Narrow" panose="020B0606020202030204" pitchFamily="34" charset="0"/>
                <a:cs typeface="Arial" panose="020B0604020202020204" pitchFamily="34" charset="0"/>
              </a:rPr>
              <a:t> </a:t>
            </a:r>
            <a:r>
              <a:rPr lang="fr-FR" sz="1800" b="1" dirty="0" err="1" smtClean="0">
                <a:latin typeface="Arial Narrow" panose="020B0606020202030204" pitchFamily="34" charset="0"/>
                <a:cs typeface="Arial" panose="020B0604020202020204" pitchFamily="34" charset="0"/>
              </a:rPr>
              <a:t>Publishing</a:t>
            </a:r>
            <a:r>
              <a:rPr lang="fr-FR" sz="1800" b="1" dirty="0" smtClean="0">
                <a:latin typeface="Arial Narrow" panose="020B0606020202030204" pitchFamily="34" charset="0"/>
                <a:cs typeface="Arial" panose="020B0604020202020204" pitchFamily="34" charset="0"/>
              </a:rPr>
              <a:t> House</a:t>
            </a:r>
            <a:endParaRPr lang="ro-RO" sz="1800" b="1" dirty="0" smtClean="0">
              <a:latin typeface="Arial Narrow" panose="020B0606020202030204" pitchFamily="34" charset="0"/>
              <a:cs typeface="Arial" panose="020B0604020202020204" pitchFamily="34" charset="0"/>
            </a:endParaRPr>
          </a:p>
          <a:p>
            <a:pPr lvl="0" algn="just"/>
            <a:r>
              <a:rPr lang="ro-RO" sz="1800" b="1" dirty="0" smtClean="0">
                <a:latin typeface="Arial Narrow" panose="020B0606020202030204" pitchFamily="34" charset="0"/>
                <a:cs typeface="Arial" panose="020B0604020202020204" pitchFamily="34" charset="0"/>
              </a:rPr>
              <a:t>3. Vlăsceanu, L, Zamfir,C,(1998),</a:t>
            </a:r>
            <a:r>
              <a:rPr lang="ro-RO" sz="1800" b="1" i="1" dirty="0" smtClean="0">
                <a:latin typeface="Arial Narrow" panose="020B0606020202030204" pitchFamily="34" charset="0"/>
                <a:cs typeface="Arial" panose="020B0604020202020204" pitchFamily="34" charset="0"/>
              </a:rPr>
              <a:t>Dicționar de sociologie, </a:t>
            </a:r>
            <a:r>
              <a:rPr lang="ro-RO" sz="1800" b="1" dirty="0" smtClean="0">
                <a:latin typeface="Arial Narrow" panose="020B0606020202030204" pitchFamily="34" charset="0"/>
                <a:cs typeface="Arial" panose="020B0604020202020204" pitchFamily="34" charset="0"/>
              </a:rPr>
              <a:t>Editura Babel, București</a:t>
            </a:r>
          </a:p>
          <a:p>
            <a:r>
              <a:rPr lang="en-US" sz="1600" dirty="0" smtClean="0"/>
              <a:t> </a:t>
            </a:r>
          </a:p>
          <a:p>
            <a:pPr lvl="0"/>
            <a:endParaRPr lang="ro-RO" sz="1500" dirty="0" smtClean="0"/>
          </a:p>
          <a:p>
            <a:endParaRPr lang="ro-RO"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a:buFont typeface="Wingdings" pitchFamily="2" charset="2"/>
              <a:buChar char="v"/>
            </a:pPr>
            <a:r>
              <a:rPr lang="ro-RO" b="1" dirty="0" smtClean="0"/>
              <a:t>    </a:t>
            </a:r>
            <a:r>
              <a:rPr lang="ro-RO" b="1" i="1" dirty="0" smtClean="0"/>
              <a:t>dezvoltarea  increderii în sine sau potențarea încrederii în forțele proprii;</a:t>
            </a:r>
            <a:endParaRPr lang="ro-RO" dirty="0" smtClean="0"/>
          </a:p>
          <a:p>
            <a:pPr>
              <a:buFont typeface="Wingdings" pitchFamily="2" charset="2"/>
              <a:buChar char="v"/>
            </a:pPr>
            <a:r>
              <a:rPr lang="ro-RO" b="1" dirty="0" smtClean="0"/>
              <a:t>  </a:t>
            </a:r>
            <a:r>
              <a:rPr lang="ro-RO" b="1" i="1" dirty="0" smtClean="0"/>
              <a:t>dezvoltarea atitudinilor și sentimentelor apreciative și pozitive față de activitatea desfașurată;</a:t>
            </a:r>
            <a:endParaRPr lang="ro-RO" dirty="0" smtClean="0"/>
          </a:p>
          <a:p>
            <a:pPr>
              <a:buFont typeface="Wingdings" pitchFamily="2" charset="2"/>
              <a:buChar char="v"/>
            </a:pPr>
            <a:r>
              <a:rPr lang="ro-RO" b="1" dirty="0" smtClean="0"/>
              <a:t> </a:t>
            </a:r>
            <a:r>
              <a:rPr lang="ro-RO" b="1" i="1" dirty="0" smtClean="0"/>
              <a:t>realizarea concordanței dintre nivelul expectanțelor-așteptarilor și realizarea scopurilor;</a:t>
            </a:r>
            <a:endParaRPr lang="ro-RO" dirty="0" smtClean="0"/>
          </a:p>
          <a:p>
            <a:pPr>
              <a:buFont typeface="Wingdings" pitchFamily="2" charset="2"/>
              <a:buChar char="v"/>
            </a:pPr>
            <a:r>
              <a:rPr lang="ro-RO" b="1" dirty="0" smtClean="0"/>
              <a:t>  </a:t>
            </a:r>
            <a:r>
              <a:rPr lang="ro-RO" b="1" i="1" dirty="0" smtClean="0"/>
              <a:t>crearea raportului de dependență dintre stadiile educationale și cele profesionale;</a:t>
            </a:r>
            <a:endParaRPr lang="ro-RO" dirty="0" smtClean="0"/>
          </a:p>
          <a:p>
            <a:pPr>
              <a:buFont typeface="Wingdings" pitchFamily="2" charset="2"/>
              <a:buChar char="v"/>
            </a:pPr>
            <a:r>
              <a:rPr lang="ro-RO" b="1" dirty="0" smtClean="0"/>
              <a:t> </a:t>
            </a:r>
            <a:r>
              <a:rPr lang="ro-RO" b="1" i="1" dirty="0" smtClean="0"/>
              <a:t>generarea de oportunitati și înlaturarea barierelor;</a:t>
            </a:r>
            <a:endParaRPr lang="ro-RO" dirty="0" smtClean="0"/>
          </a:p>
          <a:p>
            <a:pPr>
              <a:buFont typeface="Wingdings" pitchFamily="2" charset="2"/>
              <a:buChar char="v"/>
            </a:pPr>
            <a:r>
              <a:rPr lang="ro-RO" b="1" dirty="0" smtClean="0"/>
              <a:t> </a:t>
            </a:r>
            <a:r>
              <a:rPr lang="ro-RO" b="1" i="1" dirty="0" smtClean="0"/>
              <a:t>adecvarea obiectivelor educationale și a strategiilor didactice la nivelul cerințelor sistemice și a nevoilor individuale;</a:t>
            </a:r>
            <a:endParaRPr lang="ro-RO" dirty="0" smtClean="0"/>
          </a:p>
          <a:p>
            <a:pPr>
              <a:buNone/>
            </a:pPr>
            <a:r>
              <a:rPr lang="ro-RO" dirty="0" smtClean="0"/>
              <a:t>                                                       Vlasceanu, 1998</a:t>
            </a:r>
          </a:p>
          <a:p>
            <a:endParaRPr lang="ro-RO" dirty="0"/>
          </a:p>
        </p:txBody>
      </p:sp>
      <p:sp>
        <p:nvSpPr>
          <p:cNvPr id="3" name="Title 2"/>
          <p:cNvSpPr>
            <a:spLocks noGrp="1"/>
          </p:cNvSpPr>
          <p:nvPr>
            <p:ph type="title"/>
          </p:nvPr>
        </p:nvSpPr>
        <p:spPr/>
        <p:txBody>
          <a:bodyPr/>
          <a:lstStyle/>
          <a:p>
            <a:pPr algn="ctr"/>
            <a:r>
              <a:rPr lang="ro-RO" dirty="0" smtClean="0"/>
              <a:t>Strategii motivaționale</a:t>
            </a:r>
            <a:endParaRPr lang="ro-RO"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pPr algn="just">
              <a:buFont typeface="Wingdings" pitchFamily="2" charset="2"/>
              <a:buChar char="v"/>
            </a:pPr>
            <a:r>
              <a:rPr lang="ro-RO" b="1" i="1" dirty="0" smtClean="0"/>
              <a:t>Strategii de control cognitiv</a:t>
            </a:r>
            <a:r>
              <a:rPr lang="ro-RO" dirty="0" smtClean="0"/>
              <a:t> </a:t>
            </a:r>
            <a:r>
              <a:rPr lang="ro-RO" i="1" dirty="0" smtClean="0"/>
              <a:t>(:asupra propriului mod de gândire</a:t>
            </a:r>
            <a:r>
              <a:rPr lang="ro-RO" i="1" dirty="0" smtClean="0"/>
              <a:t>)</a:t>
            </a:r>
            <a:r>
              <a:rPr lang="en-US" dirty="0"/>
              <a:t> </a:t>
            </a:r>
            <a:r>
              <a:rPr lang="ro-RO" dirty="0" smtClean="0"/>
              <a:t>: </a:t>
            </a:r>
            <a:endParaRPr lang="en-US" dirty="0" smtClean="0"/>
          </a:p>
          <a:p>
            <a:pPr algn="just">
              <a:buFont typeface="Wingdings" pitchFamily="2" charset="2"/>
              <a:buChar char="v"/>
            </a:pPr>
            <a:r>
              <a:rPr lang="ro-RO" dirty="0" smtClean="0"/>
              <a:t>ignorarea </a:t>
            </a:r>
            <a:r>
              <a:rPr lang="ro-RO" dirty="0" smtClean="0"/>
              <a:t>intenţionată a alternativelor atractive şi a aspectelor irelevante pentru </a:t>
            </a:r>
            <a:r>
              <a:rPr lang="ro-RO" dirty="0" smtClean="0"/>
              <a:t>învăţare</a:t>
            </a:r>
            <a:r>
              <a:rPr lang="en-US" dirty="0" smtClean="0"/>
              <a:t> </a:t>
            </a:r>
            <a:r>
              <a:rPr lang="ro-RO" dirty="0" smtClean="0"/>
              <a:t>,</a:t>
            </a:r>
            <a:r>
              <a:rPr lang="ro-RO" dirty="0" smtClean="0"/>
              <a:t>formularea unor autoinstrucţiuni pozitive.</a:t>
            </a:r>
          </a:p>
          <a:p>
            <a:pPr algn="just"/>
            <a:r>
              <a:rPr lang="ro-RO" i="1" dirty="0" smtClean="0"/>
              <a:t> </a:t>
            </a:r>
            <a:r>
              <a:rPr lang="ro-RO" i="1" dirty="0" smtClean="0"/>
              <a:t>Exemple</a:t>
            </a:r>
            <a:r>
              <a:rPr lang="ro-RO" dirty="0" smtClean="0"/>
              <a:t>:</a:t>
            </a:r>
            <a:r>
              <a:rPr lang="en-US" dirty="0" smtClean="0"/>
              <a:t> </a:t>
            </a:r>
          </a:p>
          <a:p>
            <a:pPr algn="just"/>
            <a:r>
              <a:rPr lang="ro-RO" dirty="0" smtClean="0"/>
              <a:t>„</a:t>
            </a:r>
            <a:r>
              <a:rPr lang="ro-RO" dirty="0" smtClean="0"/>
              <a:t>De câte ori apare ceva care te distrage de la învăţat, ignoră acel ceva</a:t>
            </a:r>
            <a:r>
              <a:rPr lang="ro-RO" dirty="0" smtClean="0"/>
              <a:t>”.</a:t>
            </a:r>
            <a:endParaRPr lang="en-US" dirty="0" smtClean="0"/>
          </a:p>
          <a:p>
            <a:pPr algn="just"/>
            <a:r>
              <a:rPr lang="ro-RO" dirty="0" smtClean="0"/>
              <a:t>„</a:t>
            </a:r>
            <a:r>
              <a:rPr lang="ro-RO" dirty="0" smtClean="0"/>
              <a:t>Gândeşte-te la primii paşi pe care trebuie să-i faci şi începe imediat”.</a:t>
            </a:r>
          </a:p>
          <a:p>
            <a:pPr marL="109728" indent="0" algn="just">
              <a:buNone/>
            </a:pPr>
            <a:endParaRPr lang="ro-RO" dirty="0" smtClean="0"/>
          </a:p>
          <a:p>
            <a:pPr algn="just"/>
            <a:r>
              <a:rPr lang="ro-RO" b="1" i="1" dirty="0" smtClean="0"/>
              <a:t> Strategii de control emoţional </a:t>
            </a:r>
            <a:r>
              <a:rPr lang="ro-RO" dirty="0" smtClean="0"/>
              <a:t>: managementul stărilor emoţionale care pot amâna sau inhiba acţiunea, reamintirea punctelor tari şi a resurselor disponibile.</a:t>
            </a:r>
          </a:p>
          <a:p>
            <a:pPr algn="just"/>
            <a:r>
              <a:rPr lang="ro-RO" i="1" dirty="0" smtClean="0"/>
              <a:t> Exemplu:</a:t>
            </a:r>
            <a:endParaRPr lang="ro-RO" dirty="0" smtClean="0"/>
          </a:p>
          <a:p>
            <a:pPr algn="just"/>
            <a:r>
              <a:rPr lang="ro-RO" dirty="0" smtClean="0"/>
              <a:t>„Am făcut un lucru asemănător înainte”.</a:t>
            </a:r>
          </a:p>
          <a:p>
            <a:pPr marL="109728" indent="0" algn="just">
              <a:buNone/>
            </a:pPr>
            <a:endParaRPr lang="ro-RO" dirty="0" smtClean="0"/>
          </a:p>
          <a:p>
            <a:pPr algn="just"/>
            <a:r>
              <a:rPr lang="ro-RO" b="1" i="1" dirty="0" smtClean="0"/>
              <a:t> Strategii de control al mediului </a:t>
            </a:r>
            <a:r>
              <a:rPr lang="ro-RO" dirty="0" smtClean="0"/>
              <a:t>:</a:t>
            </a:r>
            <a:r>
              <a:rPr lang="en-US" dirty="0" smtClean="0"/>
              <a:t> </a:t>
            </a:r>
            <a:r>
              <a:rPr lang="ro-RO" dirty="0" smtClean="0"/>
              <a:t>manipularea </a:t>
            </a:r>
            <a:r>
              <a:rPr lang="ro-RO" dirty="0" smtClean="0"/>
              <a:t>aspectelor din mediul individului pentrua face dificilă abandonarea intenţiei de a învăţa, îndepărtarea de sursa de zgomot şi dedistragere, angajamentul social.</a:t>
            </a:r>
          </a:p>
          <a:p>
            <a:pPr algn="just"/>
            <a:r>
              <a:rPr lang="ro-RO" i="1" dirty="0" smtClean="0"/>
              <a:t> </a:t>
            </a:r>
            <a:r>
              <a:rPr lang="ro-RO" i="1" dirty="0" smtClean="0"/>
              <a:t>Exemple</a:t>
            </a:r>
            <a:r>
              <a:rPr lang="ro-RO" dirty="0" smtClean="0"/>
              <a:t>:</a:t>
            </a:r>
            <a:r>
              <a:rPr lang="en-US" dirty="0" smtClean="0"/>
              <a:t> </a:t>
            </a:r>
          </a:p>
          <a:p>
            <a:pPr algn="just"/>
            <a:r>
              <a:rPr lang="ro-RO" dirty="0" smtClean="0"/>
              <a:t>se </a:t>
            </a:r>
            <a:r>
              <a:rPr lang="ro-RO" dirty="0" smtClean="0"/>
              <a:t>închide telefonul, se face publică dorinţa de a învăţa între anumite ore.</a:t>
            </a:r>
          </a:p>
          <a:p>
            <a:pPr algn="just"/>
            <a:endParaRPr lang="ro-RO" dirty="0"/>
          </a:p>
        </p:txBody>
      </p:sp>
      <p:sp>
        <p:nvSpPr>
          <p:cNvPr id="3" name="Title 2"/>
          <p:cNvSpPr>
            <a:spLocks noGrp="1"/>
          </p:cNvSpPr>
          <p:nvPr>
            <p:ph type="title"/>
          </p:nvPr>
        </p:nvSpPr>
        <p:spPr/>
        <p:txBody>
          <a:bodyPr/>
          <a:lstStyle/>
          <a:p>
            <a:pPr algn="ctr"/>
            <a:r>
              <a:rPr lang="ro-RO" dirty="0" smtClean="0"/>
              <a:t>STRATEGII MOTIVAȚIONALE</a:t>
            </a:r>
            <a:endParaRPr lang="ro-RO"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gn="just"/>
            <a:r>
              <a:rPr lang="ro-RO" dirty="0" smtClean="0"/>
              <a:t>Pentru a dezvolta o strategie favorabilă pentru a crește motivația elevilor săi, profesorul trebuie să aibă în vedere anumite aspecte (Popenici, Fartușnic, 2009: 93): </a:t>
            </a:r>
          </a:p>
          <a:p>
            <a:pPr algn="just"/>
            <a:r>
              <a:rPr lang="ro-RO" dirty="0" smtClean="0"/>
              <a:t>- să utilizeze diferite strategii didactice pentru diferite situații de învățare; </a:t>
            </a:r>
          </a:p>
          <a:p>
            <a:pPr algn="just"/>
            <a:r>
              <a:rPr lang="ro-RO" dirty="0" smtClean="0"/>
              <a:t>- să fie conștienți de motivele pentru alegerea unei anumite strategii didactice, care este eficacitatea acesteia, care sunt rezultatele dorite și cum pot fi acestea verificate; </a:t>
            </a:r>
          </a:p>
          <a:p>
            <a:pPr algn="just"/>
            <a:r>
              <a:rPr lang="ro-RO" dirty="0" smtClean="0"/>
              <a:t>- adaptarea strategiilor didactice utilizate la particularitățile cursanților: nivel de cunoștințe, atitudini.</a:t>
            </a:r>
          </a:p>
          <a:p>
            <a:endParaRPr lang="ro-RO" dirty="0"/>
          </a:p>
        </p:txBody>
      </p:sp>
      <p:sp>
        <p:nvSpPr>
          <p:cNvPr id="3" name="Title 2"/>
          <p:cNvSpPr>
            <a:spLocks noGrp="1"/>
          </p:cNvSpPr>
          <p:nvPr>
            <p:ph type="title"/>
          </p:nvPr>
        </p:nvSpPr>
        <p:spPr/>
        <p:txBody>
          <a:bodyPr/>
          <a:lstStyle/>
          <a:p>
            <a:pPr algn="ctr"/>
            <a:r>
              <a:rPr lang="ro-RO" dirty="0" smtClean="0"/>
              <a:t>Strategii motivaționale</a:t>
            </a:r>
            <a:endParaRPr lang="ro-RO"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lgn="just"/>
            <a:r>
              <a:rPr lang="ro-RO" dirty="0" smtClean="0"/>
              <a:t>Dacă vorbim de </a:t>
            </a:r>
            <a:r>
              <a:rPr lang="ro-RO" b="1" dirty="0" smtClean="0"/>
              <a:t>strategii motivaționale,</a:t>
            </a:r>
            <a:r>
              <a:rPr lang="ro-RO" dirty="0" smtClean="0"/>
              <a:t> considerăm că este important să invocăm modelul propus de Viau (citat de Popenici, Fartușnic, 2009: 94). </a:t>
            </a:r>
            <a:endParaRPr lang="en-US" dirty="0" smtClean="0"/>
          </a:p>
          <a:p>
            <a:pPr algn="just"/>
            <a:r>
              <a:rPr lang="ro-RO" dirty="0" smtClean="0"/>
              <a:t>Iată </a:t>
            </a:r>
            <a:r>
              <a:rPr lang="ro-RO" dirty="0" smtClean="0"/>
              <a:t>pașii:</a:t>
            </a:r>
          </a:p>
          <a:p>
            <a:pPr algn="just"/>
            <a:r>
              <a:rPr lang="ro-RO" dirty="0" smtClean="0"/>
              <a:t>   </a:t>
            </a:r>
            <a:r>
              <a:rPr lang="ro-RO" dirty="0" smtClean="0"/>
              <a:t>- </a:t>
            </a:r>
            <a:r>
              <a:rPr lang="ro-RO" dirty="0" smtClean="0"/>
              <a:t>înțelegerea particularităților elevilor;</a:t>
            </a:r>
          </a:p>
          <a:p>
            <a:pPr algn="just"/>
            <a:r>
              <a:rPr lang="ro-RO" dirty="0" smtClean="0"/>
              <a:t>  </a:t>
            </a:r>
            <a:r>
              <a:rPr lang="ro-RO" dirty="0" smtClean="0"/>
              <a:t>- </a:t>
            </a:r>
            <a:r>
              <a:rPr lang="ro-RO" dirty="0" smtClean="0"/>
              <a:t>evaluarea interesului fiecărui elev în materia predată;</a:t>
            </a:r>
          </a:p>
          <a:p>
            <a:pPr algn="just"/>
            <a:r>
              <a:rPr lang="ro-RO" dirty="0" smtClean="0"/>
              <a:t>   </a:t>
            </a:r>
            <a:r>
              <a:rPr lang="ro-RO" dirty="0" smtClean="0"/>
              <a:t>- </a:t>
            </a:r>
            <a:r>
              <a:rPr lang="ro-RO" dirty="0" smtClean="0"/>
              <a:t>implementarea unor strategii didactice;</a:t>
            </a:r>
          </a:p>
          <a:p>
            <a:pPr algn="just"/>
            <a:r>
              <a:rPr lang="ro-RO" dirty="0" smtClean="0"/>
              <a:t> </a:t>
            </a:r>
            <a:r>
              <a:rPr lang="ro-RO" dirty="0" smtClean="0"/>
              <a:t>- </a:t>
            </a:r>
            <a:r>
              <a:rPr lang="ro-RO" dirty="0" smtClean="0"/>
              <a:t>evaluarea impactului noilor strategii asupra elevilor;</a:t>
            </a:r>
          </a:p>
          <a:p>
            <a:pPr algn="just"/>
            <a:r>
              <a:rPr lang="ro-RO" dirty="0" smtClean="0"/>
              <a:t>   </a:t>
            </a:r>
            <a:r>
              <a:rPr lang="ro-RO" dirty="0" smtClean="0"/>
              <a:t>- </a:t>
            </a:r>
            <a:r>
              <a:rPr lang="ro-RO" dirty="0" smtClean="0"/>
              <a:t>revizuirea, inițierea noilor strategii.</a:t>
            </a:r>
          </a:p>
          <a:p>
            <a:endParaRPr lang="ro-RO" dirty="0"/>
          </a:p>
        </p:txBody>
      </p:sp>
      <p:sp>
        <p:nvSpPr>
          <p:cNvPr id="3" name="Title 2"/>
          <p:cNvSpPr>
            <a:spLocks noGrp="1"/>
          </p:cNvSpPr>
          <p:nvPr>
            <p:ph type="title"/>
          </p:nvPr>
        </p:nvSpPr>
        <p:spPr/>
        <p:txBody>
          <a:bodyPr/>
          <a:lstStyle/>
          <a:p>
            <a:pPr algn="ctr"/>
            <a:r>
              <a:rPr lang="ro-RO" dirty="0" smtClean="0"/>
              <a:t>STRATEGII MOTIVAȚIONALE</a:t>
            </a:r>
            <a:endParaRPr lang="ro-RO"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r>
              <a:rPr lang="ro-RO" dirty="0" smtClean="0"/>
              <a:t>Putem vorbi despre o activitate didactică de succes dacă trei condiții sunt convergente. (Morgan și Muryatroyd, 1994, citată de Popenici, Fartușnic, 2009: 101)</a:t>
            </a:r>
          </a:p>
          <a:p>
            <a:r>
              <a:rPr lang="ro-RO" dirty="0" smtClean="0"/>
              <a:t> </a:t>
            </a:r>
          </a:p>
          <a:p>
            <a:r>
              <a:rPr lang="ro-RO" b="1" dirty="0" smtClean="0"/>
              <a:t>Prima este dimensiunea profesională:</a:t>
            </a:r>
            <a:r>
              <a:rPr lang="ro-RO" dirty="0" smtClean="0"/>
              <a:t> un profesor bun este cel care își cunoaște foarte bine domeniul, el este capabil să aleagă metodele cele mai potrivite în funcție de conținutul învățat și de particularitățile studenților, el cunoaște și aplică mai multe metode de de evaluare.</a:t>
            </a:r>
          </a:p>
          <a:p>
            <a:r>
              <a:rPr lang="ro-RO" dirty="0" smtClean="0"/>
              <a:t> </a:t>
            </a:r>
          </a:p>
          <a:p>
            <a:r>
              <a:rPr lang="ro-RO" b="1" dirty="0" smtClean="0"/>
              <a:t>Al doilea este dimensiunea interpersonală</a:t>
            </a:r>
            <a:r>
              <a:rPr lang="ro-RO" dirty="0" smtClean="0"/>
              <a:t> a activității didactice, modul în care profesorul interacționează cu elevii, abilitatea de a le influența, care determină în esență gradul de dezvoltare a competențelor țintă ale elevilor.</a:t>
            </a:r>
          </a:p>
          <a:p>
            <a:r>
              <a:rPr lang="ro-RO" dirty="0" smtClean="0"/>
              <a:t> </a:t>
            </a:r>
          </a:p>
          <a:p>
            <a:r>
              <a:rPr lang="ro-RO" b="1" dirty="0" smtClean="0"/>
              <a:t>În al treilea rând, dimensiunea procedurală</a:t>
            </a:r>
            <a:r>
              <a:rPr lang="ro-RO" dirty="0" smtClean="0"/>
              <a:t> se referă la abilitatea profesorului de a aplica reguli și pentru a se asigura că climatul clasei favorizează o activitate didactică stimulatoare și de succes.</a:t>
            </a:r>
          </a:p>
          <a:p>
            <a:r>
              <a:rPr lang="ro-RO" dirty="0" smtClean="0"/>
              <a:t>Aceste trei dimensiuni se referă la motivația didactică, care este esențială în profesia didactică.</a:t>
            </a:r>
          </a:p>
          <a:p>
            <a:r>
              <a:rPr lang="ro-RO" dirty="0" smtClean="0"/>
              <a:t> </a:t>
            </a:r>
          </a:p>
          <a:p>
            <a:endParaRPr lang="ro-RO" dirty="0"/>
          </a:p>
        </p:txBody>
      </p:sp>
      <p:sp>
        <p:nvSpPr>
          <p:cNvPr id="3" name="Title 2"/>
          <p:cNvSpPr>
            <a:spLocks noGrp="1"/>
          </p:cNvSpPr>
          <p:nvPr>
            <p:ph type="title"/>
          </p:nvPr>
        </p:nvSpPr>
        <p:spPr/>
        <p:txBody>
          <a:bodyPr>
            <a:normAutofit fontScale="90000"/>
          </a:bodyPr>
          <a:lstStyle/>
          <a:p>
            <a:pPr algn="ctr"/>
            <a:r>
              <a:rPr lang="ro-RO" dirty="0" smtClean="0"/>
              <a:t>ACTIVITATE DIDACTICĂ DE SUCCES-motivația didactică</a:t>
            </a:r>
            <a:endParaRPr lang="ro-RO"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ro-RO" dirty="0" smtClean="0"/>
              <a:t>Pentru predarea cunoștintelor declarative, privite în general de elevi ca un ansamblu de informații teoretice și abstracte ce trebuie învățate pe de rost, Viau formulează următoarele cerințe (Viau, 1997, pp. 128-133):</a:t>
            </a:r>
          </a:p>
          <a:p>
            <a:r>
              <a:rPr lang="ro-RO" dirty="0" smtClean="0"/>
              <a:t>•   începeți predarea printr-o anecdota, o istorioară legată de teoria ce urmează a fi predata sau printr-o problemă de soluționat;</a:t>
            </a:r>
          </a:p>
          <a:p>
            <a:r>
              <a:rPr lang="ro-RO" dirty="0" smtClean="0"/>
              <a:t>•   chestionați elevii asupra cunoștințelor lor anterioare în legatura cu fenomenul ori teoria ce urmează a fi explicate;</a:t>
            </a:r>
          </a:p>
          <a:p>
            <a:r>
              <a:rPr lang="ro-RO" dirty="0" smtClean="0"/>
              <a:t>•   prezentați planul cursului sub forma de întrebări (acest mod de a prezenta materia îi obligă pe elevi să-și focalizeze atenția asupra aspectelor importante și să caute să afle raspunsurile la întrebările puse);</a:t>
            </a:r>
          </a:p>
          <a:p>
            <a:r>
              <a:rPr lang="ro-RO" dirty="0" smtClean="0"/>
              <a:t>•   organizați cunoștintele sub formă de scheme, care permit evidențierea legaturilor dintre concepte;</a:t>
            </a:r>
          </a:p>
          <a:p>
            <a:r>
              <a:rPr lang="ro-RO" dirty="0" smtClean="0"/>
              <a:t>•   dați exemple care să îi intereseze pe elevi;</a:t>
            </a:r>
          </a:p>
          <a:p>
            <a:r>
              <a:rPr lang="ro-RO" dirty="0" smtClean="0"/>
              <a:t>•   utilizati analogiile (astfel îi determinăm pe elevi să stabilească legaturi între un domeniu pe care îl cunosc bine și altul nou).</a:t>
            </a:r>
          </a:p>
          <a:p>
            <a:r>
              <a:rPr lang="ro-RO" dirty="0" smtClean="0"/>
              <a:t> </a:t>
            </a:r>
          </a:p>
          <a:p>
            <a:endParaRPr lang="ro-RO" dirty="0"/>
          </a:p>
        </p:txBody>
      </p:sp>
      <p:sp>
        <p:nvSpPr>
          <p:cNvPr id="3" name="Title 2"/>
          <p:cNvSpPr>
            <a:spLocks noGrp="1"/>
          </p:cNvSpPr>
          <p:nvPr>
            <p:ph type="title"/>
          </p:nvPr>
        </p:nvSpPr>
        <p:spPr/>
        <p:txBody>
          <a:bodyPr/>
          <a:lstStyle/>
          <a:p>
            <a:pPr algn="ctr"/>
            <a:r>
              <a:rPr lang="ro-RO" dirty="0" smtClean="0"/>
              <a:t>Motivația învățării</a:t>
            </a:r>
            <a:endParaRPr lang="ro-RO"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ro-RO" dirty="0" smtClean="0"/>
              <a:t>•   elevul amană cât mai mult momentul începerii lucrului;</a:t>
            </a:r>
          </a:p>
          <a:p>
            <a:r>
              <a:rPr lang="ro-RO" dirty="0" smtClean="0"/>
              <a:t>•   are dificultăți în a se decide;</a:t>
            </a:r>
          </a:p>
          <a:p>
            <a:r>
              <a:rPr lang="ro-RO" dirty="0" smtClean="0"/>
              <a:t>•   își fixează scopuri greu de atins;</a:t>
            </a:r>
          </a:p>
          <a:p>
            <a:r>
              <a:rPr lang="ro-RO" dirty="0" smtClean="0"/>
              <a:t>•   alege calea cea mai facilă și mai rapidă pentru a indeplini o activitate;</a:t>
            </a:r>
          </a:p>
          <a:p>
            <a:r>
              <a:rPr lang="ro-RO" dirty="0" smtClean="0"/>
              <a:t>•   crede ca șansele sale de succes sunt reduse;</a:t>
            </a:r>
          </a:p>
          <a:p>
            <a:r>
              <a:rPr lang="ro-RO" dirty="0" smtClean="0"/>
              <a:t>•   refuza să încerce să execute o noua activitate;</a:t>
            </a:r>
          </a:p>
          <a:p>
            <a:r>
              <a:rPr lang="ro-RO" dirty="0" smtClean="0"/>
              <a:t>•   își face munca rapid și fară a fi atent;</a:t>
            </a:r>
          </a:p>
          <a:p>
            <a:r>
              <a:rPr lang="ro-RO" dirty="0" smtClean="0"/>
              <a:t>•   abandonează repede o activitate și nu încearcă să o faca și a doua oară;</a:t>
            </a:r>
          </a:p>
          <a:p>
            <a:r>
              <a:rPr lang="ro-RO" dirty="0" smtClean="0"/>
              <a:t>•   explică eșecurile sale prin propria incapacitate de a face lucrurile cerute;</a:t>
            </a:r>
          </a:p>
          <a:p>
            <a:r>
              <a:rPr lang="ro-RO" dirty="0" smtClean="0"/>
              <a:t>•   pretinde ca a încercat să lucreze, dar nu a ieșit nimic. </a:t>
            </a:r>
          </a:p>
          <a:p>
            <a:r>
              <a:rPr lang="ro-RO" dirty="0" smtClean="0"/>
              <a:t>                                               R. Ames si C. Ames (1991)</a:t>
            </a:r>
          </a:p>
          <a:p>
            <a:endParaRPr lang="ro-RO" dirty="0"/>
          </a:p>
        </p:txBody>
      </p:sp>
      <p:sp>
        <p:nvSpPr>
          <p:cNvPr id="3" name="Title 2"/>
          <p:cNvSpPr>
            <a:spLocks noGrp="1"/>
          </p:cNvSpPr>
          <p:nvPr>
            <p:ph type="title"/>
          </p:nvPr>
        </p:nvSpPr>
        <p:spPr>
          <a:xfrm>
            <a:off x="457200" y="274638"/>
            <a:ext cx="8229600" cy="1325562"/>
          </a:xfrm>
        </p:spPr>
        <p:txBody>
          <a:bodyPr>
            <a:normAutofit/>
          </a:bodyPr>
          <a:lstStyle/>
          <a:p>
            <a:pPr algn="ctr"/>
            <a:r>
              <a:rPr lang="ro-RO" sz="2800" dirty="0" smtClean="0">
                <a:solidFill>
                  <a:srgbClr val="FF0000"/>
                </a:solidFill>
              </a:rPr>
              <a:t>Comportamentele ce indică problemele de demotivație ale elevilor </a:t>
            </a:r>
            <a:endParaRPr lang="ro-RO" sz="2800"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r>
              <a:rPr lang="ro-RO" b="1" dirty="0" smtClean="0"/>
              <a:t>1.Stabiliți scopul:</a:t>
            </a:r>
            <a:r>
              <a:rPr lang="ro-RO" dirty="0" smtClean="0"/>
              <a:t> definirea clară a scopului: ex. să învețe mai bine la limba română;</a:t>
            </a:r>
          </a:p>
          <a:p>
            <a:r>
              <a:rPr lang="ro-RO" dirty="0" smtClean="0"/>
              <a:t>-pașii pentru atingerea scopului : ex. lecturi suplimentare;</a:t>
            </a:r>
          </a:p>
          <a:p>
            <a:r>
              <a:rPr lang="ro-RO" dirty="0" smtClean="0"/>
              <a:t>-planul pentru atingerea scopului-succesiune de comportamente pentru atingerea acestuia;</a:t>
            </a:r>
          </a:p>
          <a:p>
            <a:r>
              <a:rPr lang="ro-RO" dirty="0" smtClean="0"/>
              <a:t>-implementarea pașilor și evaluarea progresului.</a:t>
            </a:r>
          </a:p>
          <a:p>
            <a:endParaRPr lang="ro-RO" dirty="0" smtClean="0"/>
          </a:p>
          <a:p>
            <a:r>
              <a:rPr lang="ro-RO" b="1" dirty="0" smtClean="0"/>
              <a:t>2.Gestionați corect timpul: </a:t>
            </a:r>
            <a:r>
              <a:rPr lang="ro-RO" dirty="0" smtClean="0"/>
              <a:t>gestionarea corectă a timpului de studiu, felul</a:t>
            </a:r>
            <a:r>
              <a:rPr lang="ro-RO" b="1" dirty="0" smtClean="0"/>
              <a:t> </a:t>
            </a:r>
            <a:r>
              <a:rPr lang="ro-RO" dirty="0" smtClean="0"/>
              <a:t>în care este utilizat , stabilirea clară a programului.</a:t>
            </a:r>
          </a:p>
          <a:p>
            <a:endParaRPr lang="ro-RO" dirty="0" smtClean="0"/>
          </a:p>
          <a:p>
            <a:r>
              <a:rPr lang="ro-RO" b="1" dirty="0" smtClean="0"/>
              <a:t>3.Centrarea factorilor care îi distrag atenția</a:t>
            </a:r>
            <a:r>
              <a:rPr lang="ro-RO" dirty="0" smtClean="0"/>
              <a:t> :- se uită mult la TV, îl lasă pornit când învață, învață on-line, metode alternative de învățare în platforme, etc.</a:t>
            </a:r>
          </a:p>
          <a:p>
            <a:endParaRPr lang="ro-RO" dirty="0" smtClean="0"/>
          </a:p>
          <a:p>
            <a:r>
              <a:rPr lang="ro-RO" b="1" dirty="0" smtClean="0"/>
              <a:t>4.Stabilirea strategiilor de învățare:</a:t>
            </a:r>
            <a:r>
              <a:rPr lang="ro-RO" dirty="0" smtClean="0"/>
              <a:t> metodele prin care elevii își organizează informația, înțeleg informațiile și le recapitulează.</a:t>
            </a:r>
          </a:p>
          <a:p>
            <a:endParaRPr lang="ro-RO" dirty="0" smtClean="0"/>
          </a:p>
          <a:p>
            <a:r>
              <a:rPr lang="ro-RO" b="1" dirty="0" smtClean="0"/>
              <a:t>5.Învățarea gestionării emoțiilor: </a:t>
            </a:r>
            <a:r>
              <a:rPr lang="ro-RO" dirty="0" smtClean="0"/>
              <a:t>starea emoțională influențează deciziile pe care le luăm.</a:t>
            </a:r>
          </a:p>
          <a:p>
            <a:endParaRPr lang="ro-RO" dirty="0"/>
          </a:p>
        </p:txBody>
      </p:sp>
      <p:sp>
        <p:nvSpPr>
          <p:cNvPr id="3" name="Title 2"/>
          <p:cNvSpPr>
            <a:spLocks noGrp="1"/>
          </p:cNvSpPr>
          <p:nvPr>
            <p:ph type="title"/>
          </p:nvPr>
        </p:nvSpPr>
        <p:spPr/>
        <p:txBody>
          <a:bodyPr>
            <a:normAutofit fontScale="90000"/>
          </a:bodyPr>
          <a:lstStyle/>
          <a:p>
            <a:r>
              <a:rPr lang="ro-RO" sz="3100" dirty="0" smtClean="0">
                <a:solidFill>
                  <a:srgbClr val="00B050"/>
                </a:solidFill>
              </a:rPr>
              <a:t>Strategii pentru creșterea motivației școlare:</a:t>
            </a:r>
            <a:r>
              <a:rPr lang="ro-RO" dirty="0" smtClean="0"/>
              <a:t/>
            </a:r>
            <a:br>
              <a:rPr lang="ro-RO" dirty="0" smtClean="0"/>
            </a:br>
            <a:endParaRPr lang="ro-RO"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61</TotalTime>
  <Words>820</Words>
  <Application>Microsoft Office PowerPoint</Application>
  <PresentationFormat>On-screen Show (4:3)</PresentationFormat>
  <Paragraphs>130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STRATEGII MOTIVAȚIONALE- în vederea creșterii motivației școlare</vt:lpstr>
      <vt:lpstr>Strategii motivaționale</vt:lpstr>
      <vt:lpstr>STRATEGII MOTIVAȚIONALE</vt:lpstr>
      <vt:lpstr>Strategii motivaționale</vt:lpstr>
      <vt:lpstr>STRATEGII MOTIVAȚIONALE</vt:lpstr>
      <vt:lpstr>ACTIVITATE DIDACTICĂ DE SUCCES-motivația didactică</vt:lpstr>
      <vt:lpstr>Motivația învățării</vt:lpstr>
      <vt:lpstr>Comportamentele ce indică problemele de demotivație ale elevilor </vt:lpstr>
      <vt:lpstr>Strategii pentru creșterea motivației școlare: </vt:lpstr>
      <vt:lpstr>CAUZELE DEMOTIVĂRII</vt:lpstr>
      <vt:lpstr>Cum motivăm copilul? </vt:lpstr>
      <vt:lpstr>Componentele motivației școlare </vt:lpstr>
      <vt:lpstr>Afirmații pozitive care duc spre motivarea elevilor </vt:lpstr>
      <vt:lpstr>PowerPoint Presentation</vt:lpstr>
      <vt:lpstr>Bibliografie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STRATEGII MOTIVAȚIONALE- în vederea creșterii motivației școlare</dc:title>
  <dc:creator>Profesor</dc:creator>
  <cp:lastModifiedBy>claudia</cp:lastModifiedBy>
  <cp:revision>23</cp:revision>
  <dcterms:created xsi:type="dcterms:W3CDTF">2006-08-16T00:00:00Z</dcterms:created>
  <dcterms:modified xsi:type="dcterms:W3CDTF">2019-06-22T13:33:03Z</dcterms:modified>
</cp:coreProperties>
</file>